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Fan Lai"/>
  <p:cmAuthor clrIdx="1" id="1" initials="" lastIdx="1" name="Jimmy Sho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C3E869-829C-40D8-9417-505F840AC3CF}">
  <a:tblStyle styleId="{79C3E869-829C-40D8-9417-505F840AC3CF}"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slide" Target="slides/slide77.xml"/><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slide" Target="slides/slide79.xml"/><Relationship Id="rId41" Type="http://schemas.openxmlformats.org/officeDocument/2006/relationships/slide" Target="slides/slide34.xml"/><Relationship Id="rId85" Type="http://schemas.openxmlformats.org/officeDocument/2006/relationships/slide" Target="slides/slide78.xml"/><Relationship Id="rId44" Type="http://schemas.openxmlformats.org/officeDocument/2006/relationships/slide" Target="slides/slide37.xml"/><Relationship Id="rId43" Type="http://schemas.openxmlformats.org/officeDocument/2006/relationships/slide" Target="slides/slide36.xml"/><Relationship Id="rId87" Type="http://schemas.openxmlformats.org/officeDocument/2006/relationships/slide" Target="slides/slide80.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9-25T04:33:37.044">
    <p:pos x="196" y="725"/>
    <p:text>400G?</p:text>
  </p:cm>
  <p:cm authorId="1" idx="1" dt="2024-09-25T04:31:40.321">
    <p:pos x="196" y="725"/>
    <p:text>I changes it to specify Gbps, but the paper does consistently use the abbreviation 400G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02f8e5ad0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02f8e5ad0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Quoting paper: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Tensor parallelism is commonly used to partition weights in computational-intensive operations, while operations like Lay- erNorm and Dropout are partitioned along the sequence di- mension to save GPU memory.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necessitates all-gather and reduce-scatter operations for input collection and output redistribution across GPUs.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Fusing all-gather and reduce-scatter with Linear layers, improves computation efficiency.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02aad3626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2aad3626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anomalies in the training process may not manifest as explicit errors. We need RDMA traffic metrics as critical indicators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periodic nature of training tasks should characterize the network </a:t>
            </a:r>
            <a:r>
              <a:rPr lang="en"/>
              <a:t>traffic</a:t>
            </a:r>
            <a:r>
              <a:rPr lang="en"/>
              <a:t> in similar temporal patterns.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 anomalies in RDMA traffic is a signal of potential anomalies. When such anomalies are detected, the watcher alerts for </a:t>
            </a:r>
            <a:r>
              <a:rPr lang="en"/>
              <a:t>manual</a:t>
            </a:r>
            <a:r>
              <a:rPr lang="en"/>
              <a:t> investigation. If traffic stops entirely, the watcher triggers fault recovery procedure.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02aad3626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02aad3626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 running time of code segments on a rank.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Selecting rank shows different parallelism dependencies.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visualization of pipeline </a:t>
            </a:r>
            <a:r>
              <a:rPr lang="en"/>
              <a:t>parallelism</a:t>
            </a:r>
            <a:r>
              <a:rPr lang="en"/>
              <a:t> to debug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02aad3626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02aad3626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02f8e5ad0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02f8e5ad0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02f8e5ad0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02f8e5ad0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MFU decrease means less time is spent on utilizing GPU to train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0421cb277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0421cb277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matter how we parallelize the training, we are still training synchronously, and thus some nodes will finish faster than others and some will have to wait for one reason or another.</a:t>
            </a:r>
            <a:endParaRPr/>
          </a:p>
          <a:p>
            <a:pPr indent="0" lvl="0" marL="0" rtl="0" algn="l">
              <a:spcBef>
                <a:spcPts val="0"/>
              </a:spcBef>
              <a:spcAft>
                <a:spcPts val="0"/>
              </a:spcAft>
              <a:buNone/>
            </a:pPr>
            <a:r>
              <a:rPr lang="en"/>
              <a:t>Can we use it on async training?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02aad3626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02aad3626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co-design of algorithm and system can greatly improve training efficiency and scale of LLM when </a:t>
            </a:r>
            <a:r>
              <a:rPr lang="en"/>
              <a:t>trained</a:t>
            </a:r>
            <a:r>
              <a:rPr lang="en"/>
              <a:t> on more than 10,000 GPUs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03c053a9e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03c053a9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Mention that a few classes back we saw how Meta trained the Llama3.1 herd of models. This used 16K H100 GPUs.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03c053a9e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03c053a9e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02aad362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02aad362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03c053a9e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03c053a9e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Distributing training on multiple GPUs results in collective communication patterns which can create congestion and slow down training if not handled appropriately.</a:t>
            </a:r>
            <a:endParaRPr/>
          </a:p>
          <a:p>
            <a:pPr indent="-298450" lvl="0" marL="457200" rtl="0" algn="l">
              <a:spcBef>
                <a:spcPts val="0"/>
              </a:spcBef>
              <a:spcAft>
                <a:spcPts val="0"/>
              </a:spcAft>
              <a:buSzPts val="1100"/>
              <a:buAutoNum type="arabicPeriod"/>
            </a:pPr>
            <a:r>
              <a:rPr lang="en"/>
              <a:t>Llama 3.1 for example makes use of FSDP and DDP internally.</a:t>
            </a:r>
            <a:endParaRPr/>
          </a:p>
          <a:p>
            <a:pPr indent="-298450" lvl="0" marL="457200" rtl="0" algn="l">
              <a:spcBef>
                <a:spcPts val="0"/>
              </a:spcBef>
              <a:spcAft>
                <a:spcPts val="0"/>
              </a:spcAft>
              <a:buSzPts val="1100"/>
              <a:buAutoNum type="arabicPeriod"/>
            </a:pPr>
            <a:r>
              <a:rPr lang="en"/>
              <a:t>The parallelism type controls the collective used, which controls the traffic pattern choice.</a:t>
            </a:r>
            <a:endParaRPr/>
          </a:p>
          <a:p>
            <a:pPr indent="-298450" lvl="0" marL="457200" rtl="0" algn="l">
              <a:spcBef>
                <a:spcPts val="0"/>
              </a:spcBef>
              <a:spcAft>
                <a:spcPts val="0"/>
              </a:spcAft>
              <a:buSzPts val="1100"/>
              <a:buAutoNum type="arabicPeriod"/>
            </a:pPr>
            <a:r>
              <a:rPr lang="en"/>
              <a:t>The traffic pattern controls the network topology required.</a:t>
            </a:r>
            <a:endParaRPr/>
          </a:p>
          <a:p>
            <a:pPr indent="-298450" lvl="0" marL="457200" rtl="0" algn="l">
              <a:spcBef>
                <a:spcPts val="0"/>
              </a:spcBef>
              <a:spcAft>
                <a:spcPts val="0"/>
              </a:spcAft>
              <a:buSzPts val="1100"/>
              <a:buAutoNum type="arabicPeriod"/>
            </a:pPr>
            <a:r>
              <a:rPr lang="en"/>
              <a:t>NCCL translates collective communication into a logical topology, followed by point-to-point transactions between GPUs.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0421cb277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0421cb277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0421cb27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0421cb27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0421cb277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0421cb277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reason they came up with this split was because their requirements for GPU-GPU communication was scaling at a much higher rate than demands for ingestion.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0421cb277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0421cb277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Oversubscription allowed due to </a:t>
            </a:r>
            <a:r>
              <a:rPr lang="en"/>
              <a:t>hierarchical</a:t>
            </a:r>
            <a:r>
              <a:rPr lang="en"/>
              <a:t> collectives.</a:t>
            </a:r>
            <a:endParaRPr/>
          </a:p>
          <a:p>
            <a:pPr indent="-298450" lvl="0" marL="457200" rtl="0" algn="l">
              <a:spcBef>
                <a:spcPts val="0"/>
              </a:spcBef>
              <a:spcAft>
                <a:spcPts val="0"/>
              </a:spcAft>
              <a:buSzPts val="1100"/>
              <a:buAutoNum type="arabicPeriod"/>
            </a:pPr>
            <a:r>
              <a:rPr lang="en"/>
              <a:t>Extensible because you can add more layers on top, or extend existing layers.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f87e898ed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f87e898ed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f87e898ed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f87e898ed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QP scaling increases entropy in the network, since 1 flow gets converted into multiple flows.</a:t>
            </a:r>
            <a:endParaRPr/>
          </a:p>
          <a:p>
            <a:pPr indent="-298450" lvl="0" marL="457200" rtl="0" algn="l">
              <a:spcBef>
                <a:spcPts val="0"/>
              </a:spcBef>
              <a:spcAft>
                <a:spcPts val="0"/>
              </a:spcAft>
              <a:buSzPts val="1100"/>
              <a:buAutoNum type="arabicPeriod"/>
            </a:pPr>
            <a:r>
              <a:rPr lang="en"/>
              <a:t>We make use of this entropy by including QP ports in the ECMP hash.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f87e898ed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f87e898ed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They tried to find a non-deterministic approach by implementing Traffic Engineering.</a:t>
            </a:r>
            <a:endParaRPr/>
          </a:p>
          <a:p>
            <a:pPr indent="-298450" lvl="0" marL="457200" rtl="0" algn="l">
              <a:spcBef>
                <a:spcPts val="0"/>
              </a:spcBef>
              <a:spcAft>
                <a:spcPts val="0"/>
              </a:spcAft>
              <a:buSzPts val="1100"/>
              <a:buAutoNum type="arabicPeriod"/>
            </a:pPr>
            <a:r>
              <a:rPr lang="en"/>
              <a:t>They implemented TE in their ranking clusters, but not for their DC wide AI clusters.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f8840d1e4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f8840d1e4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f8840d1e4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f8840d1e4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mechanism that prevents packet loss in networks when congestion occurs</a:t>
            </a:r>
            <a:r>
              <a:rPr lang="en">
                <a:solidFill>
                  <a:schemeClr val="dk1"/>
                </a:solidFill>
              </a:rPr>
              <a:t> in high-priority traffic like storage or real-time communication</a:t>
            </a:r>
            <a:r>
              <a:rPr lang="en"/>
              <a:t>, where the downstream device instructs the upstream device to stop sending traffic in the queue, implementing zero packet loss and creating a </a:t>
            </a:r>
            <a:r>
              <a:rPr lang="en"/>
              <a:t>lossless</a:t>
            </a:r>
            <a:r>
              <a:rPr lang="en"/>
              <a:t> queue</a:t>
            </a:r>
            <a:endParaRPr/>
          </a:p>
          <a:p>
            <a:pPr indent="-298450" lvl="0" marL="457200" rtl="0" algn="l">
              <a:spcBef>
                <a:spcPts val="0"/>
              </a:spcBef>
              <a:spcAft>
                <a:spcPts val="0"/>
              </a:spcAft>
              <a:buSzPts val="1100"/>
              <a:buChar char="●"/>
            </a:pPr>
            <a:r>
              <a:rPr lang="en"/>
              <a:t>As shown in the figure, eight priority queues on the transmit interface of Device A correspond to eight receive buffers on the receive interface of Device B. When a receive buffer on Device B is congested, Device B sends a back pressure signal "STOP" to Device A, requesting Device A to stop sending traffic in the corresponding priority queue.</a:t>
            </a:r>
            <a:endParaRPr/>
          </a:p>
          <a:p>
            <a:pPr indent="-298450" lvl="0" marL="457200" rtl="0" algn="l">
              <a:spcBef>
                <a:spcPts val="0"/>
              </a:spcBef>
              <a:spcAft>
                <a:spcPts val="0"/>
              </a:spcAft>
              <a:buSzPts val="1100"/>
              <a:buChar char="●"/>
            </a:pPr>
            <a:r>
              <a:rPr lang="en"/>
              <a:t>PFC addresses the conflict between the Ethernet Pause mechanisms and link sharing. It controls traffic only in one or several priority queues of an interface, rather than on the entire interface. </a:t>
            </a:r>
            <a:endParaRPr/>
          </a:p>
          <a:p>
            <a:pPr indent="-298450" lvl="0" marL="457200" rtl="0" algn="l">
              <a:spcBef>
                <a:spcPts val="0"/>
              </a:spcBef>
              <a:spcAft>
                <a:spcPts val="0"/>
              </a:spcAft>
              <a:buSzPts val="1100"/>
              <a:buChar char="●"/>
            </a:pPr>
            <a:r>
              <a:rPr lang="en"/>
              <a:t>What's more, PFC can pause or restart any queue, without interrupting traffic in other queues. This feature enables traffic of various types to share one link.</a:t>
            </a:r>
            <a:endParaRPr/>
          </a:p>
          <a:p>
            <a:pPr indent="-298450" lvl="0" marL="457200" rtl="0" algn="l">
              <a:spcBef>
                <a:spcPts val="0"/>
              </a:spcBef>
              <a:spcAft>
                <a:spcPts val="0"/>
              </a:spcAft>
              <a:buSzPts val="1100"/>
              <a:buChar char="●"/>
            </a:pPr>
            <a:r>
              <a:rPr lang="en"/>
              <a:t>Uses IEEE 802.1Qbb standard to apply flow control based on traffic class or priority level (identified by VLAN tags in layer 2).</a:t>
            </a:r>
            <a:endParaRPr/>
          </a:p>
          <a:p>
            <a:pPr indent="-298450" lvl="1" marL="914400" rtl="0" algn="l">
              <a:spcBef>
                <a:spcPts val="0"/>
              </a:spcBef>
              <a:spcAft>
                <a:spcPts val="0"/>
              </a:spcAft>
              <a:buSzPts val="1100"/>
              <a:buChar char="○"/>
            </a:pPr>
            <a:r>
              <a:rPr lang="en"/>
              <a:t>Challenges: However, untagged traffic—traffic without VLAN tagging—cannot be examined for IEEE 802.1p code points on which to pause traffic, and we are </a:t>
            </a:r>
            <a:r>
              <a:rPr lang="en"/>
              <a:t>interested</a:t>
            </a:r>
            <a:r>
              <a:rPr lang="en"/>
              <a:t> in using PFC for layer 3 which is the network layer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02aad3626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02aad3626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f8840d1e4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f8840d1e4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Instead of using VLAN tagging in layer 2, we use DSCP tagging in Layer 3</a:t>
            </a:r>
            <a:endParaRPr/>
          </a:p>
          <a:p>
            <a:pPr indent="-298450" lvl="0" marL="457200" rtl="0" algn="l">
              <a:spcBef>
                <a:spcPts val="0"/>
              </a:spcBef>
              <a:spcAft>
                <a:spcPts val="0"/>
              </a:spcAft>
              <a:buSzPts val="1100"/>
              <a:buChar char="●"/>
            </a:pPr>
            <a:r>
              <a:rPr lang="en"/>
              <a:t>Differentiated Services Code Point (DSCP) is a means of classifying and managing network traffic and of providing quality of service (QoS) in modern Layer 3 IP networks. </a:t>
            </a:r>
            <a:endParaRPr/>
          </a:p>
          <a:p>
            <a:pPr indent="-298450" lvl="1" marL="914400" rtl="0" algn="l">
              <a:spcBef>
                <a:spcPts val="0"/>
              </a:spcBef>
              <a:spcAft>
                <a:spcPts val="0"/>
              </a:spcAft>
              <a:buSzPts val="1100"/>
              <a:buChar char="○"/>
            </a:pPr>
            <a:r>
              <a:rPr lang="en"/>
              <a:t>It uses the 6-bit Differentiated Services (DS) field in the IP header for the purpose of packet classification. </a:t>
            </a:r>
            <a:endParaRPr/>
          </a:p>
          <a:p>
            <a:pPr indent="-298450" lvl="0" marL="457200" rtl="0" algn="l">
              <a:spcBef>
                <a:spcPts val="0"/>
              </a:spcBef>
              <a:spcAft>
                <a:spcPts val="0"/>
              </a:spcAft>
              <a:buSzPts val="1100"/>
              <a:buChar char="●"/>
            </a:pPr>
            <a:r>
              <a:rPr lang="en">
                <a:solidFill>
                  <a:schemeClr val="dk1"/>
                </a:solidFill>
              </a:rPr>
              <a:t>Challenges: While PFC helps avoid congestion drops, hop-by-hop PFC propagation during persistent congestion can created persistent Pause Frames, leading to head-of-line (HoL) blocking where paused lower-priority traffic can block higher-priority flows creating flow unfairness and poor performance.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f8840d1e4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f8840d1e4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Instead of dropping packets to signal network congestion, ECN marks packets to signal network congestion, without dropping the packets. </a:t>
            </a:r>
            <a:endParaRPr/>
          </a:p>
          <a:p>
            <a:pPr indent="-298450" lvl="1" marL="914400" rtl="0" algn="l">
              <a:spcBef>
                <a:spcPts val="0"/>
              </a:spcBef>
              <a:spcAft>
                <a:spcPts val="0"/>
              </a:spcAft>
              <a:buSzPts val="1100"/>
              <a:buChar char="○"/>
            </a:pPr>
            <a:r>
              <a:rPr lang="en"/>
              <a:t>Uses two bits in the IP header (ECN field) to signal congestion: packets are marked by routers or switches when congestion is detected, and endpoints reduce their sending rate accordingly.</a:t>
            </a:r>
            <a:endParaRPr/>
          </a:p>
          <a:p>
            <a:pPr indent="-298450" lvl="0" marL="457200" rtl="0" algn="l">
              <a:spcBef>
                <a:spcPts val="0"/>
              </a:spcBef>
              <a:spcAft>
                <a:spcPts val="0"/>
              </a:spcAft>
              <a:buSzPts val="1100"/>
              <a:buChar char="●"/>
            </a:pPr>
            <a:r>
              <a:rPr lang="en"/>
              <a:t>ECN serves as a more granular end-to-end congestion management technique, signaling the sender to reduce data transmission rates upon detecting potential congestion. </a:t>
            </a:r>
            <a:endParaRPr/>
          </a:p>
          <a:p>
            <a:pPr indent="-298450" lvl="0" marL="457200" rtl="0" algn="l">
              <a:spcBef>
                <a:spcPts val="0"/>
              </a:spcBef>
              <a:spcAft>
                <a:spcPts val="0"/>
              </a:spcAft>
              <a:buSzPts val="1100"/>
              <a:buChar char="●"/>
            </a:pPr>
            <a:r>
              <a:rPr lang="en"/>
              <a:t>Challenges</a:t>
            </a:r>
            <a:endParaRPr/>
          </a:p>
          <a:p>
            <a:pPr indent="-298450" lvl="1" marL="914400" rtl="0" algn="l">
              <a:spcBef>
                <a:spcPts val="0"/>
              </a:spcBef>
              <a:spcAft>
                <a:spcPts val="0"/>
              </a:spcAft>
              <a:buSzPts val="1100"/>
              <a:buChar char="○"/>
            </a:pPr>
            <a:r>
              <a:rPr lang="en"/>
              <a:t>Requires end-to-end support across all devices in the network path (routers, switches, endpoints) for full effectiveness, which can limit deployment in some environments.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f8840d1e4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f8840d1e4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Data Center Quantized Congestion Notification (DCQCN) is a combination of ECN and PFC to support end-to-end lossless Ethernet. </a:t>
            </a:r>
            <a:endParaRPr/>
          </a:p>
          <a:p>
            <a:pPr indent="-298450" lvl="0" marL="457200" rtl="0" algn="l">
              <a:spcBef>
                <a:spcPts val="0"/>
              </a:spcBef>
              <a:spcAft>
                <a:spcPts val="0"/>
              </a:spcAft>
              <a:buSzPts val="1100"/>
              <a:buChar char="●"/>
            </a:pPr>
            <a:r>
              <a:rPr lang="en"/>
              <a:t>ECN helps overcome the limitations of PFC to achieve lossless Ethernet. </a:t>
            </a:r>
            <a:endParaRPr/>
          </a:p>
          <a:p>
            <a:pPr indent="-298450" lvl="0" marL="457200" rtl="0" algn="l">
              <a:spcBef>
                <a:spcPts val="0"/>
              </a:spcBef>
              <a:spcAft>
                <a:spcPts val="0"/>
              </a:spcAft>
              <a:buSzPts val="1100"/>
              <a:buChar char="●"/>
            </a:pPr>
            <a:r>
              <a:rPr lang="en"/>
              <a:t>The idea behind DCQCN is to allow ECN to do flow control by decreasing the transmission rate when congestion starts, thereby minimizing the time PFC is triggered, which stops the flow altogether.</a:t>
            </a:r>
            <a:endParaRPr/>
          </a:p>
          <a:p>
            <a:pPr indent="-298450" lvl="1" marL="914400" rtl="0" algn="l">
              <a:spcBef>
                <a:spcPts val="0"/>
              </a:spcBef>
              <a:spcAft>
                <a:spcPts val="0"/>
              </a:spcAft>
              <a:buSzPts val="1100"/>
              <a:buChar char="○"/>
            </a:pPr>
            <a:r>
              <a:rPr lang="en"/>
              <a:t>The correct operation of DCQCN requires balancing two conflicting requirements:</a:t>
            </a:r>
            <a:endParaRPr/>
          </a:p>
          <a:p>
            <a:pPr indent="-298450" lvl="2" marL="1371600" rtl="0" algn="l">
              <a:spcBef>
                <a:spcPts val="0"/>
              </a:spcBef>
              <a:spcAft>
                <a:spcPts val="0"/>
              </a:spcAft>
              <a:buSzPts val="1100"/>
              <a:buChar char="■"/>
            </a:pPr>
            <a:r>
              <a:rPr lang="en"/>
              <a:t>Ensuring PFC is does not trigger too early, that is, before giving ECN a chance to send congestion feedback to slow the flow.</a:t>
            </a:r>
            <a:endParaRPr/>
          </a:p>
          <a:p>
            <a:pPr indent="-298450" lvl="2" marL="1371600" rtl="0" algn="l">
              <a:spcBef>
                <a:spcPts val="0"/>
              </a:spcBef>
              <a:spcAft>
                <a:spcPts val="0"/>
              </a:spcAft>
              <a:buSzPts val="1100"/>
              <a:buChar char="■"/>
            </a:pPr>
            <a:r>
              <a:rPr lang="en"/>
              <a:t>Ensuring PFC is does not trigger too late, thereby causing packet loss due to buffer overflow.</a:t>
            </a:r>
            <a:endParaRPr/>
          </a:p>
          <a:p>
            <a:pPr indent="-298450" lvl="0" marL="457200" rtl="0" algn="l">
              <a:spcBef>
                <a:spcPts val="0"/>
              </a:spcBef>
              <a:spcAft>
                <a:spcPts val="0"/>
              </a:spcAft>
              <a:buSzPts val="1100"/>
              <a:buChar char="●"/>
            </a:pPr>
            <a:r>
              <a:rPr lang="en"/>
              <a:t>Previously SOTA method to manage momentary congestion in RDMA deployments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f8840d1e4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f8840d1e4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Quickly noticed that DCQCN for collectives did not scale well</a:t>
            </a:r>
            <a:endParaRPr/>
          </a:p>
          <a:p>
            <a:pPr indent="-298450" lvl="1" marL="914400" rtl="0" algn="l">
              <a:spcBef>
                <a:spcPts val="0"/>
              </a:spcBef>
              <a:spcAft>
                <a:spcPts val="0"/>
              </a:spcAft>
              <a:buSzPts val="1100"/>
              <a:buChar char="○"/>
            </a:pPr>
            <a:r>
              <a:rPr lang="en"/>
              <a:t>Either would able reduce the buffer at the cost of performance in corner cases</a:t>
            </a:r>
            <a:endParaRPr/>
          </a:p>
          <a:p>
            <a:pPr indent="-298450" lvl="1" marL="914400" rtl="0" algn="l">
              <a:spcBef>
                <a:spcPts val="0"/>
              </a:spcBef>
              <a:spcAft>
                <a:spcPts val="0"/>
              </a:spcAft>
              <a:buSzPts val="1100"/>
              <a:buChar char="○"/>
            </a:pPr>
            <a:r>
              <a:rPr lang="en"/>
              <a:t>Or produce marginal performance benefit at the cost of seeing very large buffer thresholds</a:t>
            </a:r>
            <a:endParaRPr/>
          </a:p>
          <a:p>
            <a:pPr indent="-298450" lvl="0" marL="457200" rtl="0" algn="l">
              <a:spcBef>
                <a:spcPts val="0"/>
              </a:spcBef>
              <a:spcAft>
                <a:spcPts val="0"/>
              </a:spcAft>
              <a:buSzPts val="1100"/>
              <a:buChar char="●"/>
            </a:pPr>
            <a:r>
              <a:rPr lang="en"/>
              <a:t>The limited effectiveness of DCQCN is due to the fact NCCL itself has a control loop that limits the amount of traffic hosted on the network</a:t>
            </a:r>
            <a:endParaRPr/>
          </a:p>
          <a:p>
            <a:pPr indent="-298450" lvl="1" marL="914400" rtl="0" algn="l">
              <a:spcBef>
                <a:spcPts val="0"/>
              </a:spcBef>
              <a:spcAft>
                <a:spcPts val="0"/>
              </a:spcAft>
              <a:buSzPts val="1100"/>
              <a:buChar char="○"/>
            </a:pPr>
            <a:r>
              <a:rPr lang="en"/>
              <a:t>two controls loops both operating from the sender's perspective without accounting for each other</a:t>
            </a:r>
            <a:endParaRPr/>
          </a:p>
          <a:p>
            <a:pPr indent="-298450" lvl="0" marL="457200" rtl="0" algn="l">
              <a:spcBef>
                <a:spcPts val="0"/>
              </a:spcBef>
              <a:spcAft>
                <a:spcPts val="0"/>
              </a:spcAft>
              <a:buSzPts val="1100"/>
              <a:buChar char="●"/>
            </a:pPr>
            <a:r>
              <a:rPr lang="en"/>
              <a:t>On top of this, when upgrading to 400G network, there were bugs in the vendor's DCQCN implementation</a:t>
            </a:r>
            <a:endParaRPr/>
          </a:p>
          <a:p>
            <a:pPr indent="-298450" lvl="0" marL="457200" rtl="0" algn="l">
              <a:spcBef>
                <a:spcPts val="0"/>
              </a:spcBef>
              <a:spcAft>
                <a:spcPts val="0"/>
              </a:spcAft>
              <a:buSzPts val="1100"/>
              <a:buChar char="●"/>
            </a:pPr>
            <a:r>
              <a:rPr lang="en"/>
              <a:t>Decided to just use PFC and NCCL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f8840d1e4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f8840d1e4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27000" lvl="0" marL="127000" rtl="0" algn="l">
              <a:lnSpc>
                <a:spcPct val="115000"/>
              </a:lnSpc>
              <a:spcBef>
                <a:spcPts val="0"/>
              </a:spcBef>
              <a:spcAft>
                <a:spcPts val="0"/>
              </a:spcAft>
              <a:buClr>
                <a:schemeClr val="dk1"/>
              </a:buClr>
              <a:buSzPts val="1100"/>
              <a:buFont typeface="Arial"/>
              <a:buNone/>
            </a:pPr>
            <a:r>
              <a:rPr lang="en" sz="1050">
                <a:solidFill>
                  <a:srgbClr val="0E0E0E"/>
                </a:solidFill>
              </a:rPr>
              <a:t>	•	</a:t>
            </a:r>
            <a:r>
              <a:rPr b="1" lang="en" sz="1050">
                <a:solidFill>
                  <a:srgbClr val="0E0E0E"/>
                </a:solidFill>
              </a:rPr>
              <a:t>GPU-to-GPU communication architecture</a:t>
            </a:r>
            <a:r>
              <a:rPr lang="en" sz="1050">
                <a:solidFill>
                  <a:srgbClr val="0E0E0E"/>
                </a:solidFill>
              </a:rPr>
              <a:t> uses two-stage copy and receiver-initiated communication via NCCL collective library.</a:t>
            </a:r>
            <a:endParaRPr sz="1050">
              <a:solidFill>
                <a:srgbClr val="0E0E0E"/>
              </a:solidFill>
            </a:endParaRPr>
          </a:p>
          <a:p>
            <a:pPr indent="-127000" lvl="0" marL="127000" rtl="0" algn="l">
              <a:lnSpc>
                <a:spcPct val="115000"/>
              </a:lnSpc>
              <a:spcBef>
                <a:spcPts val="0"/>
              </a:spcBef>
              <a:spcAft>
                <a:spcPts val="0"/>
              </a:spcAft>
              <a:buClr>
                <a:schemeClr val="dk1"/>
              </a:buClr>
              <a:buSzPts val="1100"/>
              <a:buFont typeface="Arial"/>
              <a:buNone/>
            </a:pPr>
            <a:r>
              <a:rPr lang="en" sz="1050">
                <a:solidFill>
                  <a:srgbClr val="0E0E0E"/>
                </a:solidFill>
              </a:rPr>
              <a:t>	•	</a:t>
            </a:r>
            <a:r>
              <a:rPr b="1" lang="en" sz="1050">
                <a:solidFill>
                  <a:srgbClr val="0E0E0E"/>
                </a:solidFill>
              </a:rPr>
              <a:t>High Bandwidth Memory (HBM)</a:t>
            </a:r>
            <a:r>
              <a:rPr lang="en" sz="1050">
                <a:solidFill>
                  <a:srgbClr val="0E0E0E"/>
                </a:solidFill>
              </a:rPr>
              <a:t> on each GPU maintains multiple channels for parallel transmission of chunked collective messages.</a:t>
            </a:r>
            <a:endParaRPr sz="1050">
              <a:solidFill>
                <a:srgbClr val="0E0E0E"/>
              </a:solidFill>
            </a:endParaRPr>
          </a:p>
          <a:p>
            <a:pPr indent="-127000" lvl="0" marL="127000" rtl="0" algn="l">
              <a:lnSpc>
                <a:spcPct val="115000"/>
              </a:lnSpc>
              <a:spcBef>
                <a:spcPts val="0"/>
              </a:spcBef>
              <a:spcAft>
                <a:spcPts val="0"/>
              </a:spcAft>
              <a:buClr>
                <a:schemeClr val="dk1"/>
              </a:buClr>
              <a:buSzPts val="1100"/>
              <a:buFont typeface="Arial"/>
              <a:buNone/>
            </a:pPr>
            <a:r>
              <a:rPr lang="en" sz="1050">
                <a:solidFill>
                  <a:srgbClr val="0E0E0E"/>
                </a:solidFill>
              </a:rPr>
              <a:t>	•	</a:t>
            </a:r>
            <a:r>
              <a:rPr b="1" lang="en" sz="1050">
                <a:solidFill>
                  <a:srgbClr val="0E0E0E"/>
                </a:solidFill>
              </a:rPr>
              <a:t>Sender GPU threads</a:t>
            </a:r>
            <a:r>
              <a:rPr lang="en" sz="1050">
                <a:solidFill>
                  <a:srgbClr val="0E0E0E"/>
                </a:solidFill>
              </a:rPr>
              <a:t> copy data from compute buffer to an available channel buffer.</a:t>
            </a:r>
            <a:endParaRPr sz="1050">
              <a:solidFill>
                <a:srgbClr val="0E0E0E"/>
              </a:solidFill>
            </a:endParaRPr>
          </a:p>
          <a:p>
            <a:pPr indent="-127000" lvl="0" marL="127000" rtl="0" algn="l">
              <a:lnSpc>
                <a:spcPct val="115000"/>
              </a:lnSpc>
              <a:spcBef>
                <a:spcPts val="0"/>
              </a:spcBef>
              <a:spcAft>
                <a:spcPts val="0"/>
              </a:spcAft>
              <a:buClr>
                <a:schemeClr val="dk1"/>
              </a:buClr>
              <a:buSzPts val="1100"/>
              <a:buFont typeface="Arial"/>
              <a:buNone/>
            </a:pPr>
            <a:r>
              <a:rPr lang="en" sz="1050">
                <a:solidFill>
                  <a:srgbClr val="0E0E0E"/>
                </a:solidFill>
              </a:rPr>
              <a:t>	•	</a:t>
            </a:r>
            <a:r>
              <a:rPr b="1" lang="en" sz="1050">
                <a:solidFill>
                  <a:srgbClr val="0E0E0E"/>
                </a:solidFill>
              </a:rPr>
              <a:t>Sender CPU proxy thread</a:t>
            </a:r>
            <a:r>
              <a:rPr lang="en" sz="1050">
                <a:solidFill>
                  <a:srgbClr val="0E0E0E"/>
                </a:solidFill>
              </a:rPr>
              <a:t> posts an RDMA write request after receiving a clear-to-send (CTS) packet from the receiver, which includes size and memory details.</a:t>
            </a:r>
            <a:endParaRPr sz="1050">
              <a:solidFill>
                <a:srgbClr val="0E0E0E"/>
              </a:solidFill>
            </a:endParaRPr>
          </a:p>
          <a:p>
            <a:pPr indent="-127000" lvl="0" marL="127000" rtl="0" algn="l">
              <a:lnSpc>
                <a:spcPct val="115000"/>
              </a:lnSpc>
              <a:spcBef>
                <a:spcPts val="0"/>
              </a:spcBef>
              <a:spcAft>
                <a:spcPts val="0"/>
              </a:spcAft>
              <a:buClr>
                <a:schemeClr val="dk1"/>
              </a:buClr>
              <a:buSzPts val="1100"/>
              <a:buFont typeface="Arial"/>
              <a:buNone/>
            </a:pPr>
            <a:r>
              <a:rPr lang="en" sz="1050">
                <a:solidFill>
                  <a:srgbClr val="0E0E0E"/>
                </a:solidFill>
              </a:rPr>
              <a:t>	•	</a:t>
            </a:r>
            <a:r>
              <a:rPr b="1" lang="en" sz="1050">
                <a:solidFill>
                  <a:srgbClr val="0E0E0E"/>
                </a:solidFill>
              </a:rPr>
              <a:t>Receiver GPU threads</a:t>
            </a:r>
            <a:r>
              <a:rPr lang="en" sz="1050">
                <a:solidFill>
                  <a:srgbClr val="0E0E0E"/>
                </a:solidFill>
              </a:rPr>
              <a:t> copy the channel buffer contents to the destination compute buffer.</a:t>
            </a:r>
            <a:endParaRPr sz="1050">
              <a:solidFill>
                <a:srgbClr val="0E0E0E"/>
              </a:solidFill>
            </a:endParaRPr>
          </a:p>
          <a:p>
            <a:pPr indent="-127000" lvl="0" marL="127000" rtl="0" algn="l">
              <a:lnSpc>
                <a:spcPct val="115000"/>
              </a:lnSpc>
              <a:spcBef>
                <a:spcPts val="0"/>
              </a:spcBef>
              <a:spcAft>
                <a:spcPts val="0"/>
              </a:spcAft>
              <a:buClr>
                <a:schemeClr val="dk1"/>
              </a:buClr>
              <a:buSzPts val="1100"/>
              <a:buFont typeface="Arial"/>
              <a:buNone/>
            </a:pPr>
            <a:r>
              <a:rPr lang="en" sz="1050">
                <a:solidFill>
                  <a:srgbClr val="0E0E0E"/>
                </a:solidFill>
              </a:rPr>
              <a:t>	•	</a:t>
            </a:r>
            <a:r>
              <a:rPr b="1" lang="en" sz="1050">
                <a:solidFill>
                  <a:srgbClr val="0E0E0E"/>
                </a:solidFill>
              </a:rPr>
              <a:t>CPU proxy threads</a:t>
            </a:r>
            <a:r>
              <a:rPr lang="en" sz="1050">
                <a:solidFill>
                  <a:srgbClr val="0E0E0E"/>
                </a:solidFill>
              </a:rPr>
              <a:t> on both sides recycle the channel buffer.</a:t>
            </a:r>
            <a:endParaRPr sz="1050">
              <a:solidFill>
                <a:srgbClr val="0E0E0E"/>
              </a:solidFill>
            </a:endParaRPr>
          </a:p>
          <a:p>
            <a:pPr indent="-127000" lvl="0" marL="127000" rtl="0" algn="l">
              <a:lnSpc>
                <a:spcPct val="115000"/>
              </a:lnSpc>
              <a:spcBef>
                <a:spcPts val="0"/>
              </a:spcBef>
              <a:spcAft>
                <a:spcPts val="0"/>
              </a:spcAft>
              <a:buClr>
                <a:schemeClr val="dk1"/>
              </a:buClr>
              <a:buSzPts val="1100"/>
              <a:buFont typeface="Arial"/>
              <a:buNone/>
            </a:pPr>
            <a:r>
              <a:rPr lang="en" sz="1050">
                <a:solidFill>
                  <a:srgbClr val="0E0E0E"/>
                </a:solidFill>
              </a:rPr>
              <a:t>	•	</a:t>
            </a:r>
            <a:r>
              <a:rPr b="1" lang="en" sz="1050">
                <a:solidFill>
                  <a:srgbClr val="0E0E0E"/>
                </a:solidFill>
              </a:rPr>
              <a:t>Receiver CPU proxy thread</a:t>
            </a:r>
            <a:r>
              <a:rPr lang="en" sz="1050">
                <a:solidFill>
                  <a:srgbClr val="0E0E0E"/>
                </a:solidFill>
              </a:rPr>
              <a:t> sends another CTS packet when the channel buffer is ready for reuse.</a:t>
            </a:r>
            <a:endParaRPr sz="1050">
              <a:solidFill>
                <a:srgbClr val="0E0E0E"/>
              </a:solidFill>
            </a:endParaRPr>
          </a:p>
          <a:p>
            <a:pPr indent="-127000" lvl="0" marL="127000" rtl="0" algn="l">
              <a:lnSpc>
                <a:spcPct val="115000"/>
              </a:lnSpc>
              <a:spcBef>
                <a:spcPts val="0"/>
              </a:spcBef>
              <a:spcAft>
                <a:spcPts val="0"/>
              </a:spcAft>
              <a:buNone/>
            </a:pPr>
            <a:r>
              <a:rPr lang="en" sz="1050">
                <a:solidFill>
                  <a:srgbClr val="0E0E0E"/>
                </a:solidFill>
              </a:rPr>
              <a:t>	•	</a:t>
            </a:r>
            <a:r>
              <a:rPr b="1" lang="en" sz="1050">
                <a:solidFill>
                  <a:srgbClr val="0E0E0E"/>
                </a:solidFill>
              </a:rPr>
              <a:t>Receiver-driven traffic admission</a:t>
            </a:r>
            <a:r>
              <a:rPr lang="en" sz="1050">
                <a:solidFill>
                  <a:srgbClr val="0E0E0E"/>
                </a:solidFill>
              </a:rPr>
              <a:t> helps limit in-flight traffic, particularly during network congestion.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Hence, when a network is congested, slowing down a receiver completions ultimately slow down the rate of traffic being posted on the network, especially by the sender due to the slow CTS feedback</a:t>
            </a:r>
            <a:endParaRPr sz="105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f8840d1e4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f8840d1e4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
              <a:t>Configuring the right settings can be challenging due to:</a:t>
            </a:r>
            <a:endParaRPr/>
          </a:p>
          <a:p>
            <a:pPr indent="-298450" lvl="1" marL="914400" rtl="0" algn="l">
              <a:spcBef>
                <a:spcPts val="0"/>
              </a:spcBef>
              <a:spcAft>
                <a:spcPts val="0"/>
              </a:spcAft>
              <a:buSzPts val="1100"/>
              <a:buChar char="○"/>
            </a:pPr>
            <a:r>
              <a:rPr lang="en"/>
              <a:t>Limited number of channels caused by resource contention between GPU threads and concurrent compute operations.</a:t>
            </a:r>
            <a:endParaRPr/>
          </a:p>
          <a:p>
            <a:pPr indent="-298450" lvl="1" marL="914400" rtl="0" algn="l">
              <a:spcBef>
                <a:spcPts val="0"/>
              </a:spcBef>
              <a:spcAft>
                <a:spcPts val="0"/>
              </a:spcAft>
              <a:buSzPts val="1100"/>
              <a:buChar char="○"/>
            </a:pPr>
            <a:r>
              <a:rPr lang="en"/>
              <a:t>Balancing channel buffer size requires careful consideration to avoid congestion spreading or bandwidth under-utilization.</a:t>
            </a:r>
            <a:endParaRPr/>
          </a:p>
          <a:p>
            <a:pPr indent="-298450" lvl="2" marL="1371600" rtl="0" algn="l">
              <a:spcBef>
                <a:spcPts val="0"/>
              </a:spcBef>
              <a:spcAft>
                <a:spcPts val="0"/>
              </a:spcAft>
              <a:buSzPts val="1100"/>
              <a:buChar char="■"/>
            </a:pPr>
            <a:r>
              <a:rPr lang="en"/>
              <a:t>RoCE’s coarse-grained flow control and potential end-host slowness make this balance more complex compared to Infiniband.</a:t>
            </a:r>
            <a:endParaRPr/>
          </a:p>
          <a:p>
            <a:pPr indent="-298450" lvl="0" marL="457200" rtl="0" algn="l">
              <a:spcBef>
                <a:spcPts val="0"/>
              </a:spcBef>
              <a:spcAft>
                <a:spcPts val="0"/>
              </a:spcAft>
              <a:buSzPts val="1100"/>
              <a:buChar char="●"/>
            </a:pPr>
            <a:r>
              <a:rPr lang="en"/>
              <a:t>Two steps for improve performance</a:t>
            </a:r>
            <a:endParaRPr/>
          </a:p>
          <a:p>
            <a:pPr indent="-298450" lvl="1" marL="914400" rtl="0" algn="l">
              <a:spcBef>
                <a:spcPts val="0"/>
              </a:spcBef>
              <a:spcAft>
                <a:spcPts val="0"/>
              </a:spcAft>
              <a:buSzPts val="1100"/>
              <a:buChar char="○"/>
            </a:pPr>
            <a:r>
              <a:rPr lang="en"/>
              <a:t>Experimentally determined the right parameter settings for the number of channels and channel buffer size across various training job sizes and collective types.</a:t>
            </a:r>
            <a:endParaRPr/>
          </a:p>
          <a:p>
            <a:pPr indent="-298450" lvl="1" marL="914400" rtl="0" algn="l">
              <a:spcBef>
                <a:spcPts val="0"/>
              </a:spcBef>
              <a:spcAft>
                <a:spcPts val="0"/>
              </a:spcAft>
              <a:buSzPts val="1100"/>
              <a:buChar char="○"/>
            </a:pPr>
            <a:r>
              <a:rPr lang="en"/>
              <a:t>implemented high priority queuing at switches for CTS packets to expedite the notifications and mitigate potential bandwidth starvation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f89b2b157c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f89b2b157c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rgbClr val="0E0E0E"/>
              </a:buClr>
              <a:buSzPts val="1050"/>
              <a:buChar char="●"/>
            </a:pPr>
            <a:r>
              <a:rPr lang="en" sz="1050">
                <a:solidFill>
                  <a:srgbClr val="0E0E0E"/>
                </a:solidFill>
              </a:rPr>
              <a:t>To demonstrate the effectiveness of this mechanism, we conducted 16:1 incast experiments on our 400G network with only PFC enabled </a:t>
            </a:r>
            <a:endParaRPr sz="1050">
              <a:solidFill>
                <a:srgbClr val="0E0E0E"/>
              </a:solidFill>
            </a:endParaRPr>
          </a:p>
          <a:p>
            <a:pPr indent="-295275" lvl="0" marL="457200" rtl="0" algn="l">
              <a:spcBef>
                <a:spcPts val="0"/>
              </a:spcBef>
              <a:spcAft>
                <a:spcPts val="0"/>
              </a:spcAft>
              <a:buClr>
                <a:srgbClr val="0E0E0E"/>
              </a:buClr>
              <a:buSzPts val="1050"/>
              <a:buChar char="●"/>
            </a:pPr>
            <a:r>
              <a:rPr lang="en" sz="1050">
                <a:solidFill>
                  <a:srgbClr val="0E0E0E"/>
                </a:solidFill>
              </a:rPr>
              <a:t>Compared a streaming traffic generator Perftest and a recurring NCCL Gather collective test. </a:t>
            </a:r>
            <a:endParaRPr sz="1050">
              <a:solidFill>
                <a:srgbClr val="0E0E0E"/>
              </a:solidFill>
            </a:endParaRPr>
          </a:p>
          <a:p>
            <a:pPr indent="-295275" lvl="0" marL="457200" rtl="0" algn="l">
              <a:spcBef>
                <a:spcPts val="0"/>
              </a:spcBef>
              <a:spcAft>
                <a:spcPts val="0"/>
              </a:spcAft>
              <a:buClr>
                <a:srgbClr val="0E0E0E"/>
              </a:buClr>
              <a:buSzPts val="1050"/>
              <a:buChar char="●"/>
            </a:pPr>
            <a:r>
              <a:rPr lang="en" sz="1050">
                <a:solidFill>
                  <a:srgbClr val="0E0E0E"/>
                </a:solidFill>
              </a:rPr>
              <a:t>Although Gather collective is rarely used in our production training, it generates the most severe incast among other collectives, stressing the system mechanism. </a:t>
            </a:r>
            <a:endParaRPr sz="1050">
              <a:solidFill>
                <a:srgbClr val="0E0E0E"/>
              </a:solidFill>
            </a:endParaRPr>
          </a:p>
          <a:p>
            <a:pPr indent="-295275" lvl="0" marL="457200" rtl="0" algn="l">
              <a:spcBef>
                <a:spcPts val="0"/>
              </a:spcBef>
              <a:spcAft>
                <a:spcPts val="0"/>
              </a:spcAft>
              <a:buClr>
                <a:srgbClr val="0E0E0E"/>
              </a:buClr>
              <a:buSzPts val="1050"/>
              <a:buChar char="●"/>
            </a:pPr>
            <a:r>
              <a:rPr lang="en" sz="1050">
                <a:solidFill>
                  <a:srgbClr val="0E0E0E"/>
                </a:solidFill>
              </a:rPr>
              <a:t>Both tests ran for five minutes, producing 16:1 incast with the same traffic volume. </a:t>
            </a:r>
            <a:endParaRPr sz="1050">
              <a:solidFill>
                <a:srgbClr val="0E0E0E"/>
              </a:solidFill>
            </a:endParaRPr>
          </a:p>
          <a:p>
            <a:pPr indent="-295275" lvl="0" marL="457200" rtl="0" algn="l">
              <a:spcBef>
                <a:spcPts val="0"/>
              </a:spcBef>
              <a:spcAft>
                <a:spcPts val="0"/>
              </a:spcAft>
              <a:buClr>
                <a:srgbClr val="0E0E0E"/>
              </a:buClr>
              <a:buSzPts val="1050"/>
              <a:buChar char="●"/>
            </a:pPr>
            <a:r>
              <a:rPr lang="en" sz="1050">
                <a:solidFill>
                  <a:srgbClr val="0E0E0E"/>
                </a:solidFill>
              </a:rPr>
              <a:t>Observed Head of Line blocking in perftest. </a:t>
            </a:r>
            <a:endParaRPr sz="1050">
              <a:solidFill>
                <a:srgbClr val="0E0E0E"/>
              </a:solidFill>
            </a:endParaRPr>
          </a:p>
          <a:p>
            <a:pPr indent="-295275" lvl="0" marL="457200" rtl="0" algn="l">
              <a:spcBef>
                <a:spcPts val="0"/>
              </a:spcBef>
              <a:spcAft>
                <a:spcPts val="0"/>
              </a:spcAft>
              <a:buClr>
                <a:srgbClr val="0E0E0E"/>
              </a:buClr>
              <a:buSzPts val="1050"/>
              <a:buChar char="●"/>
            </a:pPr>
            <a:r>
              <a:rPr lang="en" sz="1050">
                <a:solidFill>
                  <a:srgbClr val="0E0E0E"/>
                </a:solidFill>
              </a:rPr>
              <a:t>The deep buffer in the CTSW absorbed a significant amount of congestion, but not enough to prevent back pressure from reaching the sending NICs. </a:t>
            </a:r>
            <a:endParaRPr sz="1050">
              <a:solidFill>
                <a:srgbClr val="0E0E0E"/>
              </a:solidFill>
            </a:endParaRPr>
          </a:p>
          <a:p>
            <a:pPr indent="-295275" lvl="0" marL="457200" rtl="0" algn="l">
              <a:spcBef>
                <a:spcPts val="0"/>
              </a:spcBef>
              <a:spcAft>
                <a:spcPts val="0"/>
              </a:spcAft>
              <a:buClr>
                <a:srgbClr val="0E0E0E"/>
              </a:buClr>
              <a:buSzPts val="1050"/>
              <a:buChar char="●"/>
            </a:pPr>
            <a:r>
              <a:rPr lang="en" sz="1050">
                <a:solidFill>
                  <a:srgbClr val="0E0E0E"/>
                </a:solidFill>
              </a:rPr>
              <a:t>However, no PFC back pressure was observed in Gather collective case. </a:t>
            </a:r>
            <a:endParaRPr sz="1050">
              <a:solidFill>
                <a:srgbClr val="0E0E0E"/>
              </a:solidFill>
            </a:endParaRPr>
          </a:p>
          <a:p>
            <a:pPr indent="0" lvl="0" marL="0" rtl="0" algn="l">
              <a:spcBef>
                <a:spcPts val="0"/>
              </a:spcBef>
              <a:spcAft>
                <a:spcPts val="0"/>
              </a:spcAft>
              <a:buNone/>
            </a:pPr>
            <a:r>
              <a:t/>
            </a:r>
            <a:endParaRPr sz="1050">
              <a:solidFill>
                <a:srgbClr val="0E0E0E"/>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f8840d1e4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f8840d1e4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AI zone is built on a 2-stage Clos architecture</a:t>
            </a:r>
            <a:endParaRPr/>
          </a:p>
          <a:p>
            <a:pPr indent="-298450" lvl="0" marL="457200" rtl="0" algn="l">
              <a:spcBef>
                <a:spcPts val="0"/>
              </a:spcBef>
              <a:spcAft>
                <a:spcPts val="0"/>
              </a:spcAft>
              <a:buSzPts val="1100"/>
              <a:buChar char="●"/>
            </a:pPr>
            <a:r>
              <a:rPr lang="en"/>
              <a:t>While they used switches with shared and shallow buffer architecture for the RTSWs, they used CTSWs with deep buffers. </a:t>
            </a:r>
            <a:endParaRPr/>
          </a:p>
          <a:p>
            <a:pPr indent="-298450" lvl="0" marL="457200" rtl="0" algn="l">
              <a:spcBef>
                <a:spcPts val="0"/>
              </a:spcBef>
              <a:spcAft>
                <a:spcPts val="0"/>
              </a:spcAft>
              <a:buSzPts val="1100"/>
              <a:buChar char="●"/>
            </a:pPr>
            <a:r>
              <a:rPr lang="en"/>
              <a:t>They leveraged these large buffers by statically carving them per port on the ingress. </a:t>
            </a:r>
            <a:endParaRPr/>
          </a:p>
          <a:p>
            <a:pPr indent="-298450" lvl="0" marL="457200" rtl="0" algn="l">
              <a:spcBef>
                <a:spcPts val="0"/>
              </a:spcBef>
              <a:spcAft>
                <a:spcPts val="0"/>
              </a:spcAft>
              <a:buSzPts val="1100"/>
              <a:buChar char="●"/>
            </a:pPr>
            <a:r>
              <a:rPr lang="en"/>
              <a:t>This large per-port buffer helped absorb any ephemeral congestion and ensured a port facing back pressure to reduce HoL blocking across ports.</a:t>
            </a:r>
            <a:endParaRPr/>
          </a:p>
          <a:p>
            <a:pPr indent="-298450" lvl="0" marL="457200" rtl="0" algn="l">
              <a:spcBef>
                <a:spcPts val="0"/>
              </a:spcBef>
              <a:spcAft>
                <a:spcPts val="0"/>
              </a:spcAft>
              <a:buSzPts val="1100"/>
              <a:buChar char="●"/>
            </a:pPr>
            <a:r>
              <a:rPr lang="en"/>
              <a:t>Given the high radix of our spine switches, we considered this nonblocking architecture an additional safety layer towards minimizing congestion.</a:t>
            </a:r>
            <a:endParaRPr/>
          </a:p>
          <a:p>
            <a:pPr indent="0" lvl="0" marL="0" rtl="0" algn="l">
              <a:lnSpc>
                <a:spcPct val="115000"/>
              </a:lnSpc>
              <a:spcBef>
                <a:spcPts val="0"/>
              </a:spcBef>
              <a:spcAft>
                <a:spcPts val="0"/>
              </a:spcAft>
              <a:buNone/>
            </a:pPr>
            <a:r>
              <a:t/>
            </a:r>
            <a:endParaRPr sz="1050">
              <a:solidFill>
                <a:srgbClr val="0E0E0E"/>
              </a:solidFill>
            </a:endParaRPr>
          </a:p>
          <a:p>
            <a:pPr indent="0" lvl="0" marL="0" rtl="0" algn="l">
              <a:lnSpc>
                <a:spcPct val="115000"/>
              </a:lnSpc>
              <a:spcBef>
                <a:spcPts val="0"/>
              </a:spcBef>
              <a:spcAft>
                <a:spcPts val="0"/>
              </a:spcAft>
              <a:buNone/>
            </a:pPr>
            <a:r>
              <a:rPr lang="en" sz="1050">
                <a:solidFill>
                  <a:srgbClr val="0E0E0E"/>
                </a:solidFill>
              </a:rPr>
              <a:t>Carving</a:t>
            </a:r>
            <a:endParaRPr sz="1050">
              <a:solidFill>
                <a:srgbClr val="0E0E0E"/>
              </a:solidFill>
            </a:endParaRPr>
          </a:p>
          <a:p>
            <a:pPr indent="-295275" lvl="0" marL="457200" rtl="0" algn="l">
              <a:lnSpc>
                <a:spcPct val="115000"/>
              </a:lnSpc>
              <a:spcBef>
                <a:spcPts val="0"/>
              </a:spcBef>
              <a:spcAft>
                <a:spcPts val="0"/>
              </a:spcAft>
              <a:buClr>
                <a:srgbClr val="0E0E0E"/>
              </a:buClr>
              <a:buSzPts val="1050"/>
              <a:buChar char="●"/>
            </a:pPr>
            <a:r>
              <a:rPr lang="en" sz="1050">
                <a:solidFill>
                  <a:srgbClr val="0E0E0E"/>
                </a:solidFill>
              </a:rPr>
              <a:t>“statically carving them per port on the ingress” refers to allocating a fixed portion of the available buffer memory to each port of the switch on the ingress side (the side where data enters the switch). </a:t>
            </a:r>
            <a:endParaRPr sz="1050">
              <a:solidFill>
                <a:srgbClr val="0E0E0E"/>
              </a:solidFill>
            </a:endParaRPr>
          </a:p>
          <a:p>
            <a:pPr indent="-295275" lvl="0" marL="457200" rtl="0" algn="l">
              <a:lnSpc>
                <a:spcPct val="115000"/>
              </a:lnSpc>
              <a:spcBef>
                <a:spcPts val="0"/>
              </a:spcBef>
              <a:spcAft>
                <a:spcPts val="0"/>
              </a:spcAft>
              <a:buClr>
                <a:srgbClr val="0E0E0E"/>
              </a:buClr>
              <a:buSzPts val="1050"/>
              <a:buChar char="●"/>
            </a:pPr>
            <a:r>
              <a:rPr lang="en" sz="1050">
                <a:solidFill>
                  <a:srgbClr val="0E0E0E"/>
                </a:solidFill>
              </a:rPr>
              <a:t>Essentially, it means that the total buffer space in the switch is divided and dedicated to individual ports, ensuring that each port has its own reserved amount of buffer space.</a:t>
            </a:r>
            <a:endParaRPr sz="1050">
              <a:solidFill>
                <a:srgbClr val="0E0E0E"/>
              </a:solidFill>
            </a:endParaRPr>
          </a:p>
          <a:p>
            <a:pPr indent="-295275" lvl="0" marL="457200" rtl="0" algn="l">
              <a:lnSpc>
                <a:spcPct val="115000"/>
              </a:lnSpc>
              <a:spcBef>
                <a:spcPts val="0"/>
              </a:spcBef>
              <a:spcAft>
                <a:spcPts val="0"/>
              </a:spcAft>
              <a:buClr>
                <a:srgbClr val="0E0E0E"/>
              </a:buClr>
              <a:buSzPts val="1050"/>
              <a:buChar char="●"/>
            </a:pPr>
            <a:r>
              <a:rPr lang="en" sz="1050">
                <a:solidFill>
                  <a:srgbClr val="0E0E0E"/>
                </a:solidFill>
              </a:rPr>
              <a:t>By statically carving (or partitioning) the buffers this way, the system can better handle transient (ephemeral) congestion by preventing one congested port from consuming all available buffer space, which could negatively impact other ports. </a:t>
            </a:r>
            <a:endParaRPr sz="1050">
              <a:solidFill>
                <a:srgbClr val="0E0E0E"/>
              </a:solidFill>
            </a:endParaRPr>
          </a:p>
          <a:p>
            <a:pPr indent="-295275" lvl="0" marL="457200" rtl="0" algn="l">
              <a:lnSpc>
                <a:spcPct val="115000"/>
              </a:lnSpc>
              <a:spcBef>
                <a:spcPts val="0"/>
              </a:spcBef>
              <a:spcAft>
                <a:spcPts val="0"/>
              </a:spcAft>
              <a:buClr>
                <a:srgbClr val="0E0E0E"/>
              </a:buClr>
              <a:buSzPts val="1050"/>
              <a:buChar char="●"/>
            </a:pPr>
            <a:r>
              <a:rPr lang="en" sz="1050">
                <a:solidFill>
                  <a:srgbClr val="0E0E0E"/>
                </a:solidFill>
              </a:rPr>
              <a:t>This strategy helps manage back pressure and minimizes head-of-line (HoL) blocking, a condition where a congested port can prevent the forwarding of packets for other, non-congested ports.</a:t>
            </a:r>
            <a:endParaRPr sz="1050">
              <a:solidFill>
                <a:srgbClr val="0E0E0E"/>
              </a:solidFill>
            </a:endParaRPr>
          </a:p>
          <a:p>
            <a:pPr indent="0" lvl="0" marL="0" rtl="0" algn="l">
              <a:lnSpc>
                <a:spcPct val="115000"/>
              </a:lnSpc>
              <a:spcBef>
                <a:spcPts val="0"/>
              </a:spcBef>
              <a:spcAft>
                <a:spcPts val="0"/>
              </a:spcAft>
              <a:buNone/>
            </a:pPr>
            <a:r>
              <a:rPr lang="en" sz="1050">
                <a:solidFill>
                  <a:srgbClr val="0E0E0E"/>
                </a:solidFill>
              </a:rPr>
              <a:t>Radix</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E0E0E"/>
                </a:solidFill>
              </a:rPr>
              <a:t>The radix of a switch refers to the number of input/output ports it has. It represents the degree of connectivity of the switch—essentially, how many other devices or switches can be connected to it.</a:t>
            </a:r>
            <a:endParaRPr sz="1050">
              <a:solidFill>
                <a:srgbClr val="0E0E0E"/>
              </a:solidFill>
            </a:endParaRPr>
          </a:p>
          <a:p>
            <a:pPr indent="0" lvl="0" marL="0" rtl="0" algn="l">
              <a:lnSpc>
                <a:spcPct val="115000"/>
              </a:lnSpc>
              <a:spcBef>
                <a:spcPts val="0"/>
              </a:spcBef>
              <a:spcAft>
                <a:spcPts val="0"/>
              </a:spcAft>
              <a:buNone/>
            </a:pPr>
            <a:r>
              <a:t/>
            </a:r>
            <a:endParaRPr sz="105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f8840d1e4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f8840d1e4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team implemented multiple configurations to achieve high bandwidth, low latency, and predictable latency in their RoCEv2 setup, which is crucial for efficient distributed trainin</a:t>
            </a:r>
            <a:endParaRPr/>
          </a:p>
          <a:p>
            <a:pPr indent="-298450" lvl="0" marL="457200" rtl="0" algn="l">
              <a:spcBef>
                <a:spcPts val="0"/>
              </a:spcBef>
              <a:spcAft>
                <a:spcPts val="0"/>
              </a:spcAft>
              <a:buSzPts val="1100"/>
              <a:buChar char="●"/>
            </a:pPr>
            <a:r>
              <a:rPr lang="en"/>
              <a:t>They worked with Network Interface Card (NIC) vendors to support GPUDirect (a technology that allows GPUs to communicate with NICs directly) using Linux inbox drivers. This approach improves manageability of the software stack, ensuring smoother integration and better performance when managing distributed training workloads.</a:t>
            </a:r>
            <a:endParaRPr/>
          </a:p>
          <a:p>
            <a:pPr indent="-298450" lvl="0" marL="457200" rtl="0" algn="l">
              <a:spcBef>
                <a:spcPts val="0"/>
              </a:spcBef>
              <a:spcAft>
                <a:spcPts val="0"/>
              </a:spcAft>
              <a:buSzPts val="1100"/>
              <a:buChar char="●"/>
            </a:pPr>
            <a:r>
              <a:rPr lang="en"/>
              <a:t>DSCP (Differentiated Services Code Point)-based Priority Flow Control (PFC) is used to ensure high-priority traffic (like the data in distributed training) is handled carefully. They utilized a single lossless queue across all switches and NICs in the network. This means packet drops are avoided at Layer 3 (network layer), ensuring a stable and reliable network for distributed training.</a:t>
            </a:r>
            <a:endParaRPr/>
          </a:p>
          <a:p>
            <a:pPr indent="-298450" lvl="0" marL="457200" rtl="0" algn="l">
              <a:spcBef>
                <a:spcPts val="0"/>
              </a:spcBef>
              <a:spcAft>
                <a:spcPts val="0"/>
              </a:spcAft>
              <a:buSzPts val="1100"/>
              <a:buChar char="●"/>
            </a:pPr>
            <a:r>
              <a:rPr lang="en"/>
              <a:t>For rare packet drops (due to network issues like unhealthy elements or link problems), they used a go-back-N retransmission mechanism. This mechanism helps recover from lost packets by retransmitting starting from the first lost one. </a:t>
            </a:r>
            <a:endParaRPr/>
          </a:p>
          <a:p>
            <a:pPr indent="-298450" lvl="0" marL="457200" rtl="0" algn="l">
              <a:spcBef>
                <a:spcPts val="0"/>
              </a:spcBef>
              <a:spcAft>
                <a:spcPts val="0"/>
              </a:spcAft>
              <a:buSzPts val="1100"/>
              <a:buChar char="●"/>
            </a:pPr>
            <a:r>
              <a:rPr lang="en"/>
              <a:t>However, packet drops on acknowledgement packets (ACK or NACK) can cause prolonged Local ACK Timeout (LAT) on the order of milliseconds. </a:t>
            </a:r>
            <a:endParaRPr/>
          </a:p>
          <a:p>
            <a:pPr indent="-298450" lvl="0" marL="457200" rtl="0" algn="l">
              <a:spcBef>
                <a:spcPts val="0"/>
              </a:spcBef>
              <a:spcAft>
                <a:spcPts val="0"/>
              </a:spcAft>
              <a:buSzPts val="1100"/>
              <a:buChar char="●"/>
            </a:pPr>
            <a:r>
              <a:rPr lang="en"/>
              <a:t>Therefore, quickly recognizing and isolating unhealthy network elements and links and carefully tuning LAT duration, are important for predictable training workload performance.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f8840d1e4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f8840d1e4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02f8e5ad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02f8e5ad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the traditional all-reduce operations that aggregate gradients are decomposed into sep- arate reduce-scatter and all-gather operations. This is because every data-parallel process retains only a fraction of the total state.</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f8840d1e4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f8840d1e4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observed NCCL may deliver sub-optimal out-of-the-box performance due to the difference of the developer’s environment vs. our production environment. </a:t>
            </a:r>
            <a:endParaRPr/>
          </a:p>
          <a:p>
            <a:pPr indent="-298450" lvl="0" marL="457200" rtl="0" algn="l">
              <a:spcBef>
                <a:spcPts val="0"/>
              </a:spcBef>
              <a:spcAft>
                <a:spcPts val="0"/>
              </a:spcAft>
              <a:buSzPts val="1100"/>
              <a:buChar char="●"/>
            </a:pPr>
            <a:r>
              <a:rPr lang="en"/>
              <a:t>Some of the assumptions from the developer environment include</a:t>
            </a:r>
            <a:endParaRPr/>
          </a:p>
          <a:p>
            <a:pPr indent="-298450" lvl="1" marL="914400" rtl="0" algn="l">
              <a:spcBef>
                <a:spcPts val="0"/>
              </a:spcBef>
              <a:spcAft>
                <a:spcPts val="0"/>
              </a:spcAft>
              <a:buSzPts val="1100"/>
              <a:buChar char="○"/>
            </a:pPr>
            <a:r>
              <a:rPr lang="en"/>
              <a:t>very low RTT latency,</a:t>
            </a:r>
            <a:endParaRPr/>
          </a:p>
          <a:p>
            <a:pPr indent="-298450" lvl="1" marL="914400" rtl="0" algn="l">
              <a:spcBef>
                <a:spcPts val="0"/>
              </a:spcBef>
              <a:spcAft>
                <a:spcPts val="0"/>
              </a:spcAft>
              <a:buSzPts val="1100"/>
              <a:buChar char="○"/>
            </a:pPr>
            <a:r>
              <a:rPr lang="en"/>
              <a:t>an adaptive routing mechanism, </a:t>
            </a:r>
            <a:endParaRPr/>
          </a:p>
          <a:p>
            <a:pPr indent="-298450" lvl="1" marL="914400" rtl="0" algn="l">
              <a:spcBef>
                <a:spcPts val="0"/>
              </a:spcBef>
              <a:spcAft>
                <a:spcPts val="0"/>
              </a:spcAft>
              <a:buSzPts val="1100"/>
              <a:buChar char="○"/>
            </a:pPr>
            <a:r>
              <a:rPr lang="en"/>
              <a:t>a non-blocking topology without over-subscription. </a:t>
            </a:r>
            <a:endParaRPr/>
          </a:p>
          <a:p>
            <a:pPr indent="-298450" lvl="0" marL="457200" rtl="0" algn="l">
              <a:spcBef>
                <a:spcPts val="0"/>
              </a:spcBef>
              <a:spcAft>
                <a:spcPts val="0"/>
              </a:spcAft>
              <a:buSzPts val="1100"/>
              <a:buChar char="●"/>
            </a:pPr>
            <a:r>
              <a:rPr lang="en"/>
              <a:t>Those assumptions are shown in sub-optimal choices across the architecture, including </a:t>
            </a:r>
            <a:endParaRPr/>
          </a:p>
          <a:p>
            <a:pPr indent="-298450" lvl="1" marL="914400" rtl="0" algn="l">
              <a:spcBef>
                <a:spcPts val="0"/>
              </a:spcBef>
              <a:spcAft>
                <a:spcPts val="0"/>
              </a:spcAft>
              <a:buSzPts val="1100"/>
              <a:buChar char="○"/>
            </a:pPr>
            <a:r>
              <a:rPr lang="en"/>
              <a:t>a two-stage copy in posting smaller messages; </a:t>
            </a:r>
            <a:endParaRPr/>
          </a:p>
          <a:p>
            <a:pPr indent="-298450" lvl="1" marL="914400" rtl="0" algn="l">
              <a:spcBef>
                <a:spcPts val="0"/>
              </a:spcBef>
              <a:spcAft>
                <a:spcPts val="0"/>
              </a:spcAft>
              <a:buSzPts val="1100"/>
              <a:buChar char="○"/>
            </a:pPr>
            <a:r>
              <a:rPr lang="en"/>
              <a:t>a receiver-initiated architecture that relies on control messages (CTS) in the critical path</a:t>
            </a:r>
            <a:endParaRPr/>
          </a:p>
          <a:p>
            <a:pPr indent="-298450" lvl="1" marL="914400" rtl="0" algn="l">
              <a:spcBef>
                <a:spcPts val="0"/>
              </a:spcBef>
              <a:spcAft>
                <a:spcPts val="0"/>
              </a:spcAft>
              <a:buSzPts val="1100"/>
              <a:buChar char="○"/>
            </a:pPr>
            <a:r>
              <a:rPr lang="en"/>
              <a:t>limited logicaltopology choices that accumulate latency at large gangs, e.g., Ring for AllGather. </a:t>
            </a:r>
            <a:endParaRPr/>
          </a:p>
          <a:p>
            <a:pPr indent="-298450" lvl="0" marL="457200" rtl="0" algn="l">
              <a:spcBef>
                <a:spcPts val="0"/>
              </a:spcBef>
              <a:spcAft>
                <a:spcPts val="0"/>
              </a:spcAft>
              <a:buSzPts val="1100"/>
              <a:buChar char="●"/>
            </a:pPr>
            <a:r>
              <a:rPr lang="en"/>
              <a:t>In terms of adaptability, NCCL used in our production environment learns and adapts to server topology, but it has no default awareness of network topology.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f89b2b157c_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f89b2b157c_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Higher unloaded RTT</a:t>
            </a:r>
            <a:endParaRPr/>
          </a:p>
          <a:p>
            <a:pPr indent="-298450" lvl="1" marL="914400" rtl="0" algn="l">
              <a:spcBef>
                <a:spcPts val="0"/>
              </a:spcBef>
              <a:spcAft>
                <a:spcPts val="0"/>
              </a:spcAft>
              <a:buSzPts val="1100"/>
              <a:buChar char="○"/>
            </a:pPr>
            <a:r>
              <a:rPr lang="en"/>
              <a:t>In production, researchers observed higher unloaded RTT ( 22𝜇s) due to CTSW switches using a Virtual Output Queuing (VOQ) architecture </a:t>
            </a:r>
            <a:endParaRPr/>
          </a:p>
          <a:p>
            <a:pPr indent="-298450" lvl="2" marL="1371600" rtl="0" algn="l">
              <a:spcBef>
                <a:spcPts val="0"/>
              </a:spcBef>
              <a:spcAft>
                <a:spcPts val="0"/>
              </a:spcAft>
              <a:buSzPts val="1100"/>
              <a:buChar char="■"/>
            </a:pPr>
            <a:r>
              <a:rPr lang="en"/>
              <a:t>hence requiring credit information exchange from egress to ingress queue. </a:t>
            </a:r>
            <a:endParaRPr/>
          </a:p>
          <a:p>
            <a:pPr indent="-298450" lvl="1" marL="914400" rtl="0" algn="l">
              <a:spcBef>
                <a:spcPts val="0"/>
              </a:spcBef>
              <a:spcAft>
                <a:spcPts val="0"/>
              </a:spcAft>
              <a:buSzPts val="1100"/>
              <a:buChar char="○"/>
            </a:pPr>
            <a:r>
              <a:rPr lang="en"/>
              <a:t>This high latency necessitated tuning the message size posted to be larger as well as ensuring more outstanding data on the network. </a:t>
            </a:r>
            <a:endParaRPr/>
          </a:p>
          <a:p>
            <a:pPr indent="-298450" lvl="1" marL="914400" rtl="0" algn="l">
              <a:spcBef>
                <a:spcPts val="0"/>
              </a:spcBef>
              <a:spcAft>
                <a:spcPts val="0"/>
              </a:spcAft>
              <a:buSzPts val="1100"/>
              <a:buChar char="○"/>
            </a:pPr>
            <a:r>
              <a:rPr lang="en"/>
              <a:t>This involved tuning channel buffer size and message size that is posted to the network to be just large enough to achieve optimal performance.</a:t>
            </a:r>
            <a:endParaRPr/>
          </a:p>
          <a:p>
            <a:pPr indent="-298450" lvl="1" marL="914400" rtl="0" algn="l">
              <a:spcBef>
                <a:spcPts val="0"/>
              </a:spcBef>
              <a:spcAft>
                <a:spcPts val="0"/>
              </a:spcAft>
              <a:buSzPts val="1100"/>
              <a:buChar char="○"/>
            </a:pPr>
            <a:r>
              <a:rPr lang="en"/>
              <a:t>For latency-sensitive collectives like AllGather, ReduceScatter, increasing the message size as well as interim buffer size improved performance.</a:t>
            </a:r>
            <a:endParaRPr/>
          </a:p>
          <a:p>
            <a:pPr indent="-298450" lvl="0" marL="457200" rtl="0" algn="l">
              <a:spcBef>
                <a:spcPts val="0"/>
              </a:spcBef>
              <a:spcAft>
                <a:spcPts val="0"/>
              </a:spcAft>
              <a:buSzPts val="1100"/>
              <a:buChar char="●"/>
            </a:pPr>
            <a:r>
              <a:rPr lang="en"/>
              <a:t>Rendezvous message performance impact</a:t>
            </a:r>
            <a:endParaRPr/>
          </a:p>
          <a:p>
            <a:pPr indent="-298450" lvl="1" marL="914400" rtl="0" algn="l">
              <a:spcBef>
                <a:spcPts val="0"/>
              </a:spcBef>
              <a:spcAft>
                <a:spcPts val="0"/>
              </a:spcAft>
              <a:buSzPts val="1100"/>
              <a:buChar char="○"/>
            </a:pPr>
            <a:r>
              <a:rPr lang="en"/>
              <a:t>The Receiver-driven communication architecture relies on rendezvous messages such as Clear to Send (CTS) and Acknowledgements (ACK). </a:t>
            </a:r>
            <a:endParaRPr/>
          </a:p>
          <a:p>
            <a:pPr indent="-298450" lvl="1" marL="914400" rtl="0" algn="l">
              <a:spcBef>
                <a:spcPts val="0"/>
              </a:spcBef>
              <a:spcAft>
                <a:spcPts val="0"/>
              </a:spcAft>
              <a:buSzPts val="1100"/>
              <a:buChar char="○"/>
            </a:pPr>
            <a:r>
              <a:rPr lang="en"/>
              <a:t>In production, researchers observed that congestion buildup has delayed these messages on the return path. </a:t>
            </a:r>
            <a:endParaRPr/>
          </a:p>
          <a:p>
            <a:pPr indent="-298450" lvl="1" marL="914400" rtl="0" algn="l">
              <a:spcBef>
                <a:spcPts val="0"/>
              </a:spcBef>
              <a:spcAft>
                <a:spcPts val="0"/>
              </a:spcAft>
              <a:buSzPts val="1100"/>
              <a:buChar char="○"/>
            </a:pPr>
            <a:r>
              <a:rPr lang="en"/>
              <a:t>Researchers instrumented NCCL to measure the average delay the sender is waiting for such packets. </a:t>
            </a:r>
            <a:endParaRPr/>
          </a:p>
          <a:p>
            <a:pPr indent="-298450" lvl="2" marL="1371600" rtl="0" algn="l">
              <a:spcBef>
                <a:spcPts val="0"/>
              </a:spcBef>
              <a:spcAft>
                <a:spcPts val="0"/>
              </a:spcAft>
              <a:buSzPts val="1100"/>
              <a:buChar char="■"/>
            </a:pPr>
            <a:r>
              <a:rPr lang="en"/>
              <a:t>Researchers reduced this delay from P90 of 43 </a:t>
            </a:r>
            <a:r>
              <a:rPr lang="en">
                <a:solidFill>
                  <a:schemeClr val="dk1"/>
                </a:solidFill>
              </a:rPr>
              <a:t>𝜇</a:t>
            </a:r>
            <a:r>
              <a:rPr lang="en"/>
              <a:t>s to 4 </a:t>
            </a:r>
            <a:r>
              <a:rPr lang="en">
                <a:solidFill>
                  <a:schemeClr val="dk1"/>
                </a:solidFill>
              </a:rPr>
              <a:t>𝜇</a:t>
            </a:r>
            <a:r>
              <a:rPr lang="en"/>
              <a:t>s. </a:t>
            </a:r>
            <a:endParaRPr/>
          </a:p>
          <a:p>
            <a:pPr indent="-298450" lvl="2" marL="1371600" rtl="0" algn="l">
              <a:spcBef>
                <a:spcPts val="0"/>
              </a:spcBef>
              <a:spcAft>
                <a:spcPts val="0"/>
              </a:spcAft>
              <a:buSzPts val="1100"/>
              <a:buChar char="■"/>
            </a:pPr>
            <a:r>
              <a:rPr lang="en"/>
              <a:t>For ACK packets, we used RTSW ASIC features to modify the DSCP marking to land them in a different priority.</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f89b2b157c_7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f89b2b157c_7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spcBef>
                <a:spcPts val="0"/>
              </a:spcBef>
              <a:spcAft>
                <a:spcPts val="0"/>
              </a:spcAft>
              <a:buClr>
                <a:schemeClr val="dk1"/>
              </a:buClr>
              <a:buSzPts val="1100"/>
              <a:buChar char="○"/>
            </a:pPr>
            <a:r>
              <a:rPr lang="en">
                <a:solidFill>
                  <a:schemeClr val="dk1"/>
                </a:solidFill>
              </a:rPr>
              <a:t>Small messages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NCCL accounts for optimal performance for small collective sizes by following 2 strategies</a:t>
            </a:r>
            <a:endParaRPr>
              <a:solidFill>
                <a:schemeClr val="dk1"/>
              </a:solidFill>
            </a:endParaRPr>
          </a:p>
          <a:p>
            <a:pPr indent="-298450" lvl="3" marL="1828800" rtl="0" algn="l">
              <a:spcBef>
                <a:spcPts val="0"/>
              </a:spcBef>
              <a:spcAft>
                <a:spcPts val="0"/>
              </a:spcAft>
              <a:buClr>
                <a:schemeClr val="dk1"/>
              </a:buClr>
              <a:buSzPts val="1100"/>
              <a:buChar char="●"/>
            </a:pPr>
            <a:r>
              <a:rPr lang="en">
                <a:solidFill>
                  <a:schemeClr val="dk1"/>
                </a:solidFill>
              </a:rPr>
              <a:t>Different logical topologies to implement the same collective, e.g., Tree vs Ring</a:t>
            </a:r>
            <a:endParaRPr>
              <a:solidFill>
                <a:schemeClr val="dk1"/>
              </a:solidFill>
            </a:endParaRPr>
          </a:p>
          <a:p>
            <a:pPr indent="-298450" lvl="3" marL="1828800" rtl="0" algn="l">
              <a:spcBef>
                <a:spcPts val="0"/>
              </a:spcBef>
              <a:spcAft>
                <a:spcPts val="0"/>
              </a:spcAft>
              <a:buClr>
                <a:schemeClr val="dk1"/>
              </a:buClr>
              <a:buSzPts val="1100"/>
              <a:buChar char="●"/>
            </a:pPr>
            <a:r>
              <a:rPr lang="en">
                <a:solidFill>
                  <a:schemeClr val="dk1"/>
                </a:solidFill>
              </a:rPr>
              <a:t>Different low-latency or high-bandwidth protocols, e.g., Simple, LL128, LL (low latency), to deal with memory barriers when crossing GPU memory to the PCIe / RDMA boundary or vice-versa.</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Each topology or protocol may be optimal for smaller or larger collective size.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However, the tuning of when to use a particular logical topology or protocol is calculated by a static tuning model that assumes low fabric latency (both loaded and unloaded). </a:t>
            </a:r>
            <a:endParaRPr>
              <a:solidFill>
                <a:schemeClr val="dk1"/>
              </a:solidFill>
            </a:endParaRPr>
          </a:p>
          <a:p>
            <a:pPr indent="-298450" lvl="3" marL="1828800" rtl="0" algn="l">
              <a:spcBef>
                <a:spcPts val="0"/>
              </a:spcBef>
              <a:spcAft>
                <a:spcPts val="0"/>
              </a:spcAft>
              <a:buClr>
                <a:schemeClr val="dk1"/>
              </a:buClr>
              <a:buSzPts val="1100"/>
              <a:buChar char="●"/>
            </a:pPr>
            <a:r>
              <a:rPr lang="en">
                <a:solidFill>
                  <a:schemeClr val="dk1"/>
                </a:solidFill>
              </a:rPr>
              <a:t>This results in unfavorable trade-offs and poor performance.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Our strategy to achieve optimal performance at smaller or medium collective size is to tweak the tuning algorithm to choose recursive logical topology (Tree) or one that posts larger messages on the network (Rail-based Alltoall) as well as protocols (LL128) at larger collective sizes than the default NCCL choice.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Posting larger messages helps reduce the number of CTS and completion messages.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CTSW Latency</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While the above tuning and changes ensure the collective performance is optimal for our baseline RTT, they also reduced the RTT from CTSWs that leverage a Virtual Output Queuing (VOQ) architecture.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This involved tuning a more aggressive credit allocation from egress to ingress port, both in terms of initial allocation as well as the ramp curve of credits.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For hierarchical collectives specifically that are latency-sensitive, we noticed up to 15% performance improvement for small sizes.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QnA</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Initial allocation of credits: Credits represent the amount of data that can be sent from the egress port to the ingress port without causing congestion. The initial credit allocation is the amount of buffer space or bandwidth assigned to the ingress port when a communication link is first established. By making this more aggressive, the system allows more data to be sent right from the start, potentially improving performance but with a risk of congestion.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Ramp curve of credits: The ramp curve describes how quickly additional credits are granted over time as more data is sent. A more aggressive ramp curve means that credits are granted faster, allowing data to flow more quickly, which reduces delays. This is important for latency-sensitive applications where rapid data transmission is crucial.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VOQ (Virtual Output Queue) architecture is a queuing mechanism used in network switches and routers to efficiently manage traffic and prevent congestion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Solves HoL blocking by having each input port maintains multiple virtual queues, one for each output port.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When data arrives at an input port, it is placed in the appropriate queue that corresponds to its intended output port.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switch or router schedules the data transmission based on these queues and sends data when the output port becomes available.</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f8840d1e4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f8840d1e4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evolution ofa ZionEX 200G based AI zone through stages over time, from a routing and topology perspective. </a:t>
            </a:r>
            <a:endParaRPr/>
          </a:p>
          <a:p>
            <a:pPr indent="-298450" lvl="1" marL="914400" rtl="0" algn="l">
              <a:spcBef>
                <a:spcPts val="0"/>
              </a:spcBef>
              <a:spcAft>
                <a:spcPts val="0"/>
              </a:spcAft>
              <a:buSzPts val="1100"/>
              <a:buChar char="○"/>
            </a:pPr>
            <a:r>
              <a:rPr lang="en"/>
              <a:t>Figure 16 depicts the performance of each stage (time period) over tens of thousands of jobs run over years, quantified by normalized AllReduce collective bandwidth[24].</a:t>
            </a:r>
            <a:endParaRPr/>
          </a:p>
          <a:p>
            <a:pPr indent="-298450" lvl="0" marL="457200" rtl="0" algn="l">
              <a:spcBef>
                <a:spcPts val="0"/>
              </a:spcBef>
              <a:spcAft>
                <a:spcPts val="0"/>
              </a:spcAft>
              <a:buSzPts val="1100"/>
              <a:buChar char="●"/>
            </a:pPr>
            <a:r>
              <a:rPr lang="en"/>
              <a:t>The Stage 1 Backend Network has a topology with 1:1 subscription ratio from RTSW-to-CTSW</a:t>
            </a:r>
            <a:endParaRPr/>
          </a:p>
          <a:p>
            <a:pPr indent="-298450" lvl="0" marL="457200" rtl="0" algn="l">
              <a:spcBef>
                <a:spcPts val="0"/>
              </a:spcBef>
              <a:spcAft>
                <a:spcPts val="0"/>
              </a:spcAft>
              <a:buSzPts val="1100"/>
              <a:buChar char="●"/>
            </a:pPr>
            <a:r>
              <a:rPr lang="en"/>
              <a:t>Stage 2 has a topology with 1:2 under-subscription. </a:t>
            </a:r>
            <a:endParaRPr/>
          </a:p>
          <a:p>
            <a:pPr indent="-298450" lvl="1" marL="914400" rtl="0" algn="l">
              <a:spcBef>
                <a:spcPts val="0"/>
              </a:spcBef>
              <a:spcAft>
                <a:spcPts val="0"/>
              </a:spcAft>
              <a:buSzPts val="1100"/>
              <a:buChar char="○"/>
            </a:pPr>
            <a:r>
              <a:rPr lang="en"/>
              <a:t>Both Stage 1 and Stage 2 use static routing with traffic collisions. </a:t>
            </a:r>
            <a:endParaRPr/>
          </a:p>
          <a:p>
            <a:pPr indent="-298450" lvl="1" marL="914400" rtl="0" algn="l">
              <a:spcBef>
                <a:spcPts val="0"/>
              </a:spcBef>
              <a:spcAft>
                <a:spcPts val="0"/>
              </a:spcAft>
              <a:buSzPts val="1100"/>
              <a:buChar char="○"/>
            </a:pPr>
            <a:r>
              <a:rPr lang="en"/>
              <a:t>We observe a significant performance increase with additional capacity when migrating from Stage 1 to Stage 2. </a:t>
            </a:r>
            <a:endParaRPr/>
          </a:p>
          <a:p>
            <a:pPr indent="-298450" lvl="1" marL="914400" rtl="0" algn="l">
              <a:spcBef>
                <a:spcPts val="0"/>
              </a:spcBef>
              <a:spcAft>
                <a:spcPts val="0"/>
              </a:spcAft>
              <a:buSzPts val="1100"/>
              <a:buChar char="○"/>
            </a:pPr>
            <a:r>
              <a:rPr lang="en"/>
              <a:t>The lower and inconsistent performance in Stage 1 is attributed to the static routing traffic collisions as described earlier. </a:t>
            </a:r>
            <a:endParaRPr/>
          </a:p>
          <a:p>
            <a:pPr indent="-298450" lvl="1" marL="914400" rtl="0" algn="l">
              <a:spcBef>
                <a:spcPts val="0"/>
              </a:spcBef>
              <a:spcAft>
                <a:spcPts val="0"/>
              </a:spcAft>
              <a:buSzPts val="1100"/>
              <a:buChar char="○"/>
            </a:pPr>
            <a:r>
              <a:rPr lang="en"/>
              <a:t>While the performance impact was resolved with Stage 2’s under-subscription, the solution came with investing 2x network infrastructure.</a:t>
            </a:r>
            <a:endParaRPr/>
          </a:p>
          <a:p>
            <a:pPr indent="-298450" lvl="0" marL="457200" rtl="0" algn="l">
              <a:spcBef>
                <a:spcPts val="0"/>
              </a:spcBef>
              <a:spcAft>
                <a:spcPts val="0"/>
              </a:spcAft>
              <a:buSzPts val="1100"/>
              <a:buChar char="●"/>
            </a:pPr>
            <a:r>
              <a:rPr lang="en"/>
              <a:t>Stage 3 shows performance when we migrated our network setup to be controlled by the traffic engineering while keeping under-subscription to 1:2. </a:t>
            </a:r>
            <a:endParaRPr/>
          </a:p>
          <a:p>
            <a:pPr indent="-298450" lvl="1" marL="914400" rtl="0" algn="l">
              <a:spcBef>
                <a:spcPts val="0"/>
              </a:spcBef>
              <a:spcAft>
                <a:spcPts val="0"/>
              </a:spcAft>
              <a:buSzPts val="1100"/>
              <a:buChar char="○"/>
            </a:pPr>
            <a:r>
              <a:rPr lang="en"/>
              <a:t>You can observe similar performance with Stage 2 but with a tighter band. </a:t>
            </a:r>
            <a:endParaRPr/>
          </a:p>
          <a:p>
            <a:pPr indent="-298450" lvl="0" marL="457200" rtl="0" algn="l">
              <a:spcBef>
                <a:spcPts val="0"/>
              </a:spcBef>
              <a:spcAft>
                <a:spcPts val="0"/>
              </a:spcAft>
              <a:buSzPts val="1100"/>
              <a:buChar char="●"/>
            </a:pPr>
            <a:r>
              <a:rPr lang="en"/>
              <a:t>In Stage 4, we further reduced under-subscription ratio to 1: 1.125 to reclaim CTSW hardware without any negative impact to performance. </a:t>
            </a:r>
            <a:endParaRPr/>
          </a:p>
          <a:p>
            <a:pPr indent="-298450" lvl="1" marL="914400" rtl="0" algn="l">
              <a:spcBef>
                <a:spcPts val="0"/>
              </a:spcBef>
              <a:spcAft>
                <a:spcPts val="0"/>
              </a:spcAft>
              <a:buSzPts val="1100"/>
              <a:buChar char="○"/>
            </a:pPr>
            <a:r>
              <a:rPr lang="en"/>
              <a:t>We didn’t reduce the under-subscription all the way to 1:1 in order to allow for buffer for up to two link failures.</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f8840d1e4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f8840d1e4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a:t>
            </a:r>
            <a:r>
              <a:rPr lang="en"/>
              <a:t>DMA is very sensitive to network issues and hence it affects GPU training efficiency. </a:t>
            </a:r>
            <a:endParaRPr/>
          </a:p>
          <a:p>
            <a:pPr indent="-298450" lvl="0" marL="457200" rtl="0" algn="l">
              <a:spcBef>
                <a:spcPts val="0"/>
              </a:spcBef>
              <a:spcAft>
                <a:spcPts val="0"/>
              </a:spcAft>
              <a:buSzPts val="1100"/>
              <a:buChar char="●"/>
            </a:pPr>
            <a:r>
              <a:rPr lang="en"/>
              <a:t>In order to quickly examine the RDMA network condition behind a training workflow, researchers built telemetry systems to automatically collect RDMA hardware counters across the network</a:t>
            </a:r>
            <a:endParaRPr/>
          </a:p>
          <a:p>
            <a:pPr indent="-298450" lvl="0" marL="457200" rtl="0" algn="l">
              <a:spcBef>
                <a:spcPts val="0"/>
              </a:spcBef>
              <a:spcAft>
                <a:spcPts val="0"/>
              </a:spcAft>
              <a:buSzPts val="1100"/>
              <a:buChar char="●"/>
            </a:pPr>
            <a:r>
              <a:rPr lang="en"/>
              <a:t>We identified three important counters to identify network issues: (1) Out-of-Sequence (OOS): The number of packets out of sequence as perceived by the NIC. </a:t>
            </a:r>
            <a:endParaRPr/>
          </a:p>
          <a:p>
            <a:pPr indent="-298450" lvl="1" marL="914400" rtl="0" algn="l">
              <a:spcBef>
                <a:spcPts val="0"/>
              </a:spcBef>
              <a:spcAft>
                <a:spcPts val="0"/>
              </a:spcAft>
              <a:buSzPts val="1100"/>
              <a:buChar char="○"/>
            </a:pPr>
            <a:r>
              <a:rPr lang="en"/>
              <a:t>This helped identify and root-cause many instances of packet drops due to unhealthy network switches as well as NIC hardware bugs. </a:t>
            </a:r>
            <a:endParaRPr/>
          </a:p>
          <a:p>
            <a:pPr indent="-298450" lvl="1" marL="914400" rtl="0" algn="l">
              <a:spcBef>
                <a:spcPts val="0"/>
              </a:spcBef>
              <a:spcAft>
                <a:spcPts val="0"/>
              </a:spcAft>
              <a:buSzPts val="1100"/>
              <a:buChar char="○"/>
            </a:pPr>
            <a:r>
              <a:rPr lang="en"/>
              <a:t>There were instances of packet drops not reported anywhere else, but this transport metric showed the existence of the problem. </a:t>
            </a:r>
            <a:endParaRPr/>
          </a:p>
          <a:p>
            <a:pPr indent="-298450" lvl="0" marL="457200" rtl="0" algn="l">
              <a:spcBef>
                <a:spcPts val="0"/>
              </a:spcBef>
              <a:spcAft>
                <a:spcPts val="0"/>
              </a:spcAft>
              <a:buSzPts val="1100"/>
              <a:buChar char="●"/>
            </a:pPr>
            <a:r>
              <a:rPr lang="en"/>
              <a:t>Link Flap Counters: This can indicate both hardware and software flaps reported by the NIC. </a:t>
            </a:r>
            <a:endParaRPr/>
          </a:p>
          <a:p>
            <a:pPr indent="-298450" lvl="1" marL="914400" rtl="0" algn="l">
              <a:spcBef>
                <a:spcPts val="0"/>
              </a:spcBef>
              <a:spcAft>
                <a:spcPts val="0"/>
              </a:spcAft>
              <a:buSzPts val="1100"/>
              <a:buChar char="○"/>
            </a:pPr>
            <a:r>
              <a:rPr lang="en"/>
              <a:t>link flapping refers to the frequent up-and-down state of a physical link. </a:t>
            </a:r>
            <a:endParaRPr/>
          </a:p>
          <a:p>
            <a:pPr indent="-298450" lvl="0" marL="457200" rtl="0" algn="l">
              <a:spcBef>
                <a:spcPts val="0"/>
              </a:spcBef>
              <a:spcAft>
                <a:spcPts val="0"/>
              </a:spcAft>
              <a:buSzPts val="1100"/>
              <a:buChar char="●"/>
            </a:pPr>
            <a:r>
              <a:rPr lang="en"/>
              <a:t>Local Ack Timeouts (LAT): The number of times a Queue Pair’s ACK timer expired for QPs at the sender side.</a:t>
            </a:r>
            <a:endParaRPr/>
          </a:p>
          <a:p>
            <a:pPr indent="-298450" lvl="1" marL="914400" rtl="0" algn="l">
              <a:spcBef>
                <a:spcPts val="0"/>
              </a:spcBef>
              <a:spcAft>
                <a:spcPts val="0"/>
              </a:spcAft>
              <a:buSzPts val="1100"/>
              <a:buChar char="○"/>
            </a:pPr>
            <a:r>
              <a:rPr lang="en"/>
              <a:t>Expiration can impact performance regressions and on occasion job failures. </a:t>
            </a:r>
            <a:endParaRPr/>
          </a:p>
          <a:p>
            <a:pPr indent="-298450" lvl="1" marL="914400" rtl="0" algn="l">
              <a:spcBef>
                <a:spcPts val="0"/>
              </a:spcBef>
              <a:spcAft>
                <a:spcPts val="0"/>
              </a:spcAft>
              <a:buSzPts val="1100"/>
              <a:buChar char="○"/>
            </a:pPr>
            <a:r>
              <a:rPr lang="en"/>
              <a:t>With RoCET, these counters are directly reported to users when their jobs fail and serve as a strong indication that some components within the network may be misbehaving.</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f89b2b157c_7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f89b2b157c_7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Researchers</a:t>
            </a:r>
            <a:r>
              <a:rPr lang="en"/>
              <a:t> have safeguard mechanisms built into the network where they not only monitor and detect anomalies but also perform automated mitigation to fix many of these issues.</a:t>
            </a:r>
            <a:endParaRPr/>
          </a:p>
          <a:p>
            <a:pPr indent="-298450" lvl="0" marL="457200" rtl="0" algn="l">
              <a:spcBef>
                <a:spcPts val="0"/>
              </a:spcBef>
              <a:spcAft>
                <a:spcPts val="0"/>
              </a:spcAft>
              <a:buSzPts val="1100"/>
              <a:buChar char="●"/>
            </a:pPr>
            <a:r>
              <a:rPr lang="en"/>
              <a:t>PFC Watchdog</a:t>
            </a:r>
            <a:endParaRPr/>
          </a:p>
          <a:p>
            <a:pPr indent="-298450" lvl="1" marL="914400" rtl="0" algn="l">
              <a:spcBef>
                <a:spcPts val="0"/>
              </a:spcBef>
              <a:spcAft>
                <a:spcPts val="0"/>
              </a:spcAft>
              <a:buSzPts val="1100"/>
              <a:buChar char="○"/>
            </a:pPr>
            <a:r>
              <a:rPr lang="en"/>
              <a:t>This is enabled on both RTSW and CTSW devices to catch any long-duration PFC pause (&gt;200ms) which could be because of deadlocks or a bad NIC which continues to send PFC frames.</a:t>
            </a:r>
            <a:endParaRPr/>
          </a:p>
          <a:p>
            <a:pPr indent="-298450" lvl="0" marL="457200" rtl="0" algn="l">
              <a:spcBef>
                <a:spcPts val="0"/>
              </a:spcBef>
              <a:spcAft>
                <a:spcPts val="0"/>
              </a:spcAft>
              <a:buSzPts val="1100"/>
              <a:buChar char="●"/>
            </a:pPr>
            <a:r>
              <a:rPr lang="en"/>
              <a:t>Buffer thresholds and Congestion Drops</a:t>
            </a:r>
            <a:endParaRPr/>
          </a:p>
          <a:p>
            <a:pPr indent="-298450" lvl="1" marL="914400" rtl="0" algn="l">
              <a:spcBef>
                <a:spcPts val="0"/>
              </a:spcBef>
              <a:spcAft>
                <a:spcPts val="0"/>
              </a:spcAft>
              <a:buSzPts val="1100"/>
              <a:buChar char="○"/>
            </a:pPr>
            <a:r>
              <a:rPr lang="en"/>
              <a:t>They have monitoring around buffer utilization on RTSW devices. </a:t>
            </a:r>
            <a:endParaRPr/>
          </a:p>
          <a:p>
            <a:pPr indent="-298450" lvl="1" marL="914400" rtl="0" algn="l">
              <a:spcBef>
                <a:spcPts val="0"/>
              </a:spcBef>
              <a:spcAft>
                <a:spcPts val="0"/>
              </a:spcAft>
              <a:buSzPts val="1100"/>
              <a:buChar char="○"/>
            </a:pPr>
            <a:r>
              <a:rPr lang="en"/>
              <a:t>Alarms are raised if buffer utilization goes beyond 80% which points to either persistent congestion or a bug. </a:t>
            </a:r>
            <a:endParaRPr/>
          </a:p>
          <a:p>
            <a:pPr indent="-298450" lvl="2" marL="1371600" rtl="0" algn="l">
              <a:spcBef>
                <a:spcPts val="0"/>
              </a:spcBef>
              <a:spcAft>
                <a:spcPts val="0"/>
              </a:spcAft>
              <a:buSzPts val="1100"/>
              <a:buChar char="■"/>
            </a:pPr>
            <a:r>
              <a:rPr lang="en"/>
              <a:t>In practice, they have not breached this threshold.</a:t>
            </a:r>
            <a:endParaRPr/>
          </a:p>
          <a:p>
            <a:pPr indent="-298450" lvl="1" marL="914400" rtl="0" algn="l">
              <a:spcBef>
                <a:spcPts val="0"/>
              </a:spcBef>
              <a:spcAft>
                <a:spcPts val="0"/>
              </a:spcAft>
              <a:buSzPts val="1100"/>
              <a:buChar char="○"/>
            </a:pPr>
            <a:r>
              <a:rPr lang="en"/>
              <a:t>They also monitor packet drops due to congestion. Since we have a lossless network, these drops are uncommon and observed mostly due to misconfiguration.</a:t>
            </a:r>
            <a:endParaRPr/>
          </a:p>
          <a:p>
            <a:pPr indent="-298450" lvl="0" marL="457200" rtl="0" algn="l">
              <a:spcBef>
                <a:spcPts val="0"/>
              </a:spcBef>
              <a:spcAft>
                <a:spcPts val="0"/>
              </a:spcAft>
              <a:buSzPts val="1100"/>
              <a:buChar char="●"/>
            </a:pPr>
            <a:r>
              <a:rPr lang="en"/>
              <a:t>Reachability</a:t>
            </a:r>
            <a:endParaRPr/>
          </a:p>
          <a:p>
            <a:pPr indent="-298450" lvl="1" marL="914400" rtl="0" algn="l">
              <a:spcBef>
                <a:spcPts val="0"/>
              </a:spcBef>
              <a:spcAft>
                <a:spcPts val="0"/>
              </a:spcAft>
              <a:buSzPts val="1100"/>
              <a:buChar char="○"/>
            </a:pPr>
            <a:r>
              <a:rPr lang="en"/>
              <a:t>They have several in-house tools periodically checking for the health and connectivity of the fleet by sending pings to various nodes to detect either aliveness or abnormal loss and delay in the network.</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f8840d1e4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f8840d1e4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Researchers</a:t>
            </a:r>
            <a:r>
              <a:rPr lang="en"/>
              <a:t> observed a performance regression detected during one of our cluster turn-ups. </a:t>
            </a:r>
            <a:endParaRPr/>
          </a:p>
          <a:p>
            <a:pPr indent="-298450" lvl="0" marL="457200" rtl="0" algn="l">
              <a:spcBef>
                <a:spcPts val="0"/>
              </a:spcBef>
              <a:spcAft>
                <a:spcPts val="0"/>
              </a:spcAft>
              <a:buSzPts val="1100"/>
              <a:buChar char="●"/>
            </a:pPr>
            <a:r>
              <a:rPr lang="en"/>
              <a:t>They found no congestion metric that they were monitoring that was out of the baseline. </a:t>
            </a:r>
            <a:endParaRPr/>
          </a:p>
          <a:p>
            <a:pPr indent="-298450" lvl="0" marL="457200" rtl="0" algn="l">
              <a:spcBef>
                <a:spcPts val="0"/>
              </a:spcBef>
              <a:spcAft>
                <a:spcPts val="0"/>
              </a:spcAft>
              <a:buSzPts val="1100"/>
              <a:buChar char="●"/>
            </a:pPr>
            <a:r>
              <a:rPr lang="en"/>
              <a:t>Further investigation revealed that the only difference was the software image we had in our CTSWs. </a:t>
            </a:r>
            <a:endParaRPr/>
          </a:p>
          <a:p>
            <a:pPr indent="-298450" lvl="0" marL="457200" rtl="0" algn="l">
              <a:spcBef>
                <a:spcPts val="0"/>
              </a:spcBef>
              <a:spcAft>
                <a:spcPts val="0"/>
              </a:spcAft>
              <a:buSzPts val="1100"/>
              <a:buChar char="●"/>
            </a:pPr>
            <a:r>
              <a:rPr lang="en"/>
              <a:t>After downgrading the CTSW images to be the same as the one used in the baseline, the numbers aligned again. </a:t>
            </a:r>
            <a:endParaRPr/>
          </a:p>
          <a:p>
            <a:pPr indent="-298450" lvl="0" marL="457200" rtl="0" algn="l">
              <a:spcBef>
                <a:spcPts val="0"/>
              </a:spcBef>
              <a:spcAft>
                <a:spcPts val="0"/>
              </a:spcAft>
              <a:buSzPts val="1100"/>
              <a:buChar char="●"/>
            </a:pPr>
            <a:r>
              <a:rPr lang="en"/>
              <a:t>After talking to the vendor, it was highlighted that there was a change in the internal packet scheduling which led to a higher port-to-port latency for that device. </a:t>
            </a:r>
            <a:endParaRPr/>
          </a:p>
          <a:p>
            <a:pPr indent="-298450" lvl="0" marL="457200" rtl="0" algn="l">
              <a:spcBef>
                <a:spcPts val="0"/>
              </a:spcBef>
              <a:spcAft>
                <a:spcPts val="0"/>
              </a:spcAft>
              <a:buSzPts val="1100"/>
              <a:buChar char="●"/>
            </a:pPr>
            <a:r>
              <a:rPr lang="en"/>
              <a:t>This incident showcased the need for constant latency monitoring in backend networks, both loaded (with congestion) and unloaded (when the network is not saturated).</a:t>
            </a:r>
            <a:endParaRPr/>
          </a:p>
          <a:p>
            <a:pPr indent="-298450" lvl="0" marL="457200" rtl="0" algn="l">
              <a:spcBef>
                <a:spcPts val="0"/>
              </a:spcBef>
              <a:spcAft>
                <a:spcPts val="0"/>
              </a:spcAft>
              <a:buSzPts val="1100"/>
              <a:buChar char="●"/>
            </a:pPr>
            <a:r>
              <a:rPr lang="en"/>
              <a:t>They </a:t>
            </a:r>
            <a:r>
              <a:rPr lang="en"/>
              <a:t>now use a mix of synthetic traffic generation and library instrumentation to capture this and establish a baseline.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f89b2b157c_7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f89b2b157c_7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observed several CTSWs reporting RoCE traffic drops in a training cluster which tehy migrated to support the integration of the TE controller. </a:t>
            </a:r>
            <a:endParaRPr/>
          </a:p>
          <a:p>
            <a:pPr indent="-298450" lvl="0" marL="457200" rtl="0" algn="l">
              <a:spcBef>
                <a:spcPts val="0"/>
              </a:spcBef>
              <a:spcAft>
                <a:spcPts val="0"/>
              </a:spcAft>
              <a:buSzPts val="1100"/>
              <a:buChar char="●"/>
            </a:pPr>
            <a:r>
              <a:rPr lang="en"/>
              <a:t>Migration consisted of: reconfiguration of the CTSWs, changes in the QoS settings, routing changes in the RTSWs, and PCIe credit upgrade for NIC. </a:t>
            </a:r>
            <a:endParaRPr/>
          </a:p>
          <a:p>
            <a:pPr indent="-298450" lvl="0" marL="457200" rtl="0" algn="l">
              <a:spcBef>
                <a:spcPts val="0"/>
              </a:spcBef>
              <a:spcAft>
                <a:spcPts val="0"/>
              </a:spcAft>
              <a:buSzPts val="1100"/>
              <a:buChar char="●"/>
            </a:pPr>
            <a:r>
              <a:rPr lang="en"/>
              <a:t>Only a few switches reported traffic drops post migration, but the aggregate drop volume was enough to disrupt some jobs.</a:t>
            </a:r>
            <a:endParaRPr/>
          </a:p>
          <a:p>
            <a:pPr indent="-298450" lvl="0" marL="457200" rtl="0" algn="l">
              <a:spcBef>
                <a:spcPts val="0"/>
              </a:spcBef>
              <a:spcAft>
                <a:spcPts val="0"/>
              </a:spcAft>
              <a:buSzPts val="1100"/>
              <a:buChar char="●"/>
            </a:pPr>
            <a:r>
              <a:rPr lang="en"/>
              <a:t>Upon investigation, we traced the problem to an intricate interaction of multiple parallel events. </a:t>
            </a:r>
            <a:endParaRPr/>
          </a:p>
          <a:p>
            <a:pPr indent="-298450" lvl="0" marL="457200" rtl="0" algn="l">
              <a:spcBef>
                <a:spcPts val="0"/>
              </a:spcBef>
              <a:spcAft>
                <a:spcPts val="0"/>
              </a:spcAft>
              <a:buSzPts val="1100"/>
              <a:buChar char="●"/>
            </a:pPr>
            <a:r>
              <a:rPr lang="en"/>
              <a:t>The primary cause of the drop was a bug from an outdated assumption about the SRAM buffer size in the CTSWs, which led to tail-drop of traffic when more than half of the buffer was populated. </a:t>
            </a:r>
            <a:endParaRPr/>
          </a:p>
          <a:p>
            <a:pPr indent="-298450" lvl="0" marL="457200" rtl="0" algn="l">
              <a:spcBef>
                <a:spcPts val="0"/>
              </a:spcBef>
              <a:spcAft>
                <a:spcPts val="0"/>
              </a:spcAft>
              <a:buSzPts val="1100"/>
              <a:buChar char="●"/>
            </a:pPr>
            <a:r>
              <a:rPr lang="en"/>
              <a:t>The overflowing of the SRAM buffer only occurred under a certain combination of aggravating factors:</a:t>
            </a:r>
            <a:endParaRPr/>
          </a:p>
          <a:p>
            <a:pPr indent="-298450" lvl="1" marL="914400" rtl="0" algn="l">
              <a:spcBef>
                <a:spcPts val="0"/>
              </a:spcBef>
              <a:spcAft>
                <a:spcPts val="0"/>
              </a:spcAft>
              <a:buSzPts val="1100"/>
              <a:buChar char="○"/>
            </a:pPr>
            <a:r>
              <a:rPr lang="en"/>
              <a:t>a firmware upgrade that enabled more aggressive RoCE packet transmission, </a:t>
            </a:r>
            <a:endParaRPr/>
          </a:p>
          <a:p>
            <a:pPr indent="-298450" lvl="1" marL="914400" rtl="0" algn="l">
              <a:spcBef>
                <a:spcPts val="0"/>
              </a:spcBef>
              <a:spcAft>
                <a:spcPts val="0"/>
              </a:spcAft>
              <a:buSzPts val="1100"/>
              <a:buChar char="○"/>
            </a:pPr>
            <a:r>
              <a:rPr lang="en"/>
              <a:t>a training job with bursty traffic pattern</a:t>
            </a:r>
            <a:endParaRPr/>
          </a:p>
          <a:p>
            <a:pPr indent="-298450" lvl="1" marL="914400" rtl="0" algn="l">
              <a:spcBef>
                <a:spcPts val="0"/>
              </a:spcBef>
              <a:spcAft>
                <a:spcPts val="0"/>
              </a:spcAft>
              <a:buSzPts val="1100"/>
              <a:buChar char="○"/>
            </a:pPr>
            <a:r>
              <a:rPr lang="en"/>
              <a:t>the introduction of H100 GPUs with greater computing resources and thus higher I/O requirements.</a:t>
            </a:r>
            <a:endParaRPr/>
          </a:p>
          <a:p>
            <a:pPr indent="-298450" lvl="0" marL="457200" rtl="0" algn="l">
              <a:spcBef>
                <a:spcPts val="0"/>
              </a:spcBef>
              <a:spcAft>
                <a:spcPts val="0"/>
              </a:spcAft>
              <a:buSzPts val="1100"/>
              <a:buChar char="●"/>
            </a:pPr>
            <a:r>
              <a:rPr lang="en"/>
              <a:t>This incident showcased the importance of thorough validation and performance regression checks before deploying changes. It is important to note that in the problem space of RoCE for AI training jobs, we must contend with the dynamic nature of training jobs. </a:t>
            </a:r>
            <a:endParaRPr/>
          </a:p>
          <a:p>
            <a:pPr indent="-298450" lvl="0" marL="457200" rtl="0" algn="l">
              <a:spcBef>
                <a:spcPts val="0"/>
              </a:spcBef>
              <a:spcAft>
                <a:spcPts val="0"/>
              </a:spcAft>
              <a:buSzPts val="1100"/>
              <a:buChar char="●"/>
            </a:pPr>
            <a:r>
              <a:rPr lang="en"/>
              <a:t>A significant portion of training jobs is experimental, so predicting traffic patterns and therefore conducting thorough end-to-end testing is challenging. </a:t>
            </a:r>
            <a:endParaRPr/>
          </a:p>
          <a:p>
            <a:pPr indent="-298450" lvl="0" marL="457200" rtl="0" algn="l">
              <a:spcBef>
                <a:spcPts val="0"/>
              </a:spcBef>
              <a:spcAft>
                <a:spcPts val="0"/>
              </a:spcAft>
              <a:buSzPts val="1100"/>
              <a:buChar char="●"/>
            </a:pPr>
            <a:r>
              <a:rPr lang="en"/>
              <a:t>This incident emphasized the importance of having effective detection and alerting systems to quickly identify and respond to issues.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0421cb277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0421cb277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f8840d1e4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f8840d1e4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02f8e5ad0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02f8e5ad0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Similar to CPU pipelining (fetching instructions, decoding, </a:t>
            </a:r>
            <a:r>
              <a:rPr lang="en">
                <a:solidFill>
                  <a:schemeClr val="dk1"/>
                </a:solidFill>
              </a:rPr>
              <a:t>executing</a:t>
            </a:r>
            <a:r>
              <a:rPr lang="en">
                <a:solidFill>
                  <a:schemeClr val="dk1"/>
                </a:solidFill>
              </a:rPr>
              <a:t>, etc). </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The first paper on </a:t>
            </a:r>
            <a:r>
              <a:rPr lang="en">
                <a:solidFill>
                  <a:schemeClr val="dk1"/>
                </a:solidFill>
              </a:rPr>
              <a:t>pipeline</a:t>
            </a:r>
            <a:r>
              <a:rPr lang="en">
                <a:solidFill>
                  <a:schemeClr val="dk1"/>
                </a:solidFill>
              </a:rPr>
              <a:t> parallelism on </a:t>
            </a:r>
            <a:r>
              <a:rPr lang="en">
                <a:solidFill>
                  <a:schemeClr val="dk1"/>
                </a:solidFill>
              </a:rPr>
              <a:t>distributed</a:t>
            </a:r>
            <a:r>
              <a:rPr lang="en">
                <a:solidFill>
                  <a:schemeClr val="dk1"/>
                </a:solidFill>
              </a:rPr>
              <a:t> training is GPipe, it trains model in a FIFO fashion, leaving many bubbles. The famous 1F1B pipeline is proposed by the </a:t>
            </a:r>
            <a:r>
              <a:rPr lang="en">
                <a:solidFill>
                  <a:schemeClr val="dk1"/>
                </a:solidFill>
              </a:rPr>
              <a:t>paper</a:t>
            </a:r>
            <a:r>
              <a:rPr lang="en">
                <a:solidFill>
                  <a:schemeClr val="dk1"/>
                </a:solidFill>
              </a:rPr>
              <a:t> PipeDream to </a:t>
            </a:r>
            <a:r>
              <a:rPr lang="en">
                <a:solidFill>
                  <a:schemeClr val="dk1"/>
                </a:solidFill>
              </a:rPr>
              <a:t>eliminate</a:t>
            </a:r>
            <a:r>
              <a:rPr lang="en">
                <a:solidFill>
                  <a:schemeClr val="dk1"/>
                </a:solidFill>
              </a:rPr>
              <a:t> pipeline bubble (no ops).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f8840d1e4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f8840d1e4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design and operation of large-scale RoCE networks for distributed AI training workloads have evolved to meet the increasing demands of computational density and scale.</a:t>
            </a:r>
            <a:endParaRPr/>
          </a:p>
          <a:p>
            <a:pPr indent="-298450" lvl="0" marL="457200" rtl="0" algn="l">
              <a:spcBef>
                <a:spcPts val="0"/>
              </a:spcBef>
              <a:spcAft>
                <a:spcPts val="0"/>
              </a:spcAft>
              <a:buSzPts val="1100"/>
              <a:buChar char="●"/>
            </a:pPr>
            <a:r>
              <a:rPr lang="en"/>
              <a:t> By segregating Frontend and Backend networks, employing various routing schemes, and optimizing collective traffic patterns, researchers have managed to build a performant and reliable network infrastructure. </a:t>
            </a:r>
            <a:endParaRPr/>
          </a:p>
          <a:p>
            <a:pPr indent="-298450" lvl="0" marL="457200" rtl="0" algn="l">
              <a:spcBef>
                <a:spcPts val="0"/>
              </a:spcBef>
              <a:spcAft>
                <a:spcPts val="0"/>
              </a:spcAft>
              <a:buSzPts val="1100"/>
              <a:buChar char="●"/>
            </a:pPr>
            <a:r>
              <a:rPr lang="en"/>
              <a:t>These designs and insights underline the importance of deeply understanding the training workload and translating these implications into network component design, ultimately contributing to the advancement of distributed AI training infrastructure.</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f89b2b157c_7_1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f89b2b157c_7_1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f89b2b157c_7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f89b2b157c_7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Mention that a few classes back we saw how Meta trained the Llama3.1 herd of models. This used 16K H100 GPUs.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f89b2b157c_7_18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2f89b2b157c_7_18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f89b2b157c_7_22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2f89b2b157c_7_22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f89b2b157c_7_26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2f89b2b157c_7_26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f89b2b157c_7_32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2f89b2b157c_7_32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f89b2b157c_7_33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2f89b2b157c_7_33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f89b2b157c_7_34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g2f89b2b157c_7_34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f89b2b157c_7_37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2f89b2b157c_7_37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02aad3626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02aad3626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 work shows that this modification does not degrade the quality of models with parameters in the hundreds of billions.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f89b2b157c_7_39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2f89b2b157c_7_39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f89b2b157c_7_42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2f89b2b157c_7_42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f89b2b157c_7_49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2f89b2b157c_7_49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f89b2b157c_7_55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g2f89b2b157c_7_55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f89b2b157c_7_59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2f89b2b157c_7_59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f89b2b157c_7_63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g2f89b2b157c_7_63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f89b2b157c_7_71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2f89b2b157c_7_71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f89b2b157c_7_73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g2f89b2b157c_7_73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f89b2b157c_7_77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g2f89b2b157c_7_77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f89b2b157c_7_80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2f89b2b157c_7_80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02f8e5ad0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02f8e5ad0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Sliding window instead of full size self attention, more </a:t>
            </a:r>
            <a:r>
              <a:rPr lang="en"/>
              <a:t>efficient than self attention</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f89b2b157c_7_85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f89b2b157c_7_85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f89b2b157c_7_94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g2f89b2b157c_7_94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f89b2b157c_7_101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g2f89b2b157c_7_101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2f89b2b157c_7_106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g2f89b2b157c_7_106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f89b2b157c_7_113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g2f89b2b157c_7_113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f89b2b157c_7_122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g2f89b2b157c_7_122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f89b2b157c_7_127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g2f89b2b157c_7_127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2f89b2b157c_7_133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g2f89b2b157c_7_133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2f89b2b157c_7_133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g2f89b2b157c_7_133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2f89b2b157c_7_136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g2f89b2b157c_7_136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02f8e5ad0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02f8e5ad0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a:t>
            </a:r>
            <a:r>
              <a:rPr lang="en"/>
              <a:t> cool-down phase, the same techniques can be applied.</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2f89b2b157c_7_137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2f89b2b157c_7_137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02f8e5ad0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02f8e5ad0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Quoting paper: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Tensor parallelism is commonly used to partition weights in computational-intensive operations, while operations like Lay- erNorm and Dropout are partitioned along the sequence di- mension to save GPU memory.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This necessitates all-gather and reduce-scatter operations for input collection and output redistribution across GPUs.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Fusing all-gather and reduce-scatter with Linear layers, improves computation </a:t>
            </a:r>
            <a:r>
              <a:rPr lang="en"/>
              <a:t>efficiency</a:t>
            </a:r>
            <a:r>
              <a:rPr lang="en"/>
              <a:t>.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63806" y="404198"/>
            <a:ext cx="5483700" cy="82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800"/>
              <a:buNone/>
              <a:defRPr b="1" i="0" sz="3200">
                <a:solidFill>
                  <a:schemeClr val="dk1"/>
                </a:solidFill>
                <a:latin typeface="Arial"/>
                <a:ea typeface="Arial"/>
                <a:cs typeface="Arial"/>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465711" y="1594121"/>
            <a:ext cx="7821900" cy="12996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800"/>
              <a:buNone/>
              <a:defRPr b="0" i="0" sz="1800">
                <a:solidFill>
                  <a:schemeClr val="dk1"/>
                </a:solidFill>
                <a:latin typeface="Arial"/>
                <a:ea typeface="Arial"/>
                <a:cs typeface="Arial"/>
                <a:sym typeface="Arial"/>
              </a:defRPr>
            </a:lvl1pPr>
            <a:lvl2pPr indent="-228600" lvl="1" marL="914400" algn="l">
              <a:spcBef>
                <a:spcPts val="1200"/>
              </a:spcBef>
              <a:spcAft>
                <a:spcPts val="0"/>
              </a:spcAft>
              <a:buSzPts val="1400"/>
              <a:buNone/>
              <a:defRPr/>
            </a:lvl2pPr>
            <a:lvl3pPr indent="-228600" lvl="2" marL="1371600" algn="l">
              <a:spcBef>
                <a:spcPts val="1200"/>
              </a:spcBef>
              <a:spcAft>
                <a:spcPts val="0"/>
              </a:spcAft>
              <a:buSzPts val="1400"/>
              <a:buNone/>
              <a:defRPr/>
            </a:lvl3pPr>
            <a:lvl4pPr indent="-228600" lvl="3" marL="1828800" algn="l">
              <a:spcBef>
                <a:spcPts val="1200"/>
              </a:spcBef>
              <a:spcAft>
                <a:spcPts val="0"/>
              </a:spcAft>
              <a:buSzPts val="1400"/>
              <a:buNone/>
              <a:defRPr/>
            </a:lvl4pPr>
            <a:lvl5pPr indent="-228600" lvl="4" marL="2286000" algn="l">
              <a:spcBef>
                <a:spcPts val="1200"/>
              </a:spcBef>
              <a:spcAft>
                <a:spcPts val="0"/>
              </a:spcAft>
              <a:buSzPts val="1400"/>
              <a:buNone/>
              <a:defRPr/>
            </a:lvl5pPr>
            <a:lvl6pPr indent="-228600" lvl="5" marL="2743200" algn="l">
              <a:spcBef>
                <a:spcPts val="1200"/>
              </a:spcBef>
              <a:spcAft>
                <a:spcPts val="0"/>
              </a:spcAft>
              <a:buSzPts val="1400"/>
              <a:buNone/>
              <a:defRPr/>
            </a:lvl6pPr>
            <a:lvl7pPr indent="-228600" lvl="6" marL="3200400" algn="l">
              <a:spcBef>
                <a:spcPts val="1200"/>
              </a:spcBef>
              <a:spcAft>
                <a:spcPts val="0"/>
              </a:spcAft>
              <a:buSzPts val="1400"/>
              <a:buNone/>
              <a:defRPr/>
            </a:lvl7pPr>
            <a:lvl8pPr indent="-228600" lvl="7" marL="3657600" algn="l">
              <a:spcBef>
                <a:spcPts val="1200"/>
              </a:spcBef>
              <a:spcAft>
                <a:spcPts val="0"/>
              </a:spcAft>
              <a:buSzPts val="1400"/>
              <a:buNone/>
              <a:defRPr/>
            </a:lvl8pPr>
            <a:lvl9pPr indent="-228600" lvl="8" marL="4114800" algn="l">
              <a:spcBef>
                <a:spcPts val="1200"/>
              </a:spcBef>
              <a:spcAft>
                <a:spcPts val="1200"/>
              </a:spcAft>
              <a:buSzPts val="1400"/>
              <a:buNone/>
              <a:defRPr/>
            </a:lvl9pPr>
          </a:lstStyle>
          <a:p/>
        </p:txBody>
      </p:sp>
      <p:sp>
        <p:nvSpPr>
          <p:cNvPr id="53" name="Google Shape;53;p13"/>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sz="600">
                <a:solidFill>
                  <a:srgbClr val="888888"/>
                </a:solidFill>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sz="600">
                <a:solidFill>
                  <a:srgbClr val="888888"/>
                </a:solidFill>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55" name="Google Shape;55;p13"/>
          <p:cNvSpPr txBox="1"/>
          <p:nvPr>
            <p:ph idx="12" type="sldNum"/>
          </p:nvPr>
        </p:nvSpPr>
        <p:spPr>
          <a:xfrm>
            <a:off x="4504664" y="4920808"/>
            <a:ext cx="135900" cy="107700"/>
          </a:xfrm>
          <a:prstGeom prst="rect">
            <a:avLst/>
          </a:prstGeom>
          <a:noFill/>
          <a:ln>
            <a:noFill/>
          </a:ln>
        </p:spPr>
        <p:txBody>
          <a:bodyPr anchorCtr="0" anchor="t" bIns="0" lIns="0" spcFirstLastPara="1" rIns="0" wrap="square" tIns="0">
            <a:spAutoFit/>
          </a:bodyPr>
          <a:lstStyle>
            <a:lvl1pPr indent="0" lvl="0" marL="38100">
              <a:lnSpc>
                <a:spcPct val="100000"/>
              </a:lnSpc>
              <a:spcBef>
                <a:spcPts val="0"/>
              </a:spcBef>
              <a:buNone/>
              <a:defRPr b="0" i="0" sz="700">
                <a:solidFill>
                  <a:schemeClr val="dk1"/>
                </a:solidFill>
                <a:latin typeface="Arial"/>
                <a:ea typeface="Arial"/>
                <a:cs typeface="Arial"/>
                <a:sym typeface="Arial"/>
              </a:defRPr>
            </a:lvl1pPr>
            <a:lvl2pPr indent="0" lvl="1" marL="38100">
              <a:lnSpc>
                <a:spcPct val="100000"/>
              </a:lnSpc>
              <a:spcBef>
                <a:spcPts val="0"/>
              </a:spcBef>
              <a:buNone/>
              <a:defRPr b="0" i="0" sz="700">
                <a:solidFill>
                  <a:schemeClr val="dk1"/>
                </a:solidFill>
                <a:latin typeface="Arial"/>
                <a:ea typeface="Arial"/>
                <a:cs typeface="Arial"/>
                <a:sym typeface="Arial"/>
              </a:defRPr>
            </a:lvl2pPr>
            <a:lvl3pPr indent="0" lvl="2" marL="38100">
              <a:lnSpc>
                <a:spcPct val="100000"/>
              </a:lnSpc>
              <a:spcBef>
                <a:spcPts val="0"/>
              </a:spcBef>
              <a:buNone/>
              <a:defRPr b="0" i="0" sz="700">
                <a:solidFill>
                  <a:schemeClr val="dk1"/>
                </a:solidFill>
                <a:latin typeface="Arial"/>
                <a:ea typeface="Arial"/>
                <a:cs typeface="Arial"/>
                <a:sym typeface="Arial"/>
              </a:defRPr>
            </a:lvl3pPr>
            <a:lvl4pPr indent="0" lvl="3" marL="38100">
              <a:lnSpc>
                <a:spcPct val="100000"/>
              </a:lnSpc>
              <a:spcBef>
                <a:spcPts val="0"/>
              </a:spcBef>
              <a:buNone/>
              <a:defRPr b="0" i="0" sz="700">
                <a:solidFill>
                  <a:schemeClr val="dk1"/>
                </a:solidFill>
                <a:latin typeface="Arial"/>
                <a:ea typeface="Arial"/>
                <a:cs typeface="Arial"/>
                <a:sym typeface="Arial"/>
              </a:defRPr>
            </a:lvl4pPr>
            <a:lvl5pPr indent="0" lvl="4" marL="38100">
              <a:lnSpc>
                <a:spcPct val="100000"/>
              </a:lnSpc>
              <a:spcBef>
                <a:spcPts val="0"/>
              </a:spcBef>
              <a:buNone/>
              <a:defRPr b="0" i="0" sz="700">
                <a:solidFill>
                  <a:schemeClr val="dk1"/>
                </a:solidFill>
                <a:latin typeface="Arial"/>
                <a:ea typeface="Arial"/>
                <a:cs typeface="Arial"/>
                <a:sym typeface="Arial"/>
              </a:defRPr>
            </a:lvl5pPr>
            <a:lvl6pPr indent="0" lvl="5" marL="38100">
              <a:lnSpc>
                <a:spcPct val="100000"/>
              </a:lnSpc>
              <a:spcBef>
                <a:spcPts val="0"/>
              </a:spcBef>
              <a:buNone/>
              <a:defRPr b="0" i="0" sz="700">
                <a:solidFill>
                  <a:schemeClr val="dk1"/>
                </a:solidFill>
                <a:latin typeface="Arial"/>
                <a:ea typeface="Arial"/>
                <a:cs typeface="Arial"/>
                <a:sym typeface="Arial"/>
              </a:defRPr>
            </a:lvl6pPr>
            <a:lvl7pPr indent="0" lvl="6" marL="38100">
              <a:lnSpc>
                <a:spcPct val="100000"/>
              </a:lnSpc>
              <a:spcBef>
                <a:spcPts val="0"/>
              </a:spcBef>
              <a:buNone/>
              <a:defRPr b="0" i="0" sz="700">
                <a:solidFill>
                  <a:schemeClr val="dk1"/>
                </a:solidFill>
                <a:latin typeface="Arial"/>
                <a:ea typeface="Arial"/>
                <a:cs typeface="Arial"/>
                <a:sym typeface="Arial"/>
              </a:defRPr>
            </a:lvl7pPr>
            <a:lvl8pPr indent="0" lvl="7" marL="38100">
              <a:lnSpc>
                <a:spcPct val="100000"/>
              </a:lnSpc>
              <a:spcBef>
                <a:spcPts val="0"/>
              </a:spcBef>
              <a:buNone/>
              <a:defRPr b="0" i="0" sz="700">
                <a:solidFill>
                  <a:schemeClr val="dk1"/>
                </a:solidFill>
                <a:latin typeface="Arial"/>
                <a:ea typeface="Arial"/>
                <a:cs typeface="Arial"/>
                <a:sym typeface="Arial"/>
              </a:defRPr>
            </a:lvl8pPr>
            <a:lvl9pPr indent="0" lvl="8" marL="38100">
              <a:lnSpc>
                <a:spcPct val="100000"/>
              </a:lnSpc>
              <a:spcBef>
                <a:spcPts val="0"/>
              </a:spcBef>
              <a:buNone/>
              <a:defRPr b="0" i="0" sz="700">
                <a:solidFill>
                  <a:schemeClr val="dk1"/>
                </a:solidFill>
                <a:latin typeface="Arial"/>
                <a:ea typeface="Arial"/>
                <a:cs typeface="Arial"/>
                <a:sym typeface="Arial"/>
              </a:defRPr>
            </a:lvl9pPr>
          </a:lstStyle>
          <a:p>
            <a:pPr indent="0" lvl="0" marL="38100" rtl="0" algn="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6" name="Shape 56"/>
        <p:cNvGrpSpPr/>
        <p:nvPr/>
      </p:nvGrpSpPr>
      <p:grpSpPr>
        <a:xfrm>
          <a:off x="0" y="0"/>
          <a:ext cx="0" cy="0"/>
          <a:chOff x="0" y="0"/>
          <a:chExt cx="0" cy="0"/>
        </a:xfrm>
      </p:grpSpPr>
      <p:sp>
        <p:nvSpPr>
          <p:cNvPr id="57" name="Google Shape;57;p14"/>
          <p:cNvSpPr txBox="1"/>
          <p:nvPr>
            <p:ph type="title"/>
          </p:nvPr>
        </p:nvSpPr>
        <p:spPr>
          <a:xfrm>
            <a:off x="463806" y="404198"/>
            <a:ext cx="5483700" cy="820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2800"/>
              <a:buNone/>
              <a:defRPr b="1" i="0" sz="3200">
                <a:solidFill>
                  <a:schemeClr val="dk1"/>
                </a:solidFill>
                <a:latin typeface="Arial"/>
                <a:ea typeface="Arial"/>
                <a:cs typeface="Arial"/>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 name="Google Shape;58;p1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800"/>
              <a:buNone/>
              <a:defRPr/>
            </a:lvl1pPr>
            <a:lvl2pPr indent="-228600" lvl="1" marL="914400" algn="l">
              <a:spcBef>
                <a:spcPts val="1200"/>
              </a:spcBef>
              <a:spcAft>
                <a:spcPts val="0"/>
              </a:spcAft>
              <a:buSzPts val="1400"/>
              <a:buNone/>
              <a:defRPr/>
            </a:lvl2pPr>
            <a:lvl3pPr indent="-228600" lvl="2" marL="1371600" algn="l">
              <a:spcBef>
                <a:spcPts val="1200"/>
              </a:spcBef>
              <a:spcAft>
                <a:spcPts val="0"/>
              </a:spcAft>
              <a:buSzPts val="1400"/>
              <a:buNone/>
              <a:defRPr/>
            </a:lvl3pPr>
            <a:lvl4pPr indent="-228600" lvl="3" marL="1828800" algn="l">
              <a:spcBef>
                <a:spcPts val="1200"/>
              </a:spcBef>
              <a:spcAft>
                <a:spcPts val="0"/>
              </a:spcAft>
              <a:buSzPts val="1400"/>
              <a:buNone/>
              <a:defRPr/>
            </a:lvl4pPr>
            <a:lvl5pPr indent="-228600" lvl="4" marL="2286000" algn="l">
              <a:spcBef>
                <a:spcPts val="1200"/>
              </a:spcBef>
              <a:spcAft>
                <a:spcPts val="0"/>
              </a:spcAft>
              <a:buSzPts val="1400"/>
              <a:buNone/>
              <a:defRPr/>
            </a:lvl5pPr>
            <a:lvl6pPr indent="-228600" lvl="5" marL="2743200" algn="l">
              <a:spcBef>
                <a:spcPts val="1200"/>
              </a:spcBef>
              <a:spcAft>
                <a:spcPts val="0"/>
              </a:spcAft>
              <a:buSzPts val="1400"/>
              <a:buNone/>
              <a:defRPr/>
            </a:lvl6pPr>
            <a:lvl7pPr indent="-228600" lvl="6" marL="3200400" algn="l">
              <a:spcBef>
                <a:spcPts val="1200"/>
              </a:spcBef>
              <a:spcAft>
                <a:spcPts val="0"/>
              </a:spcAft>
              <a:buSzPts val="1400"/>
              <a:buNone/>
              <a:defRPr/>
            </a:lvl7pPr>
            <a:lvl8pPr indent="-228600" lvl="7" marL="3657600" algn="l">
              <a:spcBef>
                <a:spcPts val="1200"/>
              </a:spcBef>
              <a:spcAft>
                <a:spcPts val="0"/>
              </a:spcAft>
              <a:buSzPts val="1400"/>
              <a:buNone/>
              <a:defRPr/>
            </a:lvl8pPr>
            <a:lvl9pPr indent="-228600" lvl="8" marL="4114800" algn="l">
              <a:spcBef>
                <a:spcPts val="1200"/>
              </a:spcBef>
              <a:spcAft>
                <a:spcPts val="1200"/>
              </a:spcAft>
              <a:buSzPts val="1400"/>
              <a:buNone/>
              <a:defRPr/>
            </a:lvl9pPr>
          </a:lstStyle>
          <a:p/>
        </p:txBody>
      </p:sp>
      <p:sp>
        <p:nvSpPr>
          <p:cNvPr id="59" name="Google Shape;59;p1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800"/>
              <a:buNone/>
              <a:defRPr/>
            </a:lvl1pPr>
            <a:lvl2pPr indent="-228600" lvl="1" marL="914400" algn="l">
              <a:spcBef>
                <a:spcPts val="1200"/>
              </a:spcBef>
              <a:spcAft>
                <a:spcPts val="0"/>
              </a:spcAft>
              <a:buSzPts val="1400"/>
              <a:buNone/>
              <a:defRPr/>
            </a:lvl2pPr>
            <a:lvl3pPr indent="-228600" lvl="2" marL="1371600" algn="l">
              <a:spcBef>
                <a:spcPts val="1200"/>
              </a:spcBef>
              <a:spcAft>
                <a:spcPts val="0"/>
              </a:spcAft>
              <a:buSzPts val="1400"/>
              <a:buNone/>
              <a:defRPr/>
            </a:lvl3pPr>
            <a:lvl4pPr indent="-228600" lvl="3" marL="1828800" algn="l">
              <a:spcBef>
                <a:spcPts val="1200"/>
              </a:spcBef>
              <a:spcAft>
                <a:spcPts val="0"/>
              </a:spcAft>
              <a:buSzPts val="1400"/>
              <a:buNone/>
              <a:defRPr/>
            </a:lvl4pPr>
            <a:lvl5pPr indent="-228600" lvl="4" marL="2286000" algn="l">
              <a:spcBef>
                <a:spcPts val="1200"/>
              </a:spcBef>
              <a:spcAft>
                <a:spcPts val="0"/>
              </a:spcAft>
              <a:buSzPts val="1400"/>
              <a:buNone/>
              <a:defRPr/>
            </a:lvl5pPr>
            <a:lvl6pPr indent="-228600" lvl="5" marL="2743200" algn="l">
              <a:spcBef>
                <a:spcPts val="1200"/>
              </a:spcBef>
              <a:spcAft>
                <a:spcPts val="0"/>
              </a:spcAft>
              <a:buSzPts val="1400"/>
              <a:buNone/>
              <a:defRPr/>
            </a:lvl6pPr>
            <a:lvl7pPr indent="-228600" lvl="6" marL="3200400" algn="l">
              <a:spcBef>
                <a:spcPts val="1200"/>
              </a:spcBef>
              <a:spcAft>
                <a:spcPts val="0"/>
              </a:spcAft>
              <a:buSzPts val="1400"/>
              <a:buNone/>
              <a:defRPr/>
            </a:lvl7pPr>
            <a:lvl8pPr indent="-228600" lvl="7" marL="3657600" algn="l">
              <a:spcBef>
                <a:spcPts val="1200"/>
              </a:spcBef>
              <a:spcAft>
                <a:spcPts val="0"/>
              </a:spcAft>
              <a:buSzPts val="1400"/>
              <a:buNone/>
              <a:defRPr/>
            </a:lvl8pPr>
            <a:lvl9pPr indent="-228600" lvl="8" marL="4114800" algn="l">
              <a:spcBef>
                <a:spcPts val="1200"/>
              </a:spcBef>
              <a:spcAft>
                <a:spcPts val="1200"/>
              </a:spcAft>
              <a:buSzPts val="1400"/>
              <a:buNone/>
              <a:defRPr/>
            </a:lvl9pPr>
          </a:lstStyle>
          <a:p/>
        </p:txBody>
      </p:sp>
      <p:sp>
        <p:nvSpPr>
          <p:cNvPr id="60" name="Google Shape;60;p14"/>
          <p:cNvSpPr txBox="1"/>
          <p:nvPr>
            <p:ph idx="11" type="ftr"/>
          </p:nvPr>
        </p:nvSpPr>
        <p:spPr>
          <a:xfrm>
            <a:off x="3108960" y="4783455"/>
            <a:ext cx="29259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sz="600">
                <a:solidFill>
                  <a:srgbClr val="888888"/>
                </a:solidFill>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61" name="Google Shape;61;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sz="600">
                <a:solidFill>
                  <a:srgbClr val="888888"/>
                </a:solidFill>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62" name="Google Shape;62;p14"/>
          <p:cNvSpPr txBox="1"/>
          <p:nvPr>
            <p:ph idx="12" type="sldNum"/>
          </p:nvPr>
        </p:nvSpPr>
        <p:spPr>
          <a:xfrm>
            <a:off x="4504664" y="4920808"/>
            <a:ext cx="135900" cy="107700"/>
          </a:xfrm>
          <a:prstGeom prst="rect">
            <a:avLst/>
          </a:prstGeom>
          <a:noFill/>
          <a:ln>
            <a:noFill/>
          </a:ln>
        </p:spPr>
        <p:txBody>
          <a:bodyPr anchorCtr="0" anchor="t" bIns="0" lIns="0" spcFirstLastPara="1" rIns="0" wrap="square" tIns="0">
            <a:spAutoFit/>
          </a:bodyPr>
          <a:lstStyle>
            <a:lvl1pPr indent="0" lvl="0" marL="38100">
              <a:lnSpc>
                <a:spcPct val="100000"/>
              </a:lnSpc>
              <a:spcBef>
                <a:spcPts val="0"/>
              </a:spcBef>
              <a:buNone/>
              <a:defRPr b="0" i="0" sz="700">
                <a:solidFill>
                  <a:schemeClr val="dk1"/>
                </a:solidFill>
                <a:latin typeface="Arial"/>
                <a:ea typeface="Arial"/>
                <a:cs typeface="Arial"/>
                <a:sym typeface="Arial"/>
              </a:defRPr>
            </a:lvl1pPr>
            <a:lvl2pPr indent="0" lvl="1" marL="38100">
              <a:lnSpc>
                <a:spcPct val="100000"/>
              </a:lnSpc>
              <a:spcBef>
                <a:spcPts val="0"/>
              </a:spcBef>
              <a:buNone/>
              <a:defRPr b="0" i="0" sz="700">
                <a:solidFill>
                  <a:schemeClr val="dk1"/>
                </a:solidFill>
                <a:latin typeface="Arial"/>
                <a:ea typeface="Arial"/>
                <a:cs typeface="Arial"/>
                <a:sym typeface="Arial"/>
              </a:defRPr>
            </a:lvl2pPr>
            <a:lvl3pPr indent="0" lvl="2" marL="38100">
              <a:lnSpc>
                <a:spcPct val="100000"/>
              </a:lnSpc>
              <a:spcBef>
                <a:spcPts val="0"/>
              </a:spcBef>
              <a:buNone/>
              <a:defRPr b="0" i="0" sz="700">
                <a:solidFill>
                  <a:schemeClr val="dk1"/>
                </a:solidFill>
                <a:latin typeface="Arial"/>
                <a:ea typeface="Arial"/>
                <a:cs typeface="Arial"/>
                <a:sym typeface="Arial"/>
              </a:defRPr>
            </a:lvl3pPr>
            <a:lvl4pPr indent="0" lvl="3" marL="38100">
              <a:lnSpc>
                <a:spcPct val="100000"/>
              </a:lnSpc>
              <a:spcBef>
                <a:spcPts val="0"/>
              </a:spcBef>
              <a:buNone/>
              <a:defRPr b="0" i="0" sz="700">
                <a:solidFill>
                  <a:schemeClr val="dk1"/>
                </a:solidFill>
                <a:latin typeface="Arial"/>
                <a:ea typeface="Arial"/>
                <a:cs typeface="Arial"/>
                <a:sym typeface="Arial"/>
              </a:defRPr>
            </a:lvl4pPr>
            <a:lvl5pPr indent="0" lvl="4" marL="38100">
              <a:lnSpc>
                <a:spcPct val="100000"/>
              </a:lnSpc>
              <a:spcBef>
                <a:spcPts val="0"/>
              </a:spcBef>
              <a:buNone/>
              <a:defRPr b="0" i="0" sz="700">
                <a:solidFill>
                  <a:schemeClr val="dk1"/>
                </a:solidFill>
                <a:latin typeface="Arial"/>
                <a:ea typeface="Arial"/>
                <a:cs typeface="Arial"/>
                <a:sym typeface="Arial"/>
              </a:defRPr>
            </a:lvl5pPr>
            <a:lvl6pPr indent="0" lvl="5" marL="38100">
              <a:lnSpc>
                <a:spcPct val="100000"/>
              </a:lnSpc>
              <a:spcBef>
                <a:spcPts val="0"/>
              </a:spcBef>
              <a:buNone/>
              <a:defRPr b="0" i="0" sz="700">
                <a:solidFill>
                  <a:schemeClr val="dk1"/>
                </a:solidFill>
                <a:latin typeface="Arial"/>
                <a:ea typeface="Arial"/>
                <a:cs typeface="Arial"/>
                <a:sym typeface="Arial"/>
              </a:defRPr>
            </a:lvl6pPr>
            <a:lvl7pPr indent="0" lvl="6" marL="38100">
              <a:lnSpc>
                <a:spcPct val="100000"/>
              </a:lnSpc>
              <a:spcBef>
                <a:spcPts val="0"/>
              </a:spcBef>
              <a:buNone/>
              <a:defRPr b="0" i="0" sz="700">
                <a:solidFill>
                  <a:schemeClr val="dk1"/>
                </a:solidFill>
                <a:latin typeface="Arial"/>
                <a:ea typeface="Arial"/>
                <a:cs typeface="Arial"/>
                <a:sym typeface="Arial"/>
              </a:defRPr>
            </a:lvl7pPr>
            <a:lvl8pPr indent="0" lvl="7" marL="38100">
              <a:lnSpc>
                <a:spcPct val="100000"/>
              </a:lnSpc>
              <a:spcBef>
                <a:spcPts val="0"/>
              </a:spcBef>
              <a:buNone/>
              <a:defRPr b="0" i="0" sz="700">
                <a:solidFill>
                  <a:schemeClr val="dk1"/>
                </a:solidFill>
                <a:latin typeface="Arial"/>
                <a:ea typeface="Arial"/>
                <a:cs typeface="Arial"/>
                <a:sym typeface="Arial"/>
              </a:defRPr>
            </a:lvl8pPr>
            <a:lvl9pPr indent="0" lvl="8" marL="38100">
              <a:lnSpc>
                <a:spcPct val="100000"/>
              </a:lnSpc>
              <a:spcBef>
                <a:spcPts val="0"/>
              </a:spcBef>
              <a:buNone/>
              <a:defRPr b="0" i="0" sz="700">
                <a:solidFill>
                  <a:schemeClr val="dk1"/>
                </a:solidFill>
                <a:latin typeface="Arial"/>
                <a:ea typeface="Arial"/>
                <a:cs typeface="Arial"/>
                <a:sym typeface="Arial"/>
              </a:defRPr>
            </a:lvl9pPr>
          </a:lstStyle>
          <a:p>
            <a:pPr indent="0" lvl="0" marL="38100" rtl="0" algn="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comments" Target="../comments/commen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24.jp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2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3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31.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t>Training LLMs on</a:t>
            </a:r>
            <a:r>
              <a:rPr lang="en"/>
              <a:t> </a:t>
            </a:r>
            <a:r>
              <a:rPr lang="en" sz="6200"/>
              <a:t>BIG</a:t>
            </a:r>
            <a:r>
              <a:rPr lang="en"/>
              <a:t> </a:t>
            </a:r>
            <a:r>
              <a:rPr lang="en" sz="3600"/>
              <a:t>Scale</a:t>
            </a:r>
            <a:endParaRPr/>
          </a:p>
        </p:txBody>
      </p:sp>
      <p:sp>
        <p:nvSpPr>
          <p:cNvPr id="68" name="Google Shape;68;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t>Kartik Ramesh, Jimmy Shong, Yiming Su</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Efficient Training at Scale - Efficient NCCL Group Init</a:t>
            </a:r>
            <a:endParaRPr/>
          </a:p>
        </p:txBody>
      </p:sp>
      <p:sp>
        <p:nvSpPr>
          <p:cNvPr id="128" name="Google Shape;128;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NCCL: NVIDIA </a:t>
            </a:r>
            <a:r>
              <a:rPr lang="en"/>
              <a:t>Collective</a:t>
            </a:r>
            <a:r>
              <a:rPr lang="en"/>
              <a:t> </a:t>
            </a:r>
            <a:r>
              <a:rPr lang="en"/>
              <a:t>Communications</a:t>
            </a:r>
            <a:r>
              <a:rPr lang="en"/>
              <a:t> Library</a:t>
            </a:r>
            <a:endParaRPr/>
          </a:p>
          <a:p>
            <a:pPr indent="-342900" lvl="0" marL="457200" rtl="0" algn="l">
              <a:spcBef>
                <a:spcPts val="0"/>
              </a:spcBef>
              <a:spcAft>
                <a:spcPts val="0"/>
              </a:spcAft>
              <a:buSzPts val="1800"/>
              <a:buChar char="●"/>
            </a:pPr>
            <a:r>
              <a:rPr lang="en"/>
              <a:t>High overhead of NCCL initialization with torch.distributed on large scale</a:t>
            </a:r>
            <a:endParaRPr/>
          </a:p>
          <a:p>
            <a:pPr indent="-342900" lvl="0" marL="457200" rtl="0" algn="l">
              <a:spcBef>
                <a:spcPts val="0"/>
              </a:spcBef>
              <a:spcAft>
                <a:spcPts val="0"/>
              </a:spcAft>
              <a:buSzPts val="1800"/>
              <a:buChar char="●"/>
            </a:pPr>
            <a:r>
              <a:rPr lang="en"/>
              <a:t>Causes &amp; Solutions</a:t>
            </a:r>
            <a:endParaRPr/>
          </a:p>
          <a:p>
            <a:pPr indent="-317500" lvl="1" marL="914400" rtl="0" algn="l">
              <a:spcBef>
                <a:spcPts val="0"/>
              </a:spcBef>
              <a:spcAft>
                <a:spcPts val="0"/>
              </a:spcAft>
              <a:buSzPts val="1400"/>
              <a:buChar char="○"/>
            </a:pPr>
            <a:r>
              <a:rPr lang="en"/>
              <a:t>In sync step, a barrier operation uses TCPStore, single-threaded, </a:t>
            </a:r>
            <a:r>
              <a:rPr lang="en"/>
              <a:t>blocking</a:t>
            </a:r>
            <a:r>
              <a:rPr lang="en"/>
              <a:t> R/W manner</a:t>
            </a:r>
            <a:endParaRPr/>
          </a:p>
          <a:p>
            <a:pPr indent="-317500" lvl="2" marL="1371600" rtl="0" algn="l">
              <a:spcBef>
                <a:spcPts val="0"/>
              </a:spcBef>
              <a:spcAft>
                <a:spcPts val="0"/>
              </a:spcAft>
              <a:buSzPts val="1400"/>
              <a:buChar char="■"/>
            </a:pPr>
            <a:r>
              <a:rPr lang="en"/>
              <a:t>Replacing with Redis improved performance</a:t>
            </a:r>
            <a:endParaRPr/>
          </a:p>
          <a:p>
            <a:pPr indent="-317500" lvl="1" marL="914400" rtl="0" algn="l">
              <a:spcBef>
                <a:spcPts val="0"/>
              </a:spcBef>
              <a:spcAft>
                <a:spcPts val="0"/>
              </a:spcAft>
              <a:buSzPts val="1400"/>
              <a:buChar char="○"/>
            </a:pPr>
            <a:r>
              <a:rPr lang="en"/>
              <a:t>Incautious usage of global barrier after initializing corresponding communication </a:t>
            </a:r>
            <a:r>
              <a:rPr lang="en"/>
              <a:t>group</a:t>
            </a:r>
            <a:endParaRPr/>
          </a:p>
          <a:p>
            <a:pPr indent="-317500" lvl="2" marL="1371600" rtl="0" algn="l">
              <a:spcBef>
                <a:spcPts val="0"/>
              </a:spcBef>
              <a:spcAft>
                <a:spcPts val="0"/>
              </a:spcAft>
              <a:buSzPts val="1400"/>
              <a:buChar char="■"/>
            </a:pPr>
            <a:r>
              <a:rPr lang="en"/>
              <a:t>Improved after profiling and </a:t>
            </a:r>
            <a:r>
              <a:rPr lang="en"/>
              <a:t>debugging</a:t>
            </a:r>
            <a:endParaRPr/>
          </a:p>
          <a:p>
            <a:pPr indent="-342900" lvl="0" marL="457200" rtl="0" algn="l">
              <a:spcBef>
                <a:spcPts val="0"/>
              </a:spcBef>
              <a:spcAft>
                <a:spcPts val="0"/>
              </a:spcAft>
              <a:buSzPts val="1800"/>
              <a:buChar char="●"/>
            </a:pPr>
            <a:r>
              <a:rPr lang="en"/>
              <a:t>Analyzed network traffic to fine tuned network protocol parameters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Fault Tolerance</a:t>
            </a:r>
            <a:endParaRPr/>
          </a:p>
        </p:txBody>
      </p:sp>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Detecting </a:t>
            </a:r>
            <a:r>
              <a:rPr lang="en"/>
              <a:t>unusual</a:t>
            </a:r>
            <a:r>
              <a:rPr lang="en"/>
              <a:t> RDMA traffic to alert manual investigation</a:t>
            </a:r>
            <a:endParaRPr/>
          </a:p>
          <a:p>
            <a:pPr indent="-342900" lvl="0" marL="457200" rtl="0" algn="l">
              <a:spcBef>
                <a:spcPts val="0"/>
              </a:spcBef>
              <a:spcAft>
                <a:spcPts val="0"/>
              </a:spcAft>
              <a:buSzPts val="1800"/>
              <a:buChar char="●"/>
            </a:pPr>
            <a:r>
              <a:rPr lang="en"/>
              <a:t>2-stage approach to fast checkpointing</a:t>
            </a:r>
            <a:endParaRPr/>
          </a:p>
          <a:p>
            <a:pPr indent="-317500" lvl="1" marL="914400" rtl="0" algn="l">
              <a:spcBef>
                <a:spcPts val="0"/>
              </a:spcBef>
              <a:spcAft>
                <a:spcPts val="0"/>
              </a:spcAft>
              <a:buSzPts val="1400"/>
              <a:buChar char="○"/>
            </a:pPr>
            <a:r>
              <a:rPr lang="en"/>
              <a:t>At each </a:t>
            </a:r>
            <a:r>
              <a:rPr lang="en"/>
              <a:t>checkpoint</a:t>
            </a:r>
            <a:r>
              <a:rPr lang="en"/>
              <a:t>, GPU worker first writes on-chip states to host memory</a:t>
            </a:r>
            <a:endParaRPr/>
          </a:p>
          <a:p>
            <a:pPr indent="-317500" lvl="1" marL="914400" rtl="0" algn="l">
              <a:spcBef>
                <a:spcPts val="0"/>
              </a:spcBef>
              <a:spcAft>
                <a:spcPts val="0"/>
              </a:spcAft>
              <a:buSzPts val="1400"/>
              <a:buChar char="○"/>
            </a:pPr>
            <a:r>
              <a:rPr lang="en"/>
              <a:t>Then asynchronously </a:t>
            </a:r>
            <a:r>
              <a:rPr lang="en"/>
              <a:t>transfer</a:t>
            </a:r>
            <a:r>
              <a:rPr lang="en"/>
              <a:t> to a distributed file system (HDFS used in paper)</a:t>
            </a:r>
            <a:endParaRPr/>
          </a:p>
          <a:p>
            <a:pPr indent="-317500" lvl="1" marL="914400" rtl="0" algn="l">
              <a:spcBef>
                <a:spcPts val="0"/>
              </a:spcBef>
              <a:spcAft>
                <a:spcPts val="0"/>
              </a:spcAft>
              <a:buSzPts val="1400"/>
              <a:buChar char="○"/>
            </a:pPr>
            <a:r>
              <a:rPr lang="en"/>
              <a:t>GPU worker can continue training without waiting for file system writing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Troubleshooting - CUDA event monitor</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40" name="Google Shape;140;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Heap map of time consumption differences </a:t>
            </a:r>
            <a:r>
              <a:rPr lang="en"/>
              <a:t>between</a:t>
            </a:r>
            <a:r>
              <a:rPr lang="en"/>
              <a:t> machines</a:t>
            </a:r>
            <a:endParaRPr/>
          </a:p>
          <a:p>
            <a:pPr indent="-342900" lvl="0" marL="457200" rtl="0" algn="l">
              <a:spcBef>
                <a:spcPts val="0"/>
              </a:spcBef>
              <a:spcAft>
                <a:spcPts val="0"/>
              </a:spcAft>
              <a:buSzPts val="1800"/>
              <a:buChar char="●"/>
            </a:pPr>
            <a:r>
              <a:rPr lang="en"/>
              <a:t>Traces of events in </a:t>
            </a:r>
            <a:r>
              <a:rPr lang="en"/>
              <a:t>pipeline</a:t>
            </a:r>
            <a:r>
              <a:rPr lang="en"/>
              <a:t> parallelism</a:t>
            </a:r>
            <a:endParaRPr/>
          </a:p>
        </p:txBody>
      </p:sp>
      <p:pic>
        <p:nvPicPr>
          <p:cNvPr id="141" name="Google Shape;141;p26"/>
          <p:cNvPicPr preferRelativeResize="0"/>
          <p:nvPr/>
        </p:nvPicPr>
        <p:blipFill>
          <a:blip r:embed="rId3">
            <a:alphaModFix/>
          </a:blip>
          <a:stretch>
            <a:fillRect/>
          </a:stretch>
        </p:blipFill>
        <p:spPr>
          <a:xfrm>
            <a:off x="5242275" y="1324950"/>
            <a:ext cx="3590033"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47" name="Google Shape;14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Two configurations of models for testing</a:t>
            </a:r>
            <a:endParaRPr/>
          </a:p>
          <a:p>
            <a:pPr indent="-317500" lvl="1" marL="914400" rtl="0" algn="l">
              <a:spcBef>
                <a:spcPts val="0"/>
              </a:spcBef>
              <a:spcAft>
                <a:spcPts val="0"/>
              </a:spcAft>
              <a:buSzPts val="1400"/>
              <a:buChar char="○"/>
            </a:pPr>
            <a:r>
              <a:t/>
            </a:r>
            <a:endParaRPr/>
          </a:p>
        </p:txBody>
      </p:sp>
      <p:pic>
        <p:nvPicPr>
          <p:cNvPr id="148" name="Google Shape;148;p27"/>
          <p:cNvPicPr preferRelativeResize="0"/>
          <p:nvPr/>
        </p:nvPicPr>
        <p:blipFill>
          <a:blip r:embed="rId3">
            <a:alphaModFix/>
          </a:blip>
          <a:stretch>
            <a:fillRect/>
          </a:stretch>
        </p:blipFill>
        <p:spPr>
          <a:xfrm>
            <a:off x="1371013" y="1593313"/>
            <a:ext cx="4410075" cy="1476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idx="1" type="body"/>
          </p:nvPr>
        </p:nvSpPr>
        <p:spPr>
          <a:xfrm>
            <a:off x="311700" y="4277050"/>
            <a:ext cx="8520600" cy="417600"/>
          </a:xfrm>
          <a:prstGeom prst="rect">
            <a:avLst/>
          </a:prstGeom>
        </p:spPr>
        <p:txBody>
          <a:bodyPr anchorCtr="0" anchor="t" bIns="91425" lIns="91425" spcFirstLastPara="1" rIns="91425" wrap="square" tIns="91425">
            <a:normAutofit fontScale="85000"/>
          </a:bodyPr>
          <a:lstStyle/>
          <a:p>
            <a:pPr indent="-325755" lvl="0" marL="457200" rtl="0" algn="l">
              <a:spcBef>
                <a:spcPts val="0"/>
              </a:spcBef>
              <a:spcAft>
                <a:spcPts val="0"/>
              </a:spcAft>
              <a:buSzPct val="100000"/>
              <a:buChar char="●"/>
            </a:pPr>
            <a:r>
              <a:rPr lang="en"/>
              <a:t>Better MFU compared with Megatron-LM</a:t>
            </a:r>
            <a:endParaRPr/>
          </a:p>
        </p:txBody>
      </p:sp>
      <p:pic>
        <p:nvPicPr>
          <p:cNvPr id="154" name="Google Shape;154;p28"/>
          <p:cNvPicPr preferRelativeResize="0"/>
          <p:nvPr/>
        </p:nvPicPr>
        <p:blipFill>
          <a:blip r:embed="rId3">
            <a:alphaModFix/>
          </a:blip>
          <a:stretch>
            <a:fillRect/>
          </a:stretch>
        </p:blipFill>
        <p:spPr>
          <a:xfrm>
            <a:off x="911375" y="223300"/>
            <a:ext cx="7321240" cy="39722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Lessons Learned</a:t>
            </a:r>
            <a:endParaRPr/>
          </a:p>
        </p:txBody>
      </p:sp>
      <p:sp>
        <p:nvSpPr>
          <p:cNvPr id="160" name="Google Shape;16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MFU gradually decreases as training goes</a:t>
            </a:r>
            <a:endParaRPr/>
          </a:p>
          <a:p>
            <a:pPr indent="-317500" lvl="1" marL="914400" rtl="0" algn="l">
              <a:spcBef>
                <a:spcPts val="0"/>
              </a:spcBef>
              <a:spcAft>
                <a:spcPts val="0"/>
              </a:spcAft>
              <a:buSzPts val="1400"/>
              <a:buChar char="○"/>
            </a:pPr>
            <a:r>
              <a:rPr lang="en"/>
              <a:t>Latency </a:t>
            </a:r>
            <a:r>
              <a:rPr lang="en"/>
              <a:t>increase</a:t>
            </a:r>
            <a:r>
              <a:rPr lang="en"/>
              <a:t> attributed to NCCL overhead</a:t>
            </a:r>
            <a:endParaRPr/>
          </a:p>
          <a:p>
            <a:pPr indent="-317500" lvl="1" marL="914400" rtl="0" algn="l">
              <a:spcBef>
                <a:spcPts val="0"/>
              </a:spcBef>
              <a:spcAft>
                <a:spcPts val="0"/>
              </a:spcAft>
              <a:buSzPts val="1400"/>
              <a:buChar char="○"/>
            </a:pPr>
            <a:r>
              <a:rPr lang="en"/>
              <a:t>Some ranks initiates reduce-scatter ops later than others, blocking other ranks</a:t>
            </a:r>
            <a:endParaRPr/>
          </a:p>
          <a:p>
            <a:pPr indent="-317500" lvl="1" marL="914400" rtl="0" algn="l">
              <a:spcBef>
                <a:spcPts val="0"/>
              </a:spcBef>
              <a:spcAft>
                <a:spcPts val="0"/>
              </a:spcAft>
              <a:buSzPts val="1400"/>
              <a:buChar char="○"/>
            </a:pPr>
            <a:r>
              <a:rPr lang="en"/>
              <a:t>Caused by </a:t>
            </a:r>
            <a:r>
              <a:rPr lang="en"/>
              <a:t>inefficiencies</a:t>
            </a:r>
            <a:r>
              <a:rPr lang="en"/>
              <a:t> in code segments and PyTorch operations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166" name="Google Shape;16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Training cluster: heterogeneous training?</a:t>
            </a:r>
            <a:endParaRPr/>
          </a:p>
          <a:p>
            <a:pPr indent="-342900" lvl="0" marL="457200" rtl="0" algn="l">
              <a:spcBef>
                <a:spcPts val="0"/>
              </a:spcBef>
              <a:spcAft>
                <a:spcPts val="0"/>
              </a:spcAft>
              <a:buSzPts val="1800"/>
              <a:buChar char="●"/>
            </a:pPr>
            <a:r>
              <a:rPr lang="en"/>
              <a:t>Training schedule: asynchronous training?</a:t>
            </a:r>
            <a:endParaRPr/>
          </a:p>
          <a:p>
            <a:pPr indent="-342900" lvl="0" marL="457200" rtl="0" algn="l">
              <a:spcBef>
                <a:spcPts val="0"/>
              </a:spcBef>
              <a:spcAft>
                <a:spcPts val="0"/>
              </a:spcAft>
              <a:buSzPts val="1800"/>
              <a:buChar char="●"/>
            </a:pPr>
            <a:r>
              <a:rPr lang="en"/>
              <a:t>Reproducibility?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RDMA over Ethernet for Distributed AI Training at Meta Scale</a:t>
            </a:r>
            <a:endParaRPr/>
          </a:p>
        </p:txBody>
      </p:sp>
      <p:sp>
        <p:nvSpPr>
          <p:cNvPr id="177" name="Google Shape;177;p32"/>
          <p:cNvSpPr txBox="1"/>
          <p:nvPr>
            <p:ph idx="1" type="body"/>
          </p:nvPr>
        </p:nvSpPr>
        <p:spPr>
          <a:xfrm>
            <a:off x="311700" y="13354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Motivating Problem:</a:t>
            </a:r>
            <a:endParaRPr/>
          </a:p>
          <a:p>
            <a:pPr indent="-342900" lvl="0" marL="457200" rtl="0" algn="l">
              <a:spcBef>
                <a:spcPts val="1200"/>
              </a:spcBef>
              <a:spcAft>
                <a:spcPts val="0"/>
              </a:spcAft>
              <a:buSzPts val="1800"/>
              <a:buAutoNum type="arabicPeriod"/>
            </a:pPr>
            <a:r>
              <a:rPr lang="en"/>
              <a:t>Increasing computational requirements and scale of AI training workloads.</a:t>
            </a:r>
            <a:endParaRPr/>
          </a:p>
          <a:p>
            <a:pPr indent="-342900" lvl="0" marL="457200" rtl="0" algn="l">
              <a:spcBef>
                <a:spcPts val="0"/>
              </a:spcBef>
              <a:spcAft>
                <a:spcPts val="0"/>
              </a:spcAft>
              <a:buSzPts val="1800"/>
              <a:buAutoNum type="arabicPeriod"/>
            </a:pPr>
            <a:r>
              <a:rPr lang="en"/>
              <a:t>Coordination of thousands of GPUs at high bandwidth, high utilization, low latency.</a:t>
            </a:r>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Remote Direct Memory Access over Converged Ethernet</a:t>
            </a:r>
            <a:endParaRPr/>
          </a:p>
        </p:txBody>
      </p:sp>
      <p:sp>
        <p:nvSpPr>
          <p:cNvPr id="183" name="Google Shape;183;p33"/>
          <p:cNvSpPr txBox="1"/>
          <p:nvPr>
            <p:ph idx="1" type="body"/>
          </p:nvPr>
        </p:nvSpPr>
        <p:spPr>
          <a:xfrm>
            <a:off x="311700" y="13354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GPU communication over the network using sockets involves the CPU and is slow.</a:t>
            </a:r>
            <a:endParaRPr/>
          </a:p>
          <a:p>
            <a:pPr indent="-342900" lvl="0" marL="457200" rtl="0" algn="l">
              <a:spcBef>
                <a:spcPts val="0"/>
              </a:spcBef>
              <a:spcAft>
                <a:spcPts val="0"/>
              </a:spcAft>
              <a:buSzPts val="1800"/>
              <a:buAutoNum type="arabicPeriod"/>
            </a:pPr>
            <a:r>
              <a:rPr lang="en"/>
              <a:t>RDMA allows accessing memory without involving the CPU.</a:t>
            </a:r>
            <a:endParaRPr/>
          </a:p>
          <a:p>
            <a:pPr indent="-342900" lvl="0" marL="457200" rtl="0" algn="l">
              <a:spcBef>
                <a:spcPts val="0"/>
              </a:spcBef>
              <a:spcAft>
                <a:spcPts val="0"/>
              </a:spcAft>
              <a:buSzPts val="1800"/>
              <a:buAutoNum type="arabicPeriod"/>
            </a:pPr>
            <a:r>
              <a:rPr lang="en"/>
              <a:t>RoCE enables RDMA </a:t>
            </a:r>
            <a:r>
              <a:rPr lang="en"/>
              <a:t>over an Ethernet network using specialized NICs.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924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MegaScale: Scaling Large Language Model Training to More Than 10,000 GPUs</a:t>
            </a:r>
            <a:endParaRPr/>
          </a:p>
        </p:txBody>
      </p:sp>
      <p:sp>
        <p:nvSpPr>
          <p:cNvPr id="74" name="Google Shape;74;p16"/>
          <p:cNvSpPr txBox="1"/>
          <p:nvPr>
            <p:ph idx="1" type="body"/>
          </p:nvPr>
        </p:nvSpPr>
        <p:spPr>
          <a:xfrm>
            <a:off x="311700" y="1460725"/>
            <a:ext cx="8520600" cy="310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TL; DR</a:t>
            </a:r>
            <a:endParaRPr sz="2200"/>
          </a:p>
          <a:p>
            <a:pPr indent="-342900" lvl="0" marL="914400" rtl="0" algn="l">
              <a:spcBef>
                <a:spcPts val="1200"/>
              </a:spcBef>
              <a:spcAft>
                <a:spcPts val="0"/>
              </a:spcAft>
              <a:buSzPts val="1800"/>
              <a:buChar char="●"/>
            </a:pPr>
            <a:r>
              <a:rPr lang="en"/>
              <a:t>Training LLMs on &gt;10k GPUs is hard</a:t>
            </a:r>
            <a:endParaRPr/>
          </a:p>
          <a:p>
            <a:pPr indent="-342900" lvl="0" marL="914400" rtl="0" algn="l">
              <a:spcBef>
                <a:spcPts val="0"/>
              </a:spcBef>
              <a:spcAft>
                <a:spcPts val="0"/>
              </a:spcAft>
              <a:buSzPts val="1800"/>
              <a:buChar char="●"/>
            </a:pPr>
            <a:r>
              <a:rPr lang="en"/>
              <a:t>Co-designs </a:t>
            </a:r>
            <a:r>
              <a:rPr lang="en"/>
              <a:t>algorithm</a:t>
            </a:r>
            <a:r>
              <a:rPr lang="en"/>
              <a:t> and system</a:t>
            </a:r>
            <a:endParaRPr/>
          </a:p>
          <a:p>
            <a:pPr indent="-342900" lvl="0" marL="914400" rtl="0" algn="l">
              <a:spcBef>
                <a:spcPts val="0"/>
              </a:spcBef>
              <a:spcAft>
                <a:spcPts val="0"/>
              </a:spcAft>
              <a:buSzPts val="1800"/>
              <a:buChar char="●"/>
            </a:pPr>
            <a:r>
              <a:rPr lang="en"/>
              <a:t>A set of diagnosis tools to monitor system and ID root causes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Traffic Patterns in Distributed Training</a:t>
            </a:r>
            <a:endParaRPr/>
          </a:p>
          <a:p>
            <a:pPr indent="0" lvl="0" marL="0" rtl="0" algn="l">
              <a:spcBef>
                <a:spcPts val="0"/>
              </a:spcBef>
              <a:spcAft>
                <a:spcPts val="0"/>
              </a:spcAft>
              <a:buNone/>
            </a:pPr>
            <a:r>
              <a:t/>
            </a:r>
            <a:endParaRPr/>
          </a:p>
        </p:txBody>
      </p:sp>
      <p:pic>
        <p:nvPicPr>
          <p:cNvPr id="189" name="Google Shape;189;p34"/>
          <p:cNvPicPr preferRelativeResize="0"/>
          <p:nvPr/>
        </p:nvPicPr>
        <p:blipFill>
          <a:blip r:embed="rId3">
            <a:alphaModFix/>
          </a:blip>
          <a:stretch>
            <a:fillRect/>
          </a:stretch>
        </p:blipFill>
        <p:spPr>
          <a:xfrm>
            <a:off x="311700" y="1143437"/>
            <a:ext cx="8520602" cy="2259115"/>
          </a:xfrm>
          <a:prstGeom prst="rect">
            <a:avLst/>
          </a:prstGeom>
          <a:noFill/>
          <a:ln>
            <a:noFill/>
          </a:ln>
        </p:spPr>
      </p:pic>
      <p:pic>
        <p:nvPicPr>
          <p:cNvPr id="190" name="Google Shape;190;p34"/>
          <p:cNvPicPr preferRelativeResize="0"/>
          <p:nvPr/>
        </p:nvPicPr>
        <p:blipFill>
          <a:blip r:embed="rId4">
            <a:alphaModFix/>
          </a:blip>
          <a:stretch>
            <a:fillRect/>
          </a:stretch>
        </p:blipFill>
        <p:spPr>
          <a:xfrm>
            <a:off x="5418900" y="3593975"/>
            <a:ext cx="1462624" cy="1415875"/>
          </a:xfrm>
          <a:prstGeom prst="rect">
            <a:avLst/>
          </a:prstGeom>
          <a:noFill/>
          <a:ln>
            <a:noFill/>
          </a:ln>
        </p:spPr>
      </p:pic>
      <p:pic>
        <p:nvPicPr>
          <p:cNvPr id="191" name="Google Shape;191;p34"/>
          <p:cNvPicPr preferRelativeResize="0"/>
          <p:nvPr/>
        </p:nvPicPr>
        <p:blipFill>
          <a:blip r:embed="rId5">
            <a:alphaModFix/>
          </a:blip>
          <a:stretch>
            <a:fillRect/>
          </a:stretch>
        </p:blipFill>
        <p:spPr>
          <a:xfrm>
            <a:off x="7236425" y="3593963"/>
            <a:ext cx="1520525" cy="1415900"/>
          </a:xfrm>
          <a:prstGeom prst="rect">
            <a:avLst/>
          </a:prstGeom>
          <a:noFill/>
          <a:ln>
            <a:noFill/>
          </a:ln>
        </p:spPr>
      </p:pic>
      <p:sp>
        <p:nvSpPr>
          <p:cNvPr id="192" name="Google Shape;192;p34"/>
          <p:cNvSpPr txBox="1"/>
          <p:nvPr/>
        </p:nvSpPr>
        <p:spPr>
          <a:xfrm>
            <a:off x="311700" y="3994125"/>
            <a:ext cx="5107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AutoNum type="arabicPeriod"/>
            </a:pPr>
            <a:r>
              <a:rPr lang="en">
                <a:solidFill>
                  <a:schemeClr val="dk2"/>
                </a:solidFill>
              </a:rPr>
              <a:t>Low entropy of traffic.</a:t>
            </a:r>
            <a:endParaRPr>
              <a:solidFill>
                <a:schemeClr val="dk2"/>
              </a:solidFill>
            </a:endParaRPr>
          </a:p>
          <a:p>
            <a:pPr indent="-317500" lvl="0" marL="457200" rtl="0" algn="l">
              <a:spcBef>
                <a:spcPts val="0"/>
              </a:spcBef>
              <a:spcAft>
                <a:spcPts val="0"/>
              </a:spcAft>
              <a:buClr>
                <a:schemeClr val="dk2"/>
              </a:buClr>
              <a:buSzPts val="1400"/>
              <a:buAutoNum type="arabicPeriod"/>
            </a:pPr>
            <a:r>
              <a:rPr lang="en">
                <a:solidFill>
                  <a:schemeClr val="dk2"/>
                </a:solidFill>
              </a:rPr>
              <a:t>Congestion varies greatly with job type.</a:t>
            </a:r>
            <a:endParaRPr>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 name="Shape 196"/>
        <p:cNvGrpSpPr/>
        <p:nvPr/>
      </p:nvGrpSpPr>
      <p:grpSpPr>
        <a:xfrm>
          <a:off x="0" y="0"/>
          <a:ext cx="0" cy="0"/>
          <a:chOff x="0" y="0"/>
          <a:chExt cx="0" cy="0"/>
        </a:xfrm>
      </p:grpSpPr>
      <p:sp>
        <p:nvSpPr>
          <p:cNvPr id="197" name="Google Shape;19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a:p>
            <a:pPr indent="0" lvl="0" marL="0" rtl="0" algn="l">
              <a:spcBef>
                <a:spcPts val="0"/>
              </a:spcBef>
              <a:spcAft>
                <a:spcPts val="0"/>
              </a:spcAft>
              <a:buNone/>
            </a:pPr>
            <a:r>
              <a:t/>
            </a:r>
            <a:endParaRPr/>
          </a:p>
        </p:txBody>
      </p:sp>
      <p:sp>
        <p:nvSpPr>
          <p:cNvPr id="198" name="Google Shape;198;p35"/>
          <p:cNvSpPr txBox="1"/>
          <p:nvPr>
            <p:ph idx="1" type="body"/>
          </p:nvPr>
        </p:nvSpPr>
        <p:spPr>
          <a:xfrm>
            <a:off x="311700" y="13354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Evolution</a:t>
            </a:r>
            <a:endParaRPr/>
          </a:p>
          <a:p>
            <a:pPr indent="-342900" lvl="0" marL="457200" rtl="0" algn="l">
              <a:spcBef>
                <a:spcPts val="0"/>
              </a:spcBef>
              <a:spcAft>
                <a:spcPts val="0"/>
              </a:spcAft>
              <a:buSzPts val="1800"/>
              <a:buAutoNum type="arabicPeriod"/>
            </a:pPr>
            <a:r>
              <a:rPr lang="en"/>
              <a:t>Entropy</a:t>
            </a:r>
            <a:endParaRPr/>
          </a:p>
          <a:p>
            <a:pPr indent="-342900" lvl="0" marL="457200" rtl="0" algn="l">
              <a:spcBef>
                <a:spcPts val="0"/>
              </a:spcBef>
              <a:spcAft>
                <a:spcPts val="0"/>
              </a:spcAft>
              <a:buSzPts val="1800"/>
              <a:buAutoNum type="arabicPeriod"/>
            </a:pPr>
            <a:r>
              <a:rPr lang="en"/>
              <a:t>Different workloads resulting in different congestion patterns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 Topology - Training Node</a:t>
            </a:r>
            <a:endParaRPr/>
          </a:p>
          <a:p>
            <a:pPr indent="0" lvl="0" marL="0" rtl="0" algn="l">
              <a:spcBef>
                <a:spcPts val="0"/>
              </a:spcBef>
              <a:spcAft>
                <a:spcPts val="0"/>
              </a:spcAft>
              <a:buNone/>
            </a:pPr>
            <a:r>
              <a:t/>
            </a:r>
            <a:endParaRPr/>
          </a:p>
        </p:txBody>
      </p:sp>
      <p:pic>
        <p:nvPicPr>
          <p:cNvPr id="204" name="Google Shape;204;p36"/>
          <p:cNvPicPr preferRelativeResize="0"/>
          <p:nvPr/>
        </p:nvPicPr>
        <p:blipFill>
          <a:blip r:embed="rId3">
            <a:alphaModFix/>
          </a:blip>
          <a:stretch>
            <a:fillRect/>
          </a:stretch>
        </p:blipFill>
        <p:spPr>
          <a:xfrm>
            <a:off x="-1" y="1439150"/>
            <a:ext cx="5141125" cy="3319900"/>
          </a:xfrm>
          <a:prstGeom prst="rect">
            <a:avLst/>
          </a:prstGeom>
          <a:noFill/>
          <a:ln>
            <a:noFill/>
          </a:ln>
        </p:spPr>
      </p:pic>
      <p:sp>
        <p:nvSpPr>
          <p:cNvPr id="205" name="Google Shape;205;p36"/>
          <p:cNvSpPr txBox="1"/>
          <p:nvPr/>
        </p:nvSpPr>
        <p:spPr>
          <a:xfrm>
            <a:off x="5141125" y="1849575"/>
            <a:ext cx="3771600" cy="2847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Each node contains 2 CPUs, and 8 GPUs.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2 CPU NICs (one for each CPU) and 8 RDMA NICs (one for each GPU).</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GPUs are fully-meshed between each other using NVLink and NVSwitch.</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 Topology</a:t>
            </a:r>
            <a:endParaRPr/>
          </a:p>
        </p:txBody>
      </p:sp>
      <p:pic>
        <p:nvPicPr>
          <p:cNvPr id="211" name="Google Shape;211;p37"/>
          <p:cNvPicPr preferRelativeResize="0"/>
          <p:nvPr/>
        </p:nvPicPr>
        <p:blipFill>
          <a:blip r:embed="rId3">
            <a:alphaModFix/>
          </a:blip>
          <a:stretch>
            <a:fillRect/>
          </a:stretch>
        </p:blipFill>
        <p:spPr>
          <a:xfrm>
            <a:off x="311700" y="1363825"/>
            <a:ext cx="5208550" cy="3018550"/>
          </a:xfrm>
          <a:prstGeom prst="rect">
            <a:avLst/>
          </a:prstGeom>
          <a:noFill/>
          <a:ln>
            <a:noFill/>
          </a:ln>
        </p:spPr>
      </p:pic>
      <p:sp>
        <p:nvSpPr>
          <p:cNvPr id="212" name="Google Shape;212;p37"/>
          <p:cNvSpPr txBox="1"/>
          <p:nvPr/>
        </p:nvSpPr>
        <p:spPr>
          <a:xfrm>
            <a:off x="5704600" y="1786800"/>
            <a:ext cx="3374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Front End: Connects to the storage warehouse</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Back End: Connects all GPU RDMA NICs</a:t>
            </a:r>
            <a:endParaRPr sz="1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Backend Network Architecture</a:t>
            </a:r>
            <a:endParaRPr/>
          </a:p>
        </p:txBody>
      </p:sp>
      <p:pic>
        <p:nvPicPr>
          <p:cNvPr id="218" name="Google Shape;218;p38"/>
          <p:cNvPicPr preferRelativeResize="0"/>
          <p:nvPr/>
        </p:nvPicPr>
        <p:blipFill>
          <a:blip r:embed="rId3">
            <a:alphaModFix/>
          </a:blip>
          <a:stretch>
            <a:fillRect/>
          </a:stretch>
        </p:blipFill>
        <p:spPr>
          <a:xfrm>
            <a:off x="4225352" y="1676300"/>
            <a:ext cx="4606951" cy="2373950"/>
          </a:xfrm>
          <a:prstGeom prst="rect">
            <a:avLst/>
          </a:prstGeom>
          <a:noFill/>
          <a:ln>
            <a:noFill/>
          </a:ln>
        </p:spPr>
      </p:pic>
      <p:sp>
        <p:nvSpPr>
          <p:cNvPr id="219" name="Google Shape;219;p38"/>
          <p:cNvSpPr txBox="1"/>
          <p:nvPr/>
        </p:nvSpPr>
        <p:spPr>
          <a:xfrm>
            <a:off x="249650" y="1639900"/>
            <a:ext cx="44442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rPr>
              <a:t>ToR Architecture</a:t>
            </a:r>
            <a:endParaRPr b="1" sz="1300">
              <a:solidFill>
                <a:schemeClr val="dk2"/>
              </a:solidFill>
            </a:endParaRPr>
          </a:p>
          <a:p>
            <a:pPr indent="-311150" lvl="0" marL="457200" rtl="0" algn="l">
              <a:spcBef>
                <a:spcPts val="0"/>
              </a:spcBef>
              <a:spcAft>
                <a:spcPts val="0"/>
              </a:spcAft>
              <a:buClr>
                <a:schemeClr val="dk2"/>
              </a:buClr>
              <a:buSzPts val="1300"/>
              <a:buChar char="-"/>
            </a:pPr>
            <a:r>
              <a:rPr lang="en" sz="1300">
                <a:solidFill>
                  <a:schemeClr val="dk2"/>
                </a:solidFill>
              </a:rPr>
              <a:t>2 servers per rack connected by RTSW</a:t>
            </a:r>
            <a:endParaRPr sz="1300">
              <a:solidFill>
                <a:schemeClr val="dk2"/>
              </a:solidFill>
            </a:endParaRPr>
          </a:p>
          <a:p>
            <a:pPr indent="0" lvl="0" marL="0" rtl="0" algn="l">
              <a:spcBef>
                <a:spcPts val="0"/>
              </a:spcBef>
              <a:spcAft>
                <a:spcPts val="0"/>
              </a:spcAft>
              <a:buNone/>
            </a:pPr>
            <a:r>
              <a:t/>
            </a:r>
            <a:endParaRPr sz="1300">
              <a:solidFill>
                <a:schemeClr val="dk2"/>
              </a:solidFill>
            </a:endParaRPr>
          </a:p>
          <a:p>
            <a:pPr indent="0" lvl="0" marL="0" rtl="0" algn="l">
              <a:spcBef>
                <a:spcPts val="0"/>
              </a:spcBef>
              <a:spcAft>
                <a:spcPts val="0"/>
              </a:spcAft>
              <a:buNone/>
            </a:pPr>
            <a:r>
              <a:rPr b="1" lang="en" sz="1300">
                <a:solidFill>
                  <a:schemeClr val="dk2"/>
                </a:solidFill>
              </a:rPr>
              <a:t>AI Zone</a:t>
            </a:r>
            <a:endParaRPr b="1" sz="1300">
              <a:solidFill>
                <a:schemeClr val="dk2"/>
              </a:solidFill>
            </a:endParaRPr>
          </a:p>
          <a:p>
            <a:pPr indent="-311150" lvl="0" marL="457200" rtl="0" algn="l">
              <a:spcBef>
                <a:spcPts val="0"/>
              </a:spcBef>
              <a:spcAft>
                <a:spcPts val="0"/>
              </a:spcAft>
              <a:buClr>
                <a:schemeClr val="dk2"/>
              </a:buClr>
              <a:buSzPts val="1300"/>
              <a:buChar char="-"/>
            </a:pPr>
            <a:r>
              <a:rPr lang="en" sz="1300">
                <a:solidFill>
                  <a:schemeClr val="dk2"/>
                </a:solidFill>
              </a:rPr>
              <a:t>Upto 18 CTSW, 192 Racks, ~4000 GPUs.</a:t>
            </a:r>
            <a:endParaRPr sz="1300">
              <a:solidFill>
                <a:schemeClr val="dk2"/>
              </a:solidFill>
            </a:endParaRPr>
          </a:p>
          <a:p>
            <a:pPr indent="-311150" lvl="0" marL="457200" rtl="0" algn="l">
              <a:spcBef>
                <a:spcPts val="0"/>
              </a:spcBef>
              <a:spcAft>
                <a:spcPts val="0"/>
              </a:spcAft>
              <a:buClr>
                <a:schemeClr val="dk2"/>
              </a:buClr>
              <a:buSzPts val="1300"/>
              <a:buChar char="-"/>
            </a:pPr>
            <a:r>
              <a:rPr lang="en" sz="1300">
                <a:solidFill>
                  <a:schemeClr val="dk2"/>
                </a:solidFill>
              </a:rPr>
              <a:t>Deep buffer switches to enable cross rack communication.</a:t>
            </a:r>
            <a:endParaRPr sz="1300">
              <a:solidFill>
                <a:schemeClr val="dk2"/>
              </a:solidFill>
            </a:endParaRPr>
          </a:p>
          <a:p>
            <a:pPr indent="-311150" lvl="0" marL="457200" rtl="0" algn="l">
              <a:spcBef>
                <a:spcPts val="0"/>
              </a:spcBef>
              <a:spcAft>
                <a:spcPts val="0"/>
              </a:spcAft>
              <a:buClr>
                <a:schemeClr val="dk2"/>
              </a:buClr>
              <a:buSzPts val="1300"/>
              <a:buChar char="-"/>
            </a:pPr>
            <a:r>
              <a:rPr lang="en" sz="1300">
                <a:solidFill>
                  <a:schemeClr val="dk2"/>
                </a:solidFill>
              </a:rPr>
              <a:t>Full bisection bandwidth.</a:t>
            </a:r>
            <a:endParaRPr sz="1300">
              <a:solidFill>
                <a:schemeClr val="dk2"/>
              </a:solidFill>
            </a:endParaRPr>
          </a:p>
          <a:p>
            <a:pPr indent="0" lvl="0" marL="0" rtl="0" algn="l">
              <a:spcBef>
                <a:spcPts val="0"/>
              </a:spcBef>
              <a:spcAft>
                <a:spcPts val="0"/>
              </a:spcAft>
              <a:buNone/>
            </a:pPr>
            <a:r>
              <a:t/>
            </a:r>
            <a:endParaRPr sz="1300">
              <a:solidFill>
                <a:schemeClr val="dk2"/>
              </a:solidFill>
            </a:endParaRPr>
          </a:p>
          <a:p>
            <a:pPr indent="0" lvl="0" marL="0" rtl="0" algn="l">
              <a:spcBef>
                <a:spcPts val="0"/>
              </a:spcBef>
              <a:spcAft>
                <a:spcPts val="0"/>
              </a:spcAft>
              <a:buNone/>
            </a:pPr>
            <a:r>
              <a:rPr b="1" lang="en" sz="1300">
                <a:solidFill>
                  <a:schemeClr val="dk2"/>
                </a:solidFill>
              </a:rPr>
              <a:t>DC Scale</a:t>
            </a:r>
            <a:endParaRPr b="1" sz="1300">
              <a:solidFill>
                <a:schemeClr val="dk2"/>
              </a:solidFill>
            </a:endParaRPr>
          </a:p>
          <a:p>
            <a:pPr indent="-311150" lvl="0" marL="457200" rtl="0" algn="l">
              <a:spcBef>
                <a:spcPts val="0"/>
              </a:spcBef>
              <a:spcAft>
                <a:spcPts val="0"/>
              </a:spcAft>
              <a:buClr>
                <a:schemeClr val="dk2"/>
              </a:buClr>
              <a:buSzPts val="1300"/>
              <a:buChar char="-"/>
            </a:pPr>
            <a:r>
              <a:rPr lang="en" sz="1300">
                <a:solidFill>
                  <a:schemeClr val="dk2"/>
                </a:solidFill>
              </a:rPr>
              <a:t>ATSW </a:t>
            </a:r>
            <a:r>
              <a:rPr lang="en" sz="1300">
                <a:solidFill>
                  <a:schemeClr val="dk2"/>
                </a:solidFill>
              </a:rPr>
              <a:t>connects</a:t>
            </a:r>
            <a:r>
              <a:rPr lang="en" sz="1300">
                <a:solidFill>
                  <a:schemeClr val="dk2"/>
                </a:solidFill>
              </a:rPr>
              <a:t> up to 8 AI Zones.</a:t>
            </a:r>
            <a:endParaRPr sz="1300">
              <a:solidFill>
                <a:schemeClr val="dk2"/>
              </a:solidFill>
            </a:endParaRPr>
          </a:p>
          <a:p>
            <a:pPr indent="-311150" lvl="0" marL="457200" rtl="0" algn="l">
              <a:spcBef>
                <a:spcPts val="0"/>
              </a:spcBef>
              <a:spcAft>
                <a:spcPts val="0"/>
              </a:spcAft>
              <a:buClr>
                <a:schemeClr val="dk2"/>
              </a:buClr>
              <a:buSzPts val="1300"/>
              <a:buChar char="-"/>
            </a:pPr>
            <a:r>
              <a:rPr lang="en" sz="1300">
                <a:solidFill>
                  <a:schemeClr val="dk2"/>
                </a:solidFill>
              </a:rPr>
              <a:t>Provides oversubscribed bandwidth.</a:t>
            </a:r>
            <a:endParaRPr sz="1300">
              <a:solidFill>
                <a:schemeClr val="dk2"/>
              </a:solidFill>
            </a:endParaRPr>
          </a:p>
          <a:p>
            <a:pPr indent="-311150" lvl="0" marL="457200" rtl="0" algn="l">
              <a:spcBef>
                <a:spcPts val="0"/>
              </a:spcBef>
              <a:spcAft>
                <a:spcPts val="0"/>
              </a:spcAft>
              <a:buClr>
                <a:schemeClr val="dk2"/>
              </a:buClr>
              <a:buSzPts val="1300"/>
              <a:buChar char="-"/>
            </a:pPr>
            <a:r>
              <a:rPr lang="en" sz="1300">
                <a:solidFill>
                  <a:schemeClr val="dk2"/>
                </a:solidFill>
              </a:rPr>
              <a:t>Large jobs with collectives suitable are placed.</a:t>
            </a:r>
            <a:endParaRPr sz="1300">
              <a:solidFill>
                <a:schemeClr val="dk2"/>
              </a:solidFill>
            </a:endParaRPr>
          </a:p>
          <a:p>
            <a:pPr indent="-311150" lvl="0" marL="457200" rtl="0" algn="l">
              <a:spcBef>
                <a:spcPts val="0"/>
              </a:spcBef>
              <a:spcAft>
                <a:spcPts val="0"/>
              </a:spcAft>
              <a:buClr>
                <a:schemeClr val="dk2"/>
              </a:buClr>
              <a:buSzPts val="1300"/>
              <a:buChar char="-"/>
            </a:pPr>
            <a:r>
              <a:rPr lang="en" sz="1300">
                <a:solidFill>
                  <a:schemeClr val="dk2"/>
                </a:solidFill>
              </a:rPr>
              <a:t>Scheduler spreads job with Network topology awareness.</a:t>
            </a:r>
            <a:endParaRPr sz="1300">
              <a:solidFill>
                <a:schemeClr val="dk2"/>
              </a:solidFill>
            </a:endParaRPr>
          </a:p>
          <a:p>
            <a:pPr indent="0" lvl="0" marL="0" rtl="0" algn="l">
              <a:spcBef>
                <a:spcPts val="0"/>
              </a:spcBef>
              <a:spcAft>
                <a:spcPts val="0"/>
              </a:spcAft>
              <a:buNone/>
            </a:pPr>
            <a:r>
              <a:t/>
            </a:r>
            <a:endParaRPr sz="1300">
              <a:solidFill>
                <a:schemeClr val="dk2"/>
              </a:solidFill>
            </a:endParaRPr>
          </a:p>
          <a:p>
            <a:pPr indent="0" lvl="0" marL="0" rtl="0" algn="l">
              <a:spcBef>
                <a:spcPts val="0"/>
              </a:spcBef>
              <a:spcAft>
                <a:spcPts val="0"/>
              </a:spcAft>
              <a:buNone/>
            </a:pPr>
            <a:r>
              <a:t/>
            </a:r>
            <a:endParaRPr sz="13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 Routing</a:t>
            </a:r>
            <a:endParaRPr/>
          </a:p>
        </p:txBody>
      </p:sp>
      <p:sp>
        <p:nvSpPr>
          <p:cNvPr id="225" name="Google Shape;225;p39"/>
          <p:cNvSpPr txBox="1"/>
          <p:nvPr>
            <p:ph idx="1" type="body"/>
          </p:nvPr>
        </p:nvSpPr>
        <p:spPr>
          <a:xfrm>
            <a:off x="311700" y="1335400"/>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Characteristics of AI training workloads</a:t>
            </a:r>
            <a:endParaRPr/>
          </a:p>
          <a:p>
            <a:pPr indent="0" lvl="0" marL="0" rtl="0" algn="l">
              <a:spcBef>
                <a:spcPts val="1200"/>
              </a:spcBef>
              <a:spcAft>
                <a:spcPts val="0"/>
              </a:spcAft>
              <a:buClr>
                <a:schemeClr val="dk1"/>
              </a:buClr>
              <a:buSzPct val="61111"/>
              <a:buFont typeface="Arial"/>
              <a:buNone/>
            </a:pPr>
            <a:r>
              <a:rPr lang="en"/>
              <a:t>1. Low Entropy: The number and diversity of AI workloads is smaller and predictable.</a:t>
            </a:r>
            <a:endParaRPr/>
          </a:p>
          <a:p>
            <a:pPr indent="0" lvl="0" marL="0" rtl="0" algn="l">
              <a:spcBef>
                <a:spcPts val="1200"/>
              </a:spcBef>
              <a:spcAft>
                <a:spcPts val="0"/>
              </a:spcAft>
              <a:buClr>
                <a:schemeClr val="dk1"/>
              </a:buClr>
              <a:buSzPct val="61111"/>
              <a:buFont typeface="Arial"/>
              <a:buNone/>
            </a:pPr>
            <a:r>
              <a:rPr lang="en"/>
              <a:t>2. Burstiness: Flows exhibit an "on" and "off" nature, causing transient congestion.</a:t>
            </a:r>
            <a:endParaRPr/>
          </a:p>
          <a:p>
            <a:pPr indent="0" lvl="0" marL="0" rtl="0" algn="l">
              <a:spcBef>
                <a:spcPts val="1200"/>
              </a:spcBef>
              <a:spcAft>
                <a:spcPts val="0"/>
              </a:spcAft>
              <a:buNone/>
            </a:pPr>
            <a:r>
              <a:rPr lang="en"/>
              <a:t>3. Elephant Flows: Few flows that contribute to really heavy traffic.</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These characteristics prevent Static Routing and traditional ECMP approaches.</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Enhanced ECMP</a:t>
            </a:r>
            <a:endParaRPr/>
          </a:p>
        </p:txBody>
      </p:sp>
      <p:sp>
        <p:nvSpPr>
          <p:cNvPr id="231" name="Google Shape;231;p40"/>
          <p:cNvSpPr txBox="1"/>
          <p:nvPr>
            <p:ph idx="1" type="body"/>
          </p:nvPr>
        </p:nvSpPr>
        <p:spPr>
          <a:xfrm>
            <a:off x="311700" y="1335400"/>
            <a:ext cx="2283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Split GPU communication </a:t>
            </a:r>
            <a:r>
              <a:rPr lang="en"/>
              <a:t>using QP Scaling.</a:t>
            </a:r>
            <a:endParaRPr/>
          </a:p>
          <a:p>
            <a:pPr indent="-342900" lvl="0" marL="457200" rtl="0" algn="l">
              <a:spcBef>
                <a:spcPts val="0"/>
              </a:spcBef>
              <a:spcAft>
                <a:spcPts val="0"/>
              </a:spcAft>
              <a:buSzPts val="1800"/>
              <a:buAutoNum type="arabicPeriod"/>
            </a:pPr>
            <a:r>
              <a:rPr lang="en"/>
              <a:t>Use customized ECMP hashing algorithm to use QP field.</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pSp>
        <p:nvGrpSpPr>
          <p:cNvPr id="232" name="Google Shape;232;p40"/>
          <p:cNvGrpSpPr/>
          <p:nvPr/>
        </p:nvGrpSpPr>
        <p:grpSpPr>
          <a:xfrm>
            <a:off x="3503713" y="1641000"/>
            <a:ext cx="5532675" cy="1861500"/>
            <a:chOff x="1805663" y="2027275"/>
            <a:chExt cx="5532675" cy="1861500"/>
          </a:xfrm>
        </p:grpSpPr>
        <p:sp>
          <p:nvSpPr>
            <p:cNvPr id="233" name="Google Shape;233;p40"/>
            <p:cNvSpPr/>
            <p:nvPr/>
          </p:nvSpPr>
          <p:spPr>
            <a:xfrm>
              <a:off x="1805663" y="2027275"/>
              <a:ext cx="2464200" cy="1861500"/>
            </a:xfrm>
            <a:prstGeom prst="rec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GPU 1</a:t>
              </a:r>
              <a:endParaRPr sz="1800"/>
            </a:p>
          </p:txBody>
        </p:sp>
        <p:sp>
          <p:nvSpPr>
            <p:cNvPr id="234" name="Google Shape;234;p40"/>
            <p:cNvSpPr/>
            <p:nvPr/>
          </p:nvSpPr>
          <p:spPr>
            <a:xfrm>
              <a:off x="2774088" y="2151025"/>
              <a:ext cx="537900" cy="1614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NIC</a:t>
              </a:r>
              <a:endParaRPr/>
            </a:p>
          </p:txBody>
        </p:sp>
        <p:sp>
          <p:nvSpPr>
            <p:cNvPr id="235" name="Google Shape;235;p40"/>
            <p:cNvSpPr/>
            <p:nvPr/>
          </p:nvSpPr>
          <p:spPr>
            <a:xfrm>
              <a:off x="3602538" y="2151025"/>
              <a:ext cx="537900" cy="572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QP 1</a:t>
              </a:r>
              <a:endParaRPr/>
            </a:p>
          </p:txBody>
        </p:sp>
        <p:sp>
          <p:nvSpPr>
            <p:cNvPr id="236" name="Google Shape;236;p40"/>
            <p:cNvSpPr/>
            <p:nvPr/>
          </p:nvSpPr>
          <p:spPr>
            <a:xfrm>
              <a:off x="3602538" y="3192325"/>
              <a:ext cx="537900" cy="572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QP2</a:t>
              </a:r>
              <a:endParaRPr/>
            </a:p>
          </p:txBody>
        </p:sp>
        <p:sp>
          <p:nvSpPr>
            <p:cNvPr id="237" name="Google Shape;237;p40"/>
            <p:cNvSpPr/>
            <p:nvPr/>
          </p:nvSpPr>
          <p:spPr>
            <a:xfrm>
              <a:off x="4874138" y="2027275"/>
              <a:ext cx="2464200" cy="1861500"/>
            </a:xfrm>
            <a:prstGeom prst="rec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800"/>
                <a:t>GPU 2</a:t>
              </a:r>
              <a:endParaRPr sz="1800"/>
            </a:p>
          </p:txBody>
        </p:sp>
        <p:sp>
          <p:nvSpPr>
            <p:cNvPr id="238" name="Google Shape;238;p40"/>
            <p:cNvSpPr/>
            <p:nvPr/>
          </p:nvSpPr>
          <p:spPr>
            <a:xfrm>
              <a:off x="5927638" y="2151025"/>
              <a:ext cx="537900" cy="1614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NIC</a:t>
              </a:r>
              <a:endParaRPr/>
            </a:p>
          </p:txBody>
        </p:sp>
        <p:sp>
          <p:nvSpPr>
            <p:cNvPr id="239" name="Google Shape;239;p40"/>
            <p:cNvSpPr/>
            <p:nvPr/>
          </p:nvSpPr>
          <p:spPr>
            <a:xfrm>
              <a:off x="5041338" y="2151025"/>
              <a:ext cx="537900" cy="572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QP1</a:t>
              </a:r>
              <a:endParaRPr/>
            </a:p>
          </p:txBody>
        </p:sp>
        <p:sp>
          <p:nvSpPr>
            <p:cNvPr id="240" name="Google Shape;240;p40"/>
            <p:cNvSpPr/>
            <p:nvPr/>
          </p:nvSpPr>
          <p:spPr>
            <a:xfrm>
              <a:off x="5041338" y="3192325"/>
              <a:ext cx="537900" cy="572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QP2</a:t>
              </a:r>
              <a:endParaRPr/>
            </a:p>
          </p:txBody>
        </p:sp>
        <p:cxnSp>
          <p:nvCxnSpPr>
            <p:cNvPr id="241" name="Google Shape;241;p40"/>
            <p:cNvCxnSpPr>
              <a:stCxn id="234" idx="3"/>
              <a:endCxn id="235" idx="1"/>
            </p:cNvCxnSpPr>
            <p:nvPr/>
          </p:nvCxnSpPr>
          <p:spPr>
            <a:xfrm flipH="1" rot="10800000">
              <a:off x="3311988" y="2437525"/>
              <a:ext cx="290700" cy="520500"/>
            </a:xfrm>
            <a:prstGeom prst="bentConnector3">
              <a:avLst>
                <a:gd fmla="val 49974" name="adj1"/>
              </a:avLst>
            </a:prstGeom>
            <a:noFill/>
            <a:ln cap="flat" cmpd="sng" w="28575">
              <a:solidFill>
                <a:srgbClr val="980000"/>
              </a:solidFill>
              <a:prstDash val="solid"/>
              <a:round/>
              <a:headEnd len="med" w="med" type="none"/>
              <a:tailEnd len="med" w="med" type="oval"/>
            </a:ln>
          </p:spPr>
        </p:cxnSp>
        <p:cxnSp>
          <p:nvCxnSpPr>
            <p:cNvPr id="242" name="Google Shape;242;p40"/>
            <p:cNvCxnSpPr>
              <a:stCxn id="235" idx="3"/>
              <a:endCxn id="240" idx="1"/>
            </p:cNvCxnSpPr>
            <p:nvPr/>
          </p:nvCxnSpPr>
          <p:spPr>
            <a:xfrm>
              <a:off x="4140438" y="2437375"/>
              <a:ext cx="900900" cy="1041300"/>
            </a:xfrm>
            <a:prstGeom prst="bentConnector3">
              <a:avLst>
                <a:gd fmla="val 50000" name="adj1"/>
              </a:avLst>
            </a:prstGeom>
            <a:noFill/>
            <a:ln cap="flat" cmpd="sng" w="28575">
              <a:solidFill>
                <a:srgbClr val="980000"/>
              </a:solidFill>
              <a:prstDash val="solid"/>
              <a:round/>
              <a:headEnd len="med" w="med" type="none"/>
              <a:tailEnd len="med" w="med" type="oval"/>
            </a:ln>
          </p:spPr>
        </p:cxnSp>
        <p:cxnSp>
          <p:nvCxnSpPr>
            <p:cNvPr id="243" name="Google Shape;243;p40"/>
            <p:cNvCxnSpPr>
              <a:stCxn id="240" idx="3"/>
              <a:endCxn id="238" idx="1"/>
            </p:cNvCxnSpPr>
            <p:nvPr/>
          </p:nvCxnSpPr>
          <p:spPr>
            <a:xfrm flipH="1" rot="10800000">
              <a:off x="5579238" y="2958175"/>
              <a:ext cx="348300" cy="520500"/>
            </a:xfrm>
            <a:prstGeom prst="bentConnector3">
              <a:avLst>
                <a:gd fmla="val 50014" name="adj1"/>
              </a:avLst>
            </a:prstGeom>
            <a:noFill/>
            <a:ln cap="flat" cmpd="sng" w="28575">
              <a:solidFill>
                <a:srgbClr val="980000"/>
              </a:solidFill>
              <a:prstDash val="solid"/>
              <a:round/>
              <a:headEnd len="med" w="med" type="none"/>
              <a:tailEnd len="med" w="med" type="oval"/>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Centralized Traffic Engineering</a:t>
            </a:r>
            <a:endParaRPr/>
          </a:p>
        </p:txBody>
      </p:sp>
      <p:sp>
        <p:nvSpPr>
          <p:cNvPr id="249" name="Google Shape;249;p41"/>
          <p:cNvSpPr txBox="1"/>
          <p:nvPr>
            <p:ph idx="1" type="body"/>
          </p:nvPr>
        </p:nvSpPr>
        <p:spPr>
          <a:xfrm>
            <a:off x="311700" y="1335400"/>
            <a:ext cx="4532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Use static + live topology, live flows and job-host mappings to dynamically route flows every 30s.</a:t>
            </a:r>
            <a:endParaRPr/>
          </a:p>
          <a:p>
            <a:pPr indent="-342900" lvl="0" marL="457200" rtl="0" algn="l">
              <a:spcBef>
                <a:spcPts val="0"/>
              </a:spcBef>
              <a:spcAft>
                <a:spcPts val="0"/>
              </a:spcAft>
              <a:buSzPts val="1800"/>
              <a:buAutoNum type="arabicPeriod"/>
            </a:pPr>
            <a:r>
              <a:rPr lang="en"/>
              <a:t>TE outperforms E-ECMP in bandwidth utilization for collectives.</a:t>
            </a:r>
            <a:endParaRPr/>
          </a:p>
          <a:p>
            <a:pPr indent="-342900" lvl="0" marL="457200" rtl="0" algn="l">
              <a:spcBef>
                <a:spcPts val="0"/>
              </a:spcBef>
              <a:spcAft>
                <a:spcPts val="0"/>
              </a:spcAft>
              <a:buSzPts val="1800"/>
              <a:buAutoNum type="arabicPeriod"/>
            </a:pPr>
            <a:r>
              <a:rPr lang="en"/>
              <a:t>However, lower utilization in the presence of </a:t>
            </a:r>
            <a:r>
              <a:rPr lang="en"/>
              <a:t>failures, software complexity and overhead.</a:t>
            </a:r>
            <a:endParaRPr/>
          </a:p>
          <a:p>
            <a:pPr indent="0" lvl="0" marL="0" rtl="0" algn="l">
              <a:spcBef>
                <a:spcPts val="1200"/>
              </a:spcBef>
              <a:spcAft>
                <a:spcPts val="1200"/>
              </a:spcAft>
              <a:buNone/>
            </a:pPr>
            <a:r>
              <a:t/>
            </a:r>
            <a:endParaRPr/>
          </a:p>
        </p:txBody>
      </p:sp>
      <p:pic>
        <p:nvPicPr>
          <p:cNvPr id="250" name="Google Shape;250;p41"/>
          <p:cNvPicPr preferRelativeResize="0"/>
          <p:nvPr/>
        </p:nvPicPr>
        <p:blipFill>
          <a:blip r:embed="rId3">
            <a:alphaModFix/>
          </a:blip>
          <a:stretch>
            <a:fillRect/>
          </a:stretch>
        </p:blipFill>
        <p:spPr>
          <a:xfrm>
            <a:off x="4844400" y="1568250"/>
            <a:ext cx="3994801" cy="26228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Transport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 </a:t>
            </a:r>
            <a:r>
              <a:rPr lang="en"/>
              <a:t>Priority Flow Control (PFC)</a:t>
            </a:r>
            <a:endParaRPr/>
          </a:p>
          <a:p>
            <a:pPr indent="0" lvl="0" marL="0" rtl="0" algn="l">
              <a:spcBef>
                <a:spcPts val="0"/>
              </a:spcBef>
              <a:spcAft>
                <a:spcPts val="0"/>
              </a:spcAft>
              <a:buNone/>
            </a:pPr>
            <a:r>
              <a:t/>
            </a:r>
            <a:endParaRPr/>
          </a:p>
        </p:txBody>
      </p:sp>
      <p:pic>
        <p:nvPicPr>
          <p:cNvPr id="261" name="Google Shape;261;p43"/>
          <p:cNvPicPr preferRelativeResize="0"/>
          <p:nvPr/>
        </p:nvPicPr>
        <p:blipFill>
          <a:blip r:embed="rId3">
            <a:alphaModFix/>
          </a:blip>
          <a:stretch>
            <a:fillRect/>
          </a:stretch>
        </p:blipFill>
        <p:spPr>
          <a:xfrm>
            <a:off x="2224040" y="1313475"/>
            <a:ext cx="4695925" cy="3326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&amp; Contributions</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Challenges of Training LLM at large scale</a:t>
            </a:r>
            <a:endParaRPr/>
          </a:p>
          <a:p>
            <a:pPr indent="-317500" lvl="1" marL="914400" rtl="0" algn="l">
              <a:spcBef>
                <a:spcPts val="0"/>
              </a:spcBef>
              <a:spcAft>
                <a:spcPts val="0"/>
              </a:spcAft>
              <a:buSzPts val="1400"/>
              <a:buChar char="○"/>
            </a:pPr>
            <a:r>
              <a:rPr lang="en"/>
              <a:t>High </a:t>
            </a:r>
            <a:r>
              <a:rPr lang="en"/>
              <a:t>training</a:t>
            </a:r>
            <a:r>
              <a:rPr lang="en"/>
              <a:t> </a:t>
            </a:r>
            <a:r>
              <a:rPr lang="en"/>
              <a:t>efficiency?</a:t>
            </a:r>
            <a:endParaRPr/>
          </a:p>
          <a:p>
            <a:pPr indent="-317500" lvl="2" marL="1371600" rtl="0" algn="l">
              <a:spcBef>
                <a:spcPts val="0"/>
              </a:spcBef>
              <a:spcAft>
                <a:spcPts val="0"/>
              </a:spcAft>
              <a:buSzPts val="1400"/>
              <a:buChar char="■"/>
            </a:pPr>
            <a:r>
              <a:rPr lang="en"/>
              <a:t>Increase Model FLOPs Utilization (MFU)</a:t>
            </a:r>
            <a:endParaRPr/>
          </a:p>
          <a:p>
            <a:pPr indent="-317500" lvl="3" marL="1828800" rtl="0" algn="l">
              <a:spcBef>
                <a:spcPts val="0"/>
              </a:spcBef>
              <a:spcAft>
                <a:spcPts val="0"/>
              </a:spcAft>
              <a:buSzPts val="1400"/>
              <a:buChar char="●"/>
            </a:pPr>
            <a:r>
              <a:rPr lang="en"/>
              <a:t>ratio of observed throughput to the theoretical maximum throughput </a:t>
            </a:r>
            <a:endParaRPr/>
          </a:p>
          <a:p>
            <a:pPr indent="-317500" lvl="1" marL="914400" rtl="0" algn="l">
              <a:spcBef>
                <a:spcPts val="0"/>
              </a:spcBef>
              <a:spcAft>
                <a:spcPts val="0"/>
              </a:spcAft>
              <a:buSzPts val="1400"/>
              <a:buChar char="○"/>
            </a:pPr>
            <a:r>
              <a:rPr lang="en"/>
              <a:t>High training stability?</a:t>
            </a:r>
            <a:endParaRPr/>
          </a:p>
          <a:p>
            <a:pPr indent="-317500" lvl="2" marL="1371600" rtl="0" algn="l">
              <a:spcBef>
                <a:spcPts val="0"/>
              </a:spcBef>
              <a:spcAft>
                <a:spcPts val="0"/>
              </a:spcAft>
              <a:buSzPts val="1400"/>
              <a:buChar char="■"/>
            </a:pPr>
            <a:r>
              <a:rPr lang="en"/>
              <a:t>Aim to reduce recovery time during failures.</a:t>
            </a:r>
            <a:endParaRPr/>
          </a:p>
          <a:p>
            <a:pPr indent="-342900" lvl="0" marL="457200" rtl="0" algn="l">
              <a:spcBef>
                <a:spcPts val="0"/>
              </a:spcBef>
              <a:spcAft>
                <a:spcPts val="0"/>
              </a:spcAft>
              <a:buSzPts val="1800"/>
              <a:buChar char="●"/>
            </a:pPr>
            <a:r>
              <a:rPr lang="en"/>
              <a:t>Contributions</a:t>
            </a:r>
            <a:endParaRPr/>
          </a:p>
          <a:p>
            <a:pPr indent="-317500" lvl="1" marL="914400" rtl="0" algn="l">
              <a:spcBef>
                <a:spcPts val="0"/>
              </a:spcBef>
              <a:spcAft>
                <a:spcPts val="0"/>
              </a:spcAft>
              <a:buSzPts val="1400"/>
              <a:buChar char="○"/>
            </a:pPr>
            <a:r>
              <a:rPr lang="en"/>
              <a:t>Algo-system co-design</a:t>
            </a:r>
            <a:endParaRPr/>
          </a:p>
          <a:p>
            <a:pPr indent="-317500" lvl="1" marL="914400" rtl="0" algn="l">
              <a:spcBef>
                <a:spcPts val="0"/>
              </a:spcBef>
              <a:spcAft>
                <a:spcPts val="0"/>
              </a:spcAft>
              <a:buSzPts val="1400"/>
              <a:buChar char="○"/>
            </a:pPr>
            <a:r>
              <a:rPr lang="en"/>
              <a:t>In-dept observability through event monitoring and vis</a:t>
            </a:r>
            <a:r>
              <a:rPr lang="en"/>
              <a:t>ualization techniques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 DSCP-</a:t>
            </a:r>
            <a:r>
              <a:rPr lang="en"/>
              <a:t>Based PFC</a:t>
            </a:r>
            <a:endParaRPr/>
          </a:p>
          <a:p>
            <a:pPr indent="0" lvl="0" marL="0" rtl="0" algn="l">
              <a:spcBef>
                <a:spcPts val="0"/>
              </a:spcBef>
              <a:spcAft>
                <a:spcPts val="0"/>
              </a:spcAft>
              <a:buNone/>
            </a:pPr>
            <a:r>
              <a:t/>
            </a:r>
            <a:endParaRPr/>
          </a:p>
        </p:txBody>
      </p:sp>
      <p:pic>
        <p:nvPicPr>
          <p:cNvPr id="267" name="Google Shape;267;p44"/>
          <p:cNvPicPr preferRelativeResize="0"/>
          <p:nvPr/>
        </p:nvPicPr>
        <p:blipFill>
          <a:blip r:embed="rId3">
            <a:alphaModFix/>
          </a:blip>
          <a:stretch>
            <a:fillRect/>
          </a:stretch>
        </p:blipFill>
        <p:spPr>
          <a:xfrm>
            <a:off x="5250325" y="1149125"/>
            <a:ext cx="3303991" cy="3820974"/>
          </a:xfrm>
          <a:prstGeom prst="rect">
            <a:avLst/>
          </a:prstGeom>
          <a:noFill/>
          <a:ln>
            <a:noFill/>
          </a:ln>
        </p:spPr>
      </p:pic>
      <p:pic>
        <p:nvPicPr>
          <p:cNvPr id="268" name="Google Shape;268;p44"/>
          <p:cNvPicPr preferRelativeResize="0"/>
          <p:nvPr/>
        </p:nvPicPr>
        <p:blipFill>
          <a:blip r:embed="rId4">
            <a:alphaModFix/>
          </a:blip>
          <a:stretch>
            <a:fillRect/>
          </a:stretch>
        </p:blipFill>
        <p:spPr>
          <a:xfrm>
            <a:off x="393825" y="1928813"/>
            <a:ext cx="3552825" cy="1285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 </a:t>
            </a:r>
            <a:r>
              <a:rPr lang="en"/>
              <a:t>Explicit Congestion Notification</a:t>
            </a:r>
            <a:endParaRPr/>
          </a:p>
          <a:p>
            <a:pPr indent="0" lvl="0" marL="0" rtl="0" algn="l">
              <a:spcBef>
                <a:spcPts val="0"/>
              </a:spcBef>
              <a:spcAft>
                <a:spcPts val="0"/>
              </a:spcAft>
              <a:buNone/>
            </a:pPr>
            <a:r>
              <a:t/>
            </a:r>
            <a:endParaRPr/>
          </a:p>
        </p:txBody>
      </p:sp>
      <p:pic>
        <p:nvPicPr>
          <p:cNvPr id="274" name="Google Shape;274;p45"/>
          <p:cNvPicPr preferRelativeResize="0"/>
          <p:nvPr/>
        </p:nvPicPr>
        <p:blipFill>
          <a:blip r:embed="rId3">
            <a:alphaModFix/>
          </a:blip>
          <a:stretch>
            <a:fillRect/>
          </a:stretch>
        </p:blipFill>
        <p:spPr>
          <a:xfrm>
            <a:off x="1028700" y="1275100"/>
            <a:ext cx="7086600" cy="3067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 DCQCN</a:t>
            </a:r>
            <a:endParaRPr/>
          </a:p>
          <a:p>
            <a:pPr indent="0" lvl="0" marL="0" rtl="0" algn="l">
              <a:spcBef>
                <a:spcPts val="0"/>
              </a:spcBef>
              <a:spcAft>
                <a:spcPts val="0"/>
              </a:spcAft>
              <a:buNone/>
            </a:pPr>
            <a:r>
              <a:t/>
            </a:r>
            <a:endParaRPr/>
          </a:p>
        </p:txBody>
      </p:sp>
      <p:pic>
        <p:nvPicPr>
          <p:cNvPr id="280" name="Google Shape;280;p46"/>
          <p:cNvPicPr preferRelativeResize="0"/>
          <p:nvPr/>
        </p:nvPicPr>
        <p:blipFill>
          <a:blip r:embed="rId3">
            <a:alphaModFix/>
          </a:blip>
          <a:stretch>
            <a:fillRect/>
          </a:stretch>
        </p:blipFill>
        <p:spPr>
          <a:xfrm>
            <a:off x="152400" y="1170125"/>
            <a:ext cx="8839201" cy="373403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of DCQCN</a:t>
            </a:r>
            <a:endParaRPr/>
          </a:p>
        </p:txBody>
      </p:sp>
      <p:sp>
        <p:nvSpPr>
          <p:cNvPr id="286" name="Google Shape;286;p47"/>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9250" lvl="0" marL="457200" rtl="0" algn="l">
              <a:lnSpc>
                <a:spcPct val="150000"/>
              </a:lnSpc>
              <a:spcBef>
                <a:spcPts val="0"/>
              </a:spcBef>
              <a:spcAft>
                <a:spcPts val="0"/>
              </a:spcAft>
              <a:buSzPts val="1900"/>
              <a:buChar char="●"/>
            </a:pPr>
            <a:r>
              <a:rPr lang="en" sz="1900"/>
              <a:t>Tuning DCQCN is challenging</a:t>
            </a:r>
            <a:endParaRPr sz="1900"/>
          </a:p>
          <a:p>
            <a:pPr indent="-323850" lvl="1" marL="914400" rtl="0" algn="l">
              <a:lnSpc>
                <a:spcPct val="150000"/>
              </a:lnSpc>
              <a:spcBef>
                <a:spcPts val="1000"/>
              </a:spcBef>
              <a:spcAft>
                <a:spcPts val="0"/>
              </a:spcAft>
              <a:buSzPts val="1500"/>
              <a:buChar char="○"/>
            </a:pPr>
            <a:r>
              <a:rPr lang="en" sz="1500"/>
              <a:t>Tighter ECN thresholds </a:t>
            </a:r>
            <a:r>
              <a:rPr lang="en" sz="1500"/>
              <a:t>reduce the buffer at the cost of performance in corner cases</a:t>
            </a:r>
            <a:endParaRPr sz="1500"/>
          </a:p>
          <a:p>
            <a:pPr indent="-323850" lvl="1" marL="914400" rtl="0" algn="l">
              <a:lnSpc>
                <a:spcPct val="150000"/>
              </a:lnSpc>
              <a:spcBef>
                <a:spcPts val="1000"/>
              </a:spcBef>
              <a:spcAft>
                <a:spcPts val="0"/>
              </a:spcAft>
              <a:buSzPts val="1500"/>
              <a:buChar char="○"/>
            </a:pPr>
            <a:r>
              <a:rPr lang="en" sz="1500"/>
              <a:t>Relaxed ECN thresholds p</a:t>
            </a:r>
            <a:r>
              <a:rPr lang="en" sz="1500"/>
              <a:t>roduce marginal performance benefit at the cost of worst case congestion and queue buildup</a:t>
            </a:r>
            <a:endParaRPr sz="1500"/>
          </a:p>
          <a:p>
            <a:pPr indent="-349250" lvl="0" marL="457200" rtl="0" algn="l">
              <a:lnSpc>
                <a:spcPct val="150000"/>
              </a:lnSpc>
              <a:spcBef>
                <a:spcPts val="1000"/>
              </a:spcBef>
              <a:spcAft>
                <a:spcPts val="0"/>
              </a:spcAft>
              <a:buSzPts val="1900"/>
              <a:buChar char="●"/>
            </a:pPr>
            <a:r>
              <a:rPr lang="en" sz="1900"/>
              <a:t>Limited effectiveness due to NCCL’s control loop that limits network traffic</a:t>
            </a:r>
            <a:endParaRPr sz="1900"/>
          </a:p>
          <a:p>
            <a:pPr indent="-323850" lvl="1" marL="914400" rtl="0" algn="l">
              <a:lnSpc>
                <a:spcPct val="150000"/>
              </a:lnSpc>
              <a:spcBef>
                <a:spcPts val="1000"/>
              </a:spcBef>
              <a:spcAft>
                <a:spcPts val="0"/>
              </a:spcAft>
              <a:buSzPts val="1500"/>
              <a:buChar char="○"/>
            </a:pPr>
            <a:r>
              <a:rPr lang="en" sz="1500"/>
              <a:t>These two control loops do not account for each other </a:t>
            </a:r>
            <a:endParaRPr sz="1500"/>
          </a:p>
          <a:p>
            <a:pPr indent="-349250" lvl="0" marL="457200" rtl="0" algn="l">
              <a:lnSpc>
                <a:spcPct val="150000"/>
              </a:lnSpc>
              <a:spcBef>
                <a:spcPts val="1000"/>
              </a:spcBef>
              <a:spcAft>
                <a:spcPts val="1000"/>
              </a:spcAft>
              <a:buSzPts val="1900"/>
              <a:buChar char="●"/>
            </a:pPr>
            <a:r>
              <a:rPr lang="en" sz="1900"/>
              <a:t>New DCQCN firmware for </a:t>
            </a:r>
            <a:r>
              <a:rPr lang="en" sz="1900"/>
              <a:t>400 G</a:t>
            </a:r>
            <a:r>
              <a:rPr lang="en" sz="1900"/>
              <a:t>bps</a:t>
            </a:r>
            <a:r>
              <a:rPr lang="en" sz="1900"/>
              <a:t> Networks introduced bugs</a:t>
            </a:r>
            <a:endParaRPr sz="19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Receiver-Driven Traffic Admission via Collective Library</a:t>
            </a:r>
            <a:endParaRPr/>
          </a:p>
        </p:txBody>
      </p:sp>
      <p:sp>
        <p:nvSpPr>
          <p:cNvPr id="292" name="Google Shape;292;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3" name="Google Shape;293;p48"/>
          <p:cNvPicPr preferRelativeResize="0"/>
          <p:nvPr/>
        </p:nvPicPr>
        <p:blipFill>
          <a:blip r:embed="rId3">
            <a:alphaModFix/>
          </a:blip>
          <a:stretch>
            <a:fillRect/>
          </a:stretch>
        </p:blipFill>
        <p:spPr>
          <a:xfrm>
            <a:off x="152400" y="1361205"/>
            <a:ext cx="8520598" cy="294107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Receiver-Driven Traffic Admission via Collective Library</a:t>
            </a:r>
            <a:endParaRPr/>
          </a:p>
        </p:txBody>
      </p:sp>
      <p:sp>
        <p:nvSpPr>
          <p:cNvPr id="299" name="Google Shape;299;p49"/>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Receiver-driven traffic admission limits in-flight traffic during congestion.</a:t>
            </a:r>
            <a:endParaRPr/>
          </a:p>
          <a:p>
            <a:pPr indent="-342900" lvl="0" marL="457200" rtl="0" algn="l">
              <a:lnSpc>
                <a:spcPct val="150000"/>
              </a:lnSpc>
              <a:spcBef>
                <a:spcPts val="1000"/>
              </a:spcBef>
              <a:spcAft>
                <a:spcPts val="0"/>
              </a:spcAft>
              <a:buSzPts val="1800"/>
              <a:buChar char="●"/>
            </a:pPr>
            <a:r>
              <a:rPr lang="en"/>
              <a:t>Challenges in configuration</a:t>
            </a:r>
            <a:endParaRPr/>
          </a:p>
          <a:p>
            <a:pPr indent="-317500" lvl="1" marL="914400" rtl="0" algn="l">
              <a:lnSpc>
                <a:spcPct val="150000"/>
              </a:lnSpc>
              <a:spcBef>
                <a:spcPts val="1000"/>
              </a:spcBef>
              <a:spcAft>
                <a:spcPts val="0"/>
              </a:spcAft>
              <a:buSzPts val="1400"/>
              <a:buChar char="○"/>
            </a:pPr>
            <a:r>
              <a:rPr lang="en"/>
              <a:t>Limited channels due to GPU resource contention.</a:t>
            </a:r>
            <a:endParaRPr/>
          </a:p>
          <a:p>
            <a:pPr indent="-317500" lvl="1" marL="914400" rtl="0" algn="l">
              <a:lnSpc>
                <a:spcPct val="150000"/>
              </a:lnSpc>
              <a:spcBef>
                <a:spcPts val="1000"/>
              </a:spcBef>
              <a:spcAft>
                <a:spcPts val="0"/>
              </a:spcAft>
              <a:buSzPts val="1400"/>
              <a:buChar char="○"/>
            </a:pPr>
            <a:r>
              <a:rPr lang="en"/>
              <a:t>Channel buffer size balance between congestion and bandwidth use.</a:t>
            </a:r>
            <a:endParaRPr/>
          </a:p>
          <a:p>
            <a:pPr indent="-342900" lvl="0" marL="457200" rtl="0" algn="l">
              <a:lnSpc>
                <a:spcPct val="150000"/>
              </a:lnSpc>
              <a:spcBef>
                <a:spcPts val="1000"/>
              </a:spcBef>
              <a:spcAft>
                <a:spcPts val="0"/>
              </a:spcAft>
              <a:buSzPts val="1800"/>
              <a:buChar char="●"/>
            </a:pPr>
            <a:r>
              <a:rPr lang="en"/>
              <a:t>Two steps for improved performance</a:t>
            </a:r>
            <a:endParaRPr/>
          </a:p>
          <a:p>
            <a:pPr indent="-317500" lvl="1" marL="914400" rtl="0" algn="l">
              <a:lnSpc>
                <a:spcPct val="150000"/>
              </a:lnSpc>
              <a:spcBef>
                <a:spcPts val="1000"/>
              </a:spcBef>
              <a:spcAft>
                <a:spcPts val="0"/>
              </a:spcAft>
              <a:buSzPts val="1400"/>
              <a:buChar char="○"/>
            </a:pPr>
            <a:r>
              <a:rPr lang="en"/>
              <a:t>Tuned number of channels and channel buffer size based on training job sizes and collective types.</a:t>
            </a:r>
            <a:endParaRPr/>
          </a:p>
          <a:p>
            <a:pPr indent="-317500" lvl="1" marL="914400" rtl="0" algn="l">
              <a:lnSpc>
                <a:spcPct val="150000"/>
              </a:lnSpc>
              <a:spcBef>
                <a:spcPts val="1000"/>
              </a:spcBef>
              <a:spcAft>
                <a:spcPts val="1000"/>
              </a:spcAft>
              <a:buSzPts val="1400"/>
              <a:buChar char="○"/>
            </a:pPr>
            <a:r>
              <a:rPr lang="en"/>
              <a:t>Added high priority queuing at switches for CTS packets to prevent bandwidth starvation.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a:t>
            </a:r>
            <a:endParaRPr/>
          </a:p>
        </p:txBody>
      </p:sp>
      <p:sp>
        <p:nvSpPr>
          <p:cNvPr id="305" name="Google Shape;305;p50"/>
          <p:cNvSpPr txBox="1"/>
          <p:nvPr>
            <p:ph idx="1" type="body"/>
          </p:nvPr>
        </p:nvSpPr>
        <p:spPr>
          <a:xfrm>
            <a:off x="311700" y="1152475"/>
            <a:ext cx="4880100" cy="3990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lang="en" sz="1900"/>
              <a:t>Setup</a:t>
            </a:r>
            <a:endParaRPr sz="1900"/>
          </a:p>
          <a:p>
            <a:pPr indent="-323850" lvl="1" marL="914400" rtl="0" algn="l">
              <a:lnSpc>
                <a:spcPct val="150000"/>
              </a:lnSpc>
              <a:spcBef>
                <a:spcPts val="0"/>
              </a:spcBef>
              <a:spcAft>
                <a:spcPts val="0"/>
              </a:spcAft>
              <a:buSzPts val="1500"/>
              <a:buChar char="○"/>
            </a:pPr>
            <a:r>
              <a:rPr lang="en" sz="1500"/>
              <a:t>16:1 incast experiments conducted on a 400G network with PFC enabled.</a:t>
            </a:r>
            <a:endParaRPr sz="1500"/>
          </a:p>
          <a:p>
            <a:pPr indent="-323850" lvl="1" marL="914400" rtl="0" algn="l">
              <a:lnSpc>
                <a:spcPct val="150000"/>
              </a:lnSpc>
              <a:spcBef>
                <a:spcPts val="0"/>
              </a:spcBef>
              <a:spcAft>
                <a:spcPts val="0"/>
              </a:spcAft>
              <a:buSzPts val="1500"/>
              <a:buChar char="○"/>
            </a:pPr>
            <a:r>
              <a:rPr lang="en" sz="1500"/>
              <a:t>Compared Perftest and NCCL Gather collective</a:t>
            </a:r>
            <a:endParaRPr sz="1500"/>
          </a:p>
          <a:p>
            <a:pPr indent="-349250" lvl="0" marL="457200" rtl="0" algn="l">
              <a:lnSpc>
                <a:spcPct val="150000"/>
              </a:lnSpc>
              <a:spcBef>
                <a:spcPts val="0"/>
              </a:spcBef>
              <a:spcAft>
                <a:spcPts val="0"/>
              </a:spcAft>
              <a:buSzPts val="1900"/>
              <a:buChar char="●"/>
            </a:pPr>
            <a:r>
              <a:rPr lang="en" sz="1900"/>
              <a:t>Results</a:t>
            </a:r>
            <a:endParaRPr sz="1900"/>
          </a:p>
          <a:p>
            <a:pPr indent="-323850" lvl="1" marL="914400" rtl="0" algn="l">
              <a:lnSpc>
                <a:spcPct val="150000"/>
              </a:lnSpc>
              <a:spcBef>
                <a:spcPts val="0"/>
              </a:spcBef>
              <a:spcAft>
                <a:spcPts val="0"/>
              </a:spcAft>
              <a:buSzPts val="1500"/>
              <a:buChar char="○"/>
            </a:pPr>
            <a:r>
              <a:rPr lang="en" sz="1500"/>
              <a:t>Perftest showed HoL blocking, with CTSW absorbing congestion but not preventing back pressure.</a:t>
            </a:r>
            <a:endParaRPr sz="1500"/>
          </a:p>
          <a:p>
            <a:pPr indent="-323850" lvl="1" marL="914400" rtl="0" algn="l">
              <a:lnSpc>
                <a:spcPct val="150000"/>
              </a:lnSpc>
              <a:spcBef>
                <a:spcPts val="0"/>
              </a:spcBef>
              <a:spcAft>
                <a:spcPts val="0"/>
              </a:spcAft>
              <a:buSzPts val="1500"/>
              <a:buChar char="○"/>
            </a:pPr>
            <a:r>
              <a:rPr lang="en" sz="1500"/>
              <a:t>No back pressure in the CTSWs was observed in the Gather collective test</a:t>
            </a:r>
            <a:endParaRPr sz="1500"/>
          </a:p>
        </p:txBody>
      </p:sp>
      <p:pic>
        <p:nvPicPr>
          <p:cNvPr id="306" name="Google Shape;306;p50"/>
          <p:cNvPicPr preferRelativeResize="0"/>
          <p:nvPr/>
        </p:nvPicPr>
        <p:blipFill>
          <a:blip r:embed="rId3">
            <a:alphaModFix/>
          </a:blip>
          <a:stretch>
            <a:fillRect/>
          </a:stretch>
        </p:blipFill>
        <p:spPr>
          <a:xfrm>
            <a:off x="5405025" y="1914638"/>
            <a:ext cx="3697326" cy="1314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a:t>
            </a:r>
            <a:r>
              <a:rPr lang="en"/>
              <a:t>bsorbing In-Network Congestion</a:t>
            </a:r>
            <a:endParaRPr/>
          </a:p>
        </p:txBody>
      </p:sp>
      <p:sp>
        <p:nvSpPr>
          <p:cNvPr id="312" name="Google Shape;312;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2-stage Clos architecture used for AI zone.</a:t>
            </a:r>
            <a:endParaRPr/>
          </a:p>
          <a:p>
            <a:pPr indent="-342900" lvl="0" marL="457200" rtl="0" algn="l">
              <a:lnSpc>
                <a:spcPct val="150000"/>
              </a:lnSpc>
              <a:spcBef>
                <a:spcPts val="1000"/>
              </a:spcBef>
              <a:spcAft>
                <a:spcPts val="0"/>
              </a:spcAft>
              <a:buSzPts val="1800"/>
              <a:buChar char="●"/>
            </a:pPr>
            <a:r>
              <a:rPr lang="en"/>
              <a:t>Deployed RTSWs with shallow buffers and CTSWs with deep buffers </a:t>
            </a:r>
            <a:endParaRPr/>
          </a:p>
          <a:p>
            <a:pPr indent="-342900" lvl="0" marL="457200" rtl="0" algn="l">
              <a:lnSpc>
                <a:spcPct val="150000"/>
              </a:lnSpc>
              <a:spcBef>
                <a:spcPts val="1000"/>
              </a:spcBef>
              <a:spcAft>
                <a:spcPts val="0"/>
              </a:spcAft>
              <a:buSzPts val="1800"/>
              <a:buChar char="●"/>
            </a:pPr>
            <a:r>
              <a:rPr lang="en"/>
              <a:t>Deep buffers were carved per port to absorb congestion and reduce HoL blocking.</a:t>
            </a:r>
            <a:endParaRPr/>
          </a:p>
          <a:p>
            <a:pPr indent="-342900" lvl="0" marL="457200" rtl="0" algn="l">
              <a:lnSpc>
                <a:spcPct val="150000"/>
              </a:lnSpc>
              <a:spcBef>
                <a:spcPts val="1000"/>
              </a:spcBef>
              <a:spcAft>
                <a:spcPts val="1000"/>
              </a:spcAft>
              <a:buSzPts val="1800"/>
              <a:buChar char="●"/>
            </a:pPr>
            <a:r>
              <a:rPr lang="en"/>
              <a:t>Non-blocking architecture with high-radix spine switches adds a safety layer to minimize congestion.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Details</a:t>
            </a:r>
            <a:endParaRPr/>
          </a:p>
        </p:txBody>
      </p:sp>
      <p:sp>
        <p:nvSpPr>
          <p:cNvPr id="318" name="Google Shape;318;p52"/>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Su</a:t>
            </a:r>
            <a:r>
              <a:rPr lang="en"/>
              <a:t>pport GPUDirect using Linux inbox drivers</a:t>
            </a:r>
            <a:endParaRPr/>
          </a:p>
          <a:p>
            <a:pPr indent="-342900" lvl="0" marL="457200" rtl="0" algn="l">
              <a:lnSpc>
                <a:spcPct val="150000"/>
              </a:lnSpc>
              <a:spcBef>
                <a:spcPts val="1000"/>
              </a:spcBef>
              <a:spcAft>
                <a:spcPts val="0"/>
              </a:spcAft>
              <a:buSzPts val="1800"/>
              <a:buChar char="●"/>
            </a:pPr>
            <a:r>
              <a:rPr lang="en"/>
              <a:t>Uses DSCP-based PFC across switches and NICs to prevent Layer 3 packet drops </a:t>
            </a:r>
            <a:endParaRPr/>
          </a:p>
          <a:p>
            <a:pPr indent="-342900" lvl="0" marL="457200" rtl="0" algn="l">
              <a:lnSpc>
                <a:spcPct val="150000"/>
              </a:lnSpc>
              <a:spcBef>
                <a:spcPts val="1000"/>
              </a:spcBef>
              <a:spcAft>
                <a:spcPts val="0"/>
              </a:spcAft>
              <a:buSzPts val="1800"/>
              <a:buChar char="●"/>
            </a:pPr>
            <a:r>
              <a:rPr lang="en"/>
              <a:t>Go-back-N re-transmit mechanism for rare packet drops due to unhealthy network elements or link issues</a:t>
            </a:r>
            <a:endParaRPr/>
          </a:p>
          <a:p>
            <a:pPr indent="-342900" lvl="0" marL="457200" rtl="0" algn="l">
              <a:lnSpc>
                <a:spcPct val="150000"/>
              </a:lnSpc>
              <a:spcBef>
                <a:spcPts val="1000"/>
              </a:spcBef>
              <a:spcAft>
                <a:spcPts val="0"/>
              </a:spcAft>
              <a:buSzPts val="1800"/>
              <a:buChar char="●"/>
            </a:pPr>
            <a:r>
              <a:rPr lang="en"/>
              <a:t>Quick detection of unhealthy network elements and tuning LAT are crucial for predictable training performance.</a:t>
            </a:r>
            <a:endParaRPr/>
          </a:p>
          <a:p>
            <a:pPr indent="-317500" lvl="1" marL="914400" rtl="0" algn="l">
              <a:lnSpc>
                <a:spcPct val="150000"/>
              </a:lnSpc>
              <a:spcBef>
                <a:spcPts val="1000"/>
              </a:spcBef>
              <a:spcAft>
                <a:spcPts val="1000"/>
              </a:spcAft>
              <a:buSzPts val="1400"/>
              <a:buChar char="○"/>
            </a:pPr>
            <a:r>
              <a:rPr lang="en"/>
              <a:t>Packet drops on ACK/NACK can lead to prolonged Local ACK Timeout (LAT)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Experiences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Data Parallelism</a:t>
            </a:r>
            <a:endParaRPr/>
          </a:p>
          <a:p>
            <a:pPr indent="-317500" lvl="1" marL="914400" rtl="0" algn="l">
              <a:spcBef>
                <a:spcPts val="0"/>
              </a:spcBef>
              <a:spcAft>
                <a:spcPts val="0"/>
              </a:spcAft>
              <a:buSzPts val="1400"/>
              <a:buChar char="○"/>
            </a:pPr>
            <a:r>
              <a:rPr lang="en"/>
              <a:t>Replicas of model states on </a:t>
            </a:r>
            <a:r>
              <a:rPr lang="en"/>
              <a:t>workers</a:t>
            </a:r>
            <a:endParaRPr/>
          </a:p>
          <a:p>
            <a:pPr indent="-317500" lvl="1" marL="914400" rtl="0" algn="l">
              <a:spcBef>
                <a:spcPts val="0"/>
              </a:spcBef>
              <a:spcAft>
                <a:spcPts val="0"/>
              </a:spcAft>
              <a:buSzPts val="1400"/>
              <a:buChar char="○"/>
            </a:pPr>
            <a:r>
              <a:rPr lang="en"/>
              <a:t>Evenly distributing training data</a:t>
            </a:r>
            <a:endParaRPr/>
          </a:p>
          <a:p>
            <a:pPr indent="-317500" lvl="1" marL="914400" rtl="0" algn="l">
              <a:spcBef>
                <a:spcPts val="0"/>
              </a:spcBef>
              <a:spcAft>
                <a:spcPts val="0"/>
              </a:spcAft>
              <a:buSzPts val="1400"/>
              <a:buChar char="○"/>
            </a:pPr>
            <a:r>
              <a:rPr lang="en"/>
              <a:t>ZERO: shards model states across every data-parallel process</a:t>
            </a:r>
            <a:endParaRPr/>
          </a:p>
        </p:txBody>
      </p:sp>
      <p:pic>
        <p:nvPicPr>
          <p:cNvPr id="87" name="Google Shape;87;p18"/>
          <p:cNvPicPr preferRelativeResize="0"/>
          <p:nvPr/>
        </p:nvPicPr>
        <p:blipFill>
          <a:blip r:embed="rId3">
            <a:alphaModFix/>
          </a:blip>
          <a:stretch>
            <a:fillRect/>
          </a:stretch>
        </p:blipFill>
        <p:spPr>
          <a:xfrm>
            <a:off x="2338375" y="2322888"/>
            <a:ext cx="4467225" cy="2105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Co-tuning NCCL</a:t>
            </a:r>
            <a:endParaRPr/>
          </a:p>
          <a:p>
            <a:pPr indent="0" lvl="0" marL="0" rtl="0" algn="l">
              <a:spcBef>
                <a:spcPts val="0"/>
              </a:spcBef>
              <a:spcAft>
                <a:spcPts val="0"/>
              </a:spcAft>
              <a:buNone/>
            </a:pPr>
            <a:r>
              <a:t/>
            </a:r>
            <a:endParaRPr/>
          </a:p>
        </p:txBody>
      </p:sp>
      <p:sp>
        <p:nvSpPr>
          <p:cNvPr id="329" name="Google Shape;329;p54"/>
          <p:cNvSpPr txBox="1"/>
          <p:nvPr>
            <p:ph idx="1" type="body"/>
          </p:nvPr>
        </p:nvSpPr>
        <p:spPr>
          <a:xfrm>
            <a:off x="311700" y="1152475"/>
            <a:ext cx="5647200" cy="39909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NCCL shows sub-optimal performance out-of-the-box </a:t>
            </a:r>
            <a:endParaRPr/>
          </a:p>
          <a:p>
            <a:pPr indent="-342900" lvl="0" marL="457200" rtl="0" algn="l">
              <a:lnSpc>
                <a:spcPct val="150000"/>
              </a:lnSpc>
              <a:spcBef>
                <a:spcPts val="0"/>
              </a:spcBef>
              <a:spcAft>
                <a:spcPts val="0"/>
              </a:spcAft>
              <a:buSzPts val="1800"/>
              <a:buChar char="●"/>
            </a:pPr>
            <a:r>
              <a:rPr lang="en"/>
              <a:t>Assumptions from the developer environment </a:t>
            </a:r>
            <a:endParaRPr/>
          </a:p>
          <a:p>
            <a:pPr indent="-317500" lvl="1" marL="914400" rtl="0" algn="l">
              <a:lnSpc>
                <a:spcPct val="150000"/>
              </a:lnSpc>
              <a:spcBef>
                <a:spcPts val="0"/>
              </a:spcBef>
              <a:spcAft>
                <a:spcPts val="0"/>
              </a:spcAft>
              <a:buSzPts val="1400"/>
              <a:buChar char="○"/>
            </a:pPr>
            <a:r>
              <a:rPr lang="en"/>
              <a:t>very low RTT latency</a:t>
            </a:r>
            <a:endParaRPr/>
          </a:p>
          <a:p>
            <a:pPr indent="-317500" lvl="1" marL="914400" rtl="0" algn="l">
              <a:lnSpc>
                <a:spcPct val="150000"/>
              </a:lnSpc>
              <a:spcBef>
                <a:spcPts val="0"/>
              </a:spcBef>
              <a:spcAft>
                <a:spcPts val="0"/>
              </a:spcAft>
              <a:buSzPts val="1400"/>
              <a:buChar char="○"/>
            </a:pPr>
            <a:r>
              <a:rPr lang="en"/>
              <a:t>an adaptive routing mechanism</a:t>
            </a:r>
            <a:endParaRPr/>
          </a:p>
          <a:p>
            <a:pPr indent="-317500" lvl="1" marL="914400" rtl="0" algn="l">
              <a:lnSpc>
                <a:spcPct val="150000"/>
              </a:lnSpc>
              <a:spcBef>
                <a:spcPts val="0"/>
              </a:spcBef>
              <a:spcAft>
                <a:spcPts val="0"/>
              </a:spcAft>
              <a:buSzPts val="1400"/>
              <a:buChar char="○"/>
            </a:pPr>
            <a:r>
              <a:rPr lang="en"/>
              <a:t>a non-blocking topology without over-subscription</a:t>
            </a:r>
            <a:endParaRPr/>
          </a:p>
          <a:p>
            <a:pPr indent="-342900" lvl="0" marL="457200" rtl="0" algn="l">
              <a:lnSpc>
                <a:spcPct val="150000"/>
              </a:lnSpc>
              <a:spcBef>
                <a:spcPts val="0"/>
              </a:spcBef>
              <a:spcAft>
                <a:spcPts val="0"/>
              </a:spcAft>
              <a:buSzPts val="1800"/>
              <a:buChar char="●"/>
            </a:pPr>
            <a:r>
              <a:rPr lang="en"/>
              <a:t>Led to sub-optimal architectural choices in developer environments</a:t>
            </a:r>
            <a:endParaRPr/>
          </a:p>
          <a:p>
            <a:pPr indent="-342900" lvl="0" marL="457200" rtl="0" algn="l">
              <a:lnSpc>
                <a:spcPct val="150000"/>
              </a:lnSpc>
              <a:spcBef>
                <a:spcPts val="0"/>
              </a:spcBef>
              <a:spcAft>
                <a:spcPts val="0"/>
              </a:spcAft>
              <a:buSzPts val="1800"/>
              <a:buChar char="●"/>
            </a:pPr>
            <a:r>
              <a:rPr lang="en"/>
              <a:t>NCCL adapts to server topology but lacks awareness of network topology by default.</a:t>
            </a:r>
            <a:endParaRPr/>
          </a:p>
        </p:txBody>
      </p:sp>
      <p:pic>
        <p:nvPicPr>
          <p:cNvPr id="330" name="Google Shape;330;p54"/>
          <p:cNvPicPr preferRelativeResize="0"/>
          <p:nvPr/>
        </p:nvPicPr>
        <p:blipFill>
          <a:blip r:embed="rId3">
            <a:alphaModFix/>
          </a:blip>
          <a:stretch>
            <a:fillRect/>
          </a:stretch>
        </p:blipFill>
        <p:spPr>
          <a:xfrm>
            <a:off x="5731706" y="576300"/>
            <a:ext cx="3412294" cy="3990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Co-tuning NCCL - continued</a:t>
            </a:r>
            <a:endParaRPr/>
          </a:p>
          <a:p>
            <a:pPr indent="0" lvl="0" marL="0" rtl="0" algn="l">
              <a:spcBef>
                <a:spcPts val="0"/>
              </a:spcBef>
              <a:spcAft>
                <a:spcPts val="0"/>
              </a:spcAft>
              <a:buNone/>
            </a:pPr>
            <a:r>
              <a:t/>
            </a:r>
            <a:endParaRPr/>
          </a:p>
        </p:txBody>
      </p:sp>
      <p:sp>
        <p:nvSpPr>
          <p:cNvPr id="336" name="Google Shape;336;p55"/>
          <p:cNvSpPr txBox="1"/>
          <p:nvPr>
            <p:ph idx="1" type="body"/>
          </p:nvPr>
        </p:nvSpPr>
        <p:spPr>
          <a:xfrm>
            <a:off x="311700" y="1110675"/>
            <a:ext cx="8229300" cy="39909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Higher unloaded RTT led to tuning message sizes and channel buffer size to ensure more outstanding data on the network </a:t>
            </a:r>
            <a:endParaRPr/>
          </a:p>
          <a:p>
            <a:pPr indent="-317500" lvl="1" marL="914400" rtl="0" algn="l">
              <a:lnSpc>
                <a:spcPct val="150000"/>
              </a:lnSpc>
              <a:spcBef>
                <a:spcPts val="1000"/>
              </a:spcBef>
              <a:spcAft>
                <a:spcPts val="0"/>
              </a:spcAft>
              <a:buSzPts val="1400"/>
              <a:buChar char="○"/>
            </a:pPr>
            <a:r>
              <a:rPr lang="en"/>
              <a:t>For latency-sensitive collectives, increasing message and buffer sizes improved performance.</a:t>
            </a:r>
            <a:endParaRPr/>
          </a:p>
          <a:p>
            <a:pPr indent="-342900" lvl="0" marL="457200" rtl="0" algn="l">
              <a:lnSpc>
                <a:spcPct val="150000"/>
              </a:lnSpc>
              <a:spcBef>
                <a:spcPts val="1000"/>
              </a:spcBef>
              <a:spcAft>
                <a:spcPts val="0"/>
              </a:spcAft>
              <a:buSzPts val="1800"/>
              <a:buChar char="●"/>
            </a:pPr>
            <a:r>
              <a:rPr lang="en"/>
              <a:t>Increasing the QoS priority of CTS and ACK packets reduce delay from 43 us to 4 us</a:t>
            </a:r>
            <a:endParaRPr/>
          </a:p>
          <a:p>
            <a:pPr indent="0" lvl="0" marL="0" rtl="0" algn="l">
              <a:lnSpc>
                <a:spcPct val="150000"/>
              </a:lnSpc>
              <a:spcBef>
                <a:spcPts val="1000"/>
              </a:spcBef>
              <a:spcAft>
                <a:spcPts val="1000"/>
              </a:spcAft>
              <a:buNone/>
            </a:pPr>
            <a:r>
              <a:t/>
            </a:r>
            <a:endParaRPr sz="1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Co-tuning NCCL - continued</a:t>
            </a:r>
            <a:endParaRPr/>
          </a:p>
          <a:p>
            <a:pPr indent="0" lvl="0" marL="0" rtl="0" algn="l">
              <a:spcBef>
                <a:spcPts val="0"/>
              </a:spcBef>
              <a:spcAft>
                <a:spcPts val="0"/>
              </a:spcAft>
              <a:buNone/>
            </a:pPr>
            <a:r>
              <a:t/>
            </a:r>
            <a:endParaRPr/>
          </a:p>
        </p:txBody>
      </p:sp>
      <p:sp>
        <p:nvSpPr>
          <p:cNvPr id="342" name="Google Shape;342;p56"/>
          <p:cNvSpPr txBox="1"/>
          <p:nvPr>
            <p:ph idx="1" type="body"/>
          </p:nvPr>
        </p:nvSpPr>
        <p:spPr>
          <a:xfrm>
            <a:off x="374425" y="1017725"/>
            <a:ext cx="8229300" cy="2924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For smaller or medium collective sizes, tweak NCCL to choose logical topologies and protocols used at larger collective sizes than the default </a:t>
            </a:r>
            <a:endParaRPr/>
          </a:p>
          <a:p>
            <a:pPr indent="-317500" lvl="1" marL="914400" rtl="0" algn="l">
              <a:lnSpc>
                <a:spcPct val="150000"/>
              </a:lnSpc>
              <a:spcBef>
                <a:spcPts val="0"/>
              </a:spcBef>
              <a:spcAft>
                <a:spcPts val="0"/>
              </a:spcAft>
              <a:buSzPts val="1400"/>
              <a:buChar char="○"/>
            </a:pPr>
            <a:r>
              <a:rPr lang="en"/>
              <a:t>Posting larger messages helps reduce the number of CTS and completion messages.</a:t>
            </a:r>
            <a:endParaRPr/>
          </a:p>
          <a:p>
            <a:pPr indent="-342900" lvl="0" marL="457200" rtl="0" algn="l">
              <a:lnSpc>
                <a:spcPct val="150000"/>
              </a:lnSpc>
              <a:spcBef>
                <a:spcPts val="0"/>
              </a:spcBef>
              <a:spcAft>
                <a:spcPts val="0"/>
              </a:spcAft>
              <a:buSzPts val="1800"/>
              <a:buChar char="●"/>
            </a:pPr>
            <a:r>
              <a:rPr lang="en"/>
              <a:t>Used credit allocation, with high initial allocation and ramp curve of credits, to reduce RTT latency from CTSWs utilizing VOQ architecture</a:t>
            </a:r>
            <a:endParaRPr/>
          </a:p>
        </p:txBody>
      </p:sp>
      <p:pic>
        <p:nvPicPr>
          <p:cNvPr id="343" name="Google Shape;343;p56"/>
          <p:cNvPicPr preferRelativeResize="0"/>
          <p:nvPr/>
        </p:nvPicPr>
        <p:blipFill>
          <a:blip r:embed="rId3">
            <a:alphaModFix/>
          </a:blip>
          <a:stretch>
            <a:fillRect/>
          </a:stretch>
        </p:blipFill>
        <p:spPr>
          <a:xfrm>
            <a:off x="1610450" y="3234271"/>
            <a:ext cx="5631850" cy="1909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Impact of Routing and Topology</a:t>
            </a:r>
            <a:endParaRPr/>
          </a:p>
        </p:txBody>
      </p:sp>
      <p:sp>
        <p:nvSpPr>
          <p:cNvPr id="349" name="Google Shape;349;p57"/>
          <p:cNvSpPr txBox="1"/>
          <p:nvPr>
            <p:ph idx="1" type="body"/>
          </p:nvPr>
        </p:nvSpPr>
        <p:spPr>
          <a:xfrm>
            <a:off x="311700" y="1152475"/>
            <a:ext cx="5218500" cy="3489300"/>
          </a:xfrm>
          <a:prstGeom prst="rect">
            <a:avLst/>
          </a:prstGeom>
        </p:spPr>
        <p:txBody>
          <a:bodyPr anchorCtr="0" anchor="t" bIns="91425" lIns="91425" spcFirstLastPara="1" rIns="91425" wrap="square" tIns="91425">
            <a:normAutofit lnSpcReduction="10000"/>
          </a:bodyPr>
          <a:lstStyle/>
          <a:p>
            <a:pPr indent="-342900" lvl="0" marL="457200" rtl="0" algn="l">
              <a:lnSpc>
                <a:spcPct val="150000"/>
              </a:lnSpc>
              <a:spcBef>
                <a:spcPts val="0"/>
              </a:spcBef>
              <a:spcAft>
                <a:spcPts val="0"/>
              </a:spcAft>
              <a:buSzPts val="1800"/>
              <a:buChar char="●"/>
            </a:pPr>
            <a:r>
              <a:rPr lang="en"/>
              <a:t>Stage 1: </a:t>
            </a:r>
            <a:r>
              <a:rPr lang="en"/>
              <a:t>1:1 subscription ratio (RTSW-to-CTSW) with static routing</a:t>
            </a:r>
            <a:endParaRPr/>
          </a:p>
          <a:p>
            <a:pPr indent="-342900" lvl="0" marL="457200" rtl="0" algn="l">
              <a:lnSpc>
                <a:spcPct val="150000"/>
              </a:lnSpc>
              <a:spcBef>
                <a:spcPts val="1000"/>
              </a:spcBef>
              <a:spcAft>
                <a:spcPts val="0"/>
              </a:spcAft>
              <a:buSzPts val="1800"/>
              <a:buChar char="●"/>
            </a:pPr>
            <a:r>
              <a:rPr lang="en"/>
              <a:t>Stage 2: 1:2 under-subscription</a:t>
            </a:r>
            <a:endParaRPr/>
          </a:p>
          <a:p>
            <a:pPr indent="-317500" lvl="1" marL="914400" rtl="0" algn="l">
              <a:lnSpc>
                <a:spcPct val="150000"/>
              </a:lnSpc>
              <a:spcBef>
                <a:spcPts val="1000"/>
              </a:spcBef>
              <a:spcAft>
                <a:spcPts val="0"/>
              </a:spcAft>
              <a:buSzPts val="1400"/>
              <a:buChar char="○"/>
            </a:pPr>
            <a:r>
              <a:rPr lang="en"/>
              <a:t>Perf increase for 2x network infrastructure investment.</a:t>
            </a:r>
            <a:endParaRPr/>
          </a:p>
          <a:p>
            <a:pPr indent="-342900" lvl="0" marL="457200" rtl="0" algn="l">
              <a:lnSpc>
                <a:spcPct val="150000"/>
              </a:lnSpc>
              <a:spcBef>
                <a:spcPts val="1000"/>
              </a:spcBef>
              <a:spcAft>
                <a:spcPts val="0"/>
              </a:spcAft>
              <a:buSzPts val="1800"/>
              <a:buChar char="●"/>
            </a:pPr>
            <a:r>
              <a:rPr lang="en"/>
              <a:t>Stage 3: Introduced traffic engineering </a:t>
            </a:r>
            <a:endParaRPr/>
          </a:p>
          <a:p>
            <a:pPr indent="-342900" lvl="0" marL="457200" rtl="0" algn="l">
              <a:lnSpc>
                <a:spcPct val="150000"/>
              </a:lnSpc>
              <a:spcBef>
                <a:spcPts val="1000"/>
              </a:spcBef>
              <a:spcAft>
                <a:spcPts val="1000"/>
              </a:spcAft>
              <a:buSzPts val="1800"/>
              <a:buChar char="●"/>
            </a:pPr>
            <a:r>
              <a:rPr lang="en"/>
              <a:t>Stage 4: 1:1.125 under-subscription to reclaim CTSW hardware without perf loss.</a:t>
            </a:r>
            <a:endParaRPr/>
          </a:p>
        </p:txBody>
      </p:sp>
      <p:pic>
        <p:nvPicPr>
          <p:cNvPr id="350" name="Google Shape;350;p57"/>
          <p:cNvPicPr preferRelativeResize="0"/>
          <p:nvPr/>
        </p:nvPicPr>
        <p:blipFill>
          <a:blip r:embed="rId3">
            <a:alphaModFix/>
          </a:blip>
          <a:stretch>
            <a:fillRect/>
          </a:stretch>
        </p:blipFill>
        <p:spPr>
          <a:xfrm>
            <a:off x="5530200" y="1734149"/>
            <a:ext cx="3666075" cy="186174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Observability Tools - Job-Facing Network Errors</a:t>
            </a:r>
            <a:endParaRPr/>
          </a:p>
        </p:txBody>
      </p:sp>
      <p:sp>
        <p:nvSpPr>
          <p:cNvPr id="356" name="Google Shape;356;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RDMA is very sensitive to network issues</a:t>
            </a:r>
            <a:endParaRPr/>
          </a:p>
          <a:p>
            <a:pPr indent="-342900" lvl="0" marL="457200" rtl="0" algn="l">
              <a:lnSpc>
                <a:spcPct val="150000"/>
              </a:lnSpc>
              <a:spcBef>
                <a:spcPts val="1000"/>
              </a:spcBef>
              <a:spcAft>
                <a:spcPts val="0"/>
              </a:spcAft>
              <a:buSzPts val="1800"/>
              <a:buChar char="●"/>
            </a:pPr>
            <a:r>
              <a:rPr lang="en"/>
              <a:t>B</a:t>
            </a:r>
            <a:r>
              <a:rPr lang="en"/>
              <a:t>uilt telemetry systems to automatically collect RDMA hardware counters across the network switch, NIC, PCIe switches and GPUs</a:t>
            </a:r>
            <a:endParaRPr/>
          </a:p>
          <a:p>
            <a:pPr indent="-342900" lvl="0" marL="457200" rtl="0" algn="l">
              <a:lnSpc>
                <a:spcPct val="150000"/>
              </a:lnSpc>
              <a:spcBef>
                <a:spcPts val="1000"/>
              </a:spcBef>
              <a:spcAft>
                <a:spcPts val="0"/>
              </a:spcAft>
              <a:buSzPts val="1800"/>
              <a:buChar char="●"/>
            </a:pPr>
            <a:r>
              <a:rPr lang="en"/>
              <a:t>Identified 3 important counters to identify network issues</a:t>
            </a:r>
            <a:endParaRPr/>
          </a:p>
          <a:p>
            <a:pPr indent="-317500" lvl="1" marL="914400" rtl="0" algn="l">
              <a:lnSpc>
                <a:spcPct val="150000"/>
              </a:lnSpc>
              <a:spcBef>
                <a:spcPts val="1000"/>
              </a:spcBef>
              <a:spcAft>
                <a:spcPts val="0"/>
              </a:spcAft>
              <a:buSzPts val="1400"/>
              <a:buChar char="○"/>
            </a:pPr>
            <a:r>
              <a:rPr lang="en"/>
              <a:t>OOS: The number of packets out of sequence as perceived by the NIC</a:t>
            </a:r>
            <a:endParaRPr/>
          </a:p>
          <a:p>
            <a:pPr indent="-317500" lvl="1" marL="914400" rtl="0" algn="l">
              <a:lnSpc>
                <a:spcPct val="150000"/>
              </a:lnSpc>
              <a:spcBef>
                <a:spcPts val="1000"/>
              </a:spcBef>
              <a:spcAft>
                <a:spcPts val="0"/>
              </a:spcAft>
              <a:buSzPts val="1400"/>
              <a:buChar char="○"/>
            </a:pPr>
            <a:r>
              <a:rPr lang="en"/>
              <a:t>Link flap counters: hardware and software link flaps reported by the NIC</a:t>
            </a:r>
            <a:endParaRPr/>
          </a:p>
          <a:p>
            <a:pPr indent="-317500" lvl="1" marL="914400" rtl="0" algn="l">
              <a:lnSpc>
                <a:spcPct val="150000"/>
              </a:lnSpc>
              <a:spcBef>
                <a:spcPts val="1000"/>
              </a:spcBef>
              <a:spcAft>
                <a:spcPts val="1000"/>
              </a:spcAft>
              <a:buSzPts val="1400"/>
              <a:buChar char="○"/>
            </a:pPr>
            <a:r>
              <a:rPr lang="en"/>
              <a:t>LAT: The number of times a Queue Pair’s ACK timer expired for QPs at the sender side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Observability Tools - </a:t>
            </a:r>
            <a:r>
              <a:rPr lang="en"/>
              <a:t>Operator-Facing Network Errors.</a:t>
            </a:r>
            <a:endParaRPr/>
          </a:p>
        </p:txBody>
      </p:sp>
      <p:sp>
        <p:nvSpPr>
          <p:cNvPr id="362" name="Google Shape;362;p59"/>
          <p:cNvSpPr txBox="1"/>
          <p:nvPr>
            <p:ph idx="1" type="body"/>
          </p:nvPr>
        </p:nvSpPr>
        <p:spPr>
          <a:xfrm>
            <a:off x="311700" y="1152475"/>
            <a:ext cx="8520600" cy="3990900"/>
          </a:xfrm>
          <a:prstGeom prst="rect">
            <a:avLst/>
          </a:prstGeom>
        </p:spPr>
        <p:txBody>
          <a:bodyPr anchorCtr="0" anchor="t" bIns="91425" lIns="91425" spcFirstLastPara="1" rIns="91425" wrap="square" tIns="91425">
            <a:normAutofit lnSpcReduction="20000"/>
          </a:bodyPr>
          <a:lstStyle/>
          <a:p>
            <a:pPr indent="-342900" lvl="0" marL="457200" rtl="0" algn="l">
              <a:lnSpc>
                <a:spcPct val="150000"/>
              </a:lnSpc>
              <a:spcBef>
                <a:spcPts val="0"/>
              </a:spcBef>
              <a:spcAft>
                <a:spcPts val="0"/>
              </a:spcAft>
              <a:buSzPts val="1800"/>
              <a:buChar char="●"/>
            </a:pPr>
            <a:r>
              <a:rPr lang="en"/>
              <a:t>Safeguard mechanisms for detecting anomalies and automated mitigation</a:t>
            </a:r>
            <a:endParaRPr/>
          </a:p>
          <a:p>
            <a:pPr indent="-342900" lvl="0" marL="457200" rtl="0" algn="l">
              <a:lnSpc>
                <a:spcPct val="150000"/>
              </a:lnSpc>
              <a:spcBef>
                <a:spcPts val="1000"/>
              </a:spcBef>
              <a:spcAft>
                <a:spcPts val="0"/>
              </a:spcAft>
              <a:buSzPts val="1800"/>
              <a:buChar char="●"/>
            </a:pPr>
            <a:r>
              <a:rPr lang="en"/>
              <a:t>PFC Watchdog</a:t>
            </a:r>
            <a:endParaRPr/>
          </a:p>
          <a:p>
            <a:pPr indent="-317500" lvl="1" marL="914400" rtl="0" algn="l">
              <a:lnSpc>
                <a:spcPct val="150000"/>
              </a:lnSpc>
              <a:spcBef>
                <a:spcPts val="1000"/>
              </a:spcBef>
              <a:spcAft>
                <a:spcPts val="0"/>
              </a:spcAft>
              <a:buSzPts val="1400"/>
              <a:buChar char="○"/>
            </a:pPr>
            <a:r>
              <a:rPr lang="en"/>
              <a:t>Enabled on both RTSW and CTSW devices to catch any long-duration PFC pause </a:t>
            </a:r>
            <a:endParaRPr/>
          </a:p>
          <a:p>
            <a:pPr indent="-342900" lvl="0" marL="457200" rtl="0" algn="l">
              <a:lnSpc>
                <a:spcPct val="150000"/>
              </a:lnSpc>
              <a:spcBef>
                <a:spcPts val="1000"/>
              </a:spcBef>
              <a:spcAft>
                <a:spcPts val="0"/>
              </a:spcAft>
              <a:buSzPts val="1800"/>
              <a:buChar char="●"/>
            </a:pPr>
            <a:r>
              <a:rPr lang="en"/>
              <a:t>Buffer thresholds and Congestion Drops</a:t>
            </a:r>
            <a:endParaRPr/>
          </a:p>
          <a:p>
            <a:pPr indent="-317500" lvl="1" marL="914400" rtl="0" algn="l">
              <a:lnSpc>
                <a:spcPct val="150000"/>
              </a:lnSpc>
              <a:spcBef>
                <a:spcPts val="1000"/>
              </a:spcBef>
              <a:spcAft>
                <a:spcPts val="0"/>
              </a:spcAft>
              <a:buSzPts val="1400"/>
              <a:buChar char="○"/>
            </a:pPr>
            <a:r>
              <a:rPr lang="en"/>
              <a:t>Monitoring around buffer utilization on RTSW devices and packet drops due to congestion</a:t>
            </a:r>
            <a:endParaRPr/>
          </a:p>
          <a:p>
            <a:pPr indent="-317500" lvl="1" marL="914400" rtl="0" algn="l">
              <a:lnSpc>
                <a:spcPct val="150000"/>
              </a:lnSpc>
              <a:spcBef>
                <a:spcPts val="1000"/>
              </a:spcBef>
              <a:spcAft>
                <a:spcPts val="0"/>
              </a:spcAft>
              <a:buSzPts val="1400"/>
              <a:buChar char="○"/>
            </a:pPr>
            <a:r>
              <a:rPr lang="en"/>
              <a:t>Alarms are raised if buffer utilization goes beyond 80% </a:t>
            </a:r>
            <a:endParaRPr/>
          </a:p>
          <a:p>
            <a:pPr indent="-342900" lvl="0" marL="457200" rtl="0" algn="l">
              <a:lnSpc>
                <a:spcPct val="150000"/>
              </a:lnSpc>
              <a:spcBef>
                <a:spcPts val="1000"/>
              </a:spcBef>
              <a:spcAft>
                <a:spcPts val="0"/>
              </a:spcAft>
              <a:buSzPts val="1800"/>
              <a:buChar char="●"/>
            </a:pPr>
            <a:r>
              <a:rPr lang="en"/>
              <a:t>Reachability</a:t>
            </a:r>
            <a:endParaRPr/>
          </a:p>
          <a:p>
            <a:pPr indent="-317500" lvl="1" marL="914400" rtl="0" algn="l">
              <a:lnSpc>
                <a:spcPct val="150000"/>
              </a:lnSpc>
              <a:spcBef>
                <a:spcPts val="1000"/>
              </a:spcBef>
              <a:spcAft>
                <a:spcPts val="1000"/>
              </a:spcAft>
              <a:buSzPts val="1400"/>
              <a:buChar char="○"/>
            </a:pPr>
            <a:r>
              <a:rPr lang="en"/>
              <a:t>in-house tools periodically checking for the health and connectivity by sending pings to various nodes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Troubleshooting Examples - Performance Baseline</a:t>
            </a:r>
            <a:endParaRPr/>
          </a:p>
        </p:txBody>
      </p:sp>
      <p:sp>
        <p:nvSpPr>
          <p:cNvPr id="368" name="Google Shape;368;p60"/>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Operating RoCE networks is complex</a:t>
            </a:r>
            <a:endParaRPr/>
          </a:p>
          <a:p>
            <a:pPr indent="-342900" lvl="0" marL="457200" rtl="0" algn="l">
              <a:lnSpc>
                <a:spcPct val="150000"/>
              </a:lnSpc>
              <a:spcBef>
                <a:spcPts val="0"/>
              </a:spcBef>
              <a:spcAft>
                <a:spcPts val="0"/>
              </a:spcAft>
              <a:buSzPts val="1800"/>
              <a:buChar char="●"/>
            </a:pPr>
            <a:r>
              <a:rPr lang="en"/>
              <a:t>O</a:t>
            </a:r>
            <a:r>
              <a:rPr lang="en"/>
              <a:t>bserved performance regression detected during a cluster turn-ups. </a:t>
            </a:r>
            <a:endParaRPr/>
          </a:p>
          <a:p>
            <a:pPr indent="-317500" lvl="1" marL="914400" rtl="0" algn="l">
              <a:lnSpc>
                <a:spcPct val="150000"/>
              </a:lnSpc>
              <a:spcBef>
                <a:spcPts val="0"/>
              </a:spcBef>
              <a:spcAft>
                <a:spcPts val="0"/>
              </a:spcAft>
              <a:buSzPts val="1400"/>
              <a:buChar char="○"/>
            </a:pPr>
            <a:r>
              <a:rPr lang="en"/>
              <a:t>No congestion metric anomalies</a:t>
            </a:r>
            <a:endParaRPr/>
          </a:p>
          <a:p>
            <a:pPr indent="-317500" lvl="1" marL="914400" rtl="0" algn="l">
              <a:lnSpc>
                <a:spcPct val="150000"/>
              </a:lnSpc>
              <a:spcBef>
                <a:spcPts val="0"/>
              </a:spcBef>
              <a:spcAft>
                <a:spcPts val="0"/>
              </a:spcAft>
              <a:buSzPts val="1400"/>
              <a:buChar char="○"/>
            </a:pPr>
            <a:r>
              <a:rPr lang="en"/>
              <a:t>Only difference was the software image version in the CTSWs. </a:t>
            </a:r>
            <a:endParaRPr/>
          </a:p>
          <a:p>
            <a:pPr indent="-317500" lvl="1" marL="914400" rtl="0" algn="l">
              <a:lnSpc>
                <a:spcPct val="150000"/>
              </a:lnSpc>
              <a:spcBef>
                <a:spcPts val="0"/>
              </a:spcBef>
              <a:spcAft>
                <a:spcPts val="0"/>
              </a:spcAft>
              <a:buSzPts val="1400"/>
              <a:buChar char="○"/>
            </a:pPr>
            <a:r>
              <a:rPr lang="en"/>
              <a:t>After downgrading the image to baseline, the performance returned.</a:t>
            </a:r>
            <a:endParaRPr/>
          </a:p>
          <a:p>
            <a:pPr indent="-317500" lvl="1" marL="914400" rtl="0" algn="l">
              <a:lnSpc>
                <a:spcPct val="150000"/>
              </a:lnSpc>
              <a:spcBef>
                <a:spcPts val="0"/>
              </a:spcBef>
              <a:spcAft>
                <a:spcPts val="0"/>
              </a:spcAft>
              <a:buSzPts val="1400"/>
              <a:buChar char="○"/>
            </a:pPr>
            <a:r>
              <a:rPr lang="en"/>
              <a:t>A change in the internal packet scheduling which led to a higher port-to-port latency for that device vendor. </a:t>
            </a:r>
            <a:endParaRPr/>
          </a:p>
          <a:p>
            <a:pPr indent="-342900" lvl="0" marL="457200" rtl="0" algn="l">
              <a:lnSpc>
                <a:spcPct val="150000"/>
              </a:lnSpc>
              <a:spcBef>
                <a:spcPts val="0"/>
              </a:spcBef>
              <a:spcAft>
                <a:spcPts val="0"/>
              </a:spcAft>
              <a:buSzPts val="1800"/>
              <a:buChar char="●"/>
            </a:pPr>
            <a:r>
              <a:rPr lang="en"/>
              <a:t>Showcases the need for constant monitoring of loaded and unloaded latency</a:t>
            </a:r>
            <a:endParaRPr/>
          </a:p>
          <a:p>
            <a:pPr indent="-342900" lvl="0" marL="457200" rtl="0" algn="l">
              <a:lnSpc>
                <a:spcPct val="150000"/>
              </a:lnSpc>
              <a:spcBef>
                <a:spcPts val="0"/>
              </a:spcBef>
              <a:spcAft>
                <a:spcPts val="0"/>
              </a:spcAft>
              <a:buSzPts val="1800"/>
              <a:buChar char="●"/>
            </a:pPr>
            <a:r>
              <a:rPr lang="en"/>
              <a:t>Uses a mix of synthetic traffic generation and library instrumentation to establish a baseline.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Troubleshooting Examples - Performance Baseline</a:t>
            </a:r>
            <a:endParaRPr/>
          </a:p>
        </p:txBody>
      </p:sp>
      <p:sp>
        <p:nvSpPr>
          <p:cNvPr id="374" name="Google Shape;374;p61"/>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Observed CTSWs reporting traffic drops in a cluster migrated to support integration of traffic engineering controller</a:t>
            </a:r>
            <a:endParaRPr/>
          </a:p>
          <a:p>
            <a:pPr indent="-342900" lvl="0" marL="457200" rtl="0" algn="l">
              <a:lnSpc>
                <a:spcPct val="150000"/>
              </a:lnSpc>
              <a:spcBef>
                <a:spcPts val="0"/>
              </a:spcBef>
              <a:spcAft>
                <a:spcPts val="0"/>
              </a:spcAft>
              <a:buSzPts val="1800"/>
              <a:buChar char="●"/>
            </a:pPr>
            <a:r>
              <a:rPr lang="en"/>
              <a:t>Cause: an outdated assumption about the SRAM buffer size in the CTSW led to tail-drop of traffic when more than half of the buffer was populated. </a:t>
            </a:r>
            <a:endParaRPr/>
          </a:p>
          <a:p>
            <a:pPr indent="-342900" lvl="0" marL="457200" rtl="0" algn="l">
              <a:lnSpc>
                <a:spcPct val="150000"/>
              </a:lnSpc>
              <a:spcBef>
                <a:spcPts val="0"/>
              </a:spcBef>
              <a:spcAft>
                <a:spcPts val="0"/>
              </a:spcAft>
              <a:buSzPts val="1800"/>
              <a:buChar char="●"/>
            </a:pPr>
            <a:r>
              <a:rPr lang="en"/>
              <a:t>The overflowing of the SRAM buffer </a:t>
            </a:r>
            <a:r>
              <a:rPr lang="en"/>
              <a:t>occurred</a:t>
            </a:r>
            <a:r>
              <a:rPr lang="en"/>
              <a:t> when</a:t>
            </a:r>
            <a:endParaRPr/>
          </a:p>
          <a:p>
            <a:pPr indent="-317500" lvl="1" marL="914400" rtl="0" algn="l">
              <a:lnSpc>
                <a:spcPct val="150000"/>
              </a:lnSpc>
              <a:spcBef>
                <a:spcPts val="0"/>
              </a:spcBef>
              <a:spcAft>
                <a:spcPts val="0"/>
              </a:spcAft>
              <a:buSzPts val="1400"/>
              <a:buChar char="○"/>
            </a:pPr>
            <a:r>
              <a:rPr lang="en"/>
              <a:t>a firmware upgrade that enabled more aggressive RoCE packet transmission</a:t>
            </a:r>
            <a:endParaRPr/>
          </a:p>
          <a:p>
            <a:pPr indent="-317500" lvl="1" marL="914400" rtl="0" algn="l">
              <a:lnSpc>
                <a:spcPct val="150000"/>
              </a:lnSpc>
              <a:spcBef>
                <a:spcPts val="0"/>
              </a:spcBef>
              <a:spcAft>
                <a:spcPts val="0"/>
              </a:spcAft>
              <a:buSzPts val="1400"/>
              <a:buChar char="○"/>
            </a:pPr>
            <a:r>
              <a:rPr lang="en"/>
              <a:t>a training job with bursty traffic pattern</a:t>
            </a:r>
            <a:endParaRPr/>
          </a:p>
          <a:p>
            <a:pPr indent="-317500" lvl="1" marL="914400" rtl="0" algn="l">
              <a:lnSpc>
                <a:spcPct val="150000"/>
              </a:lnSpc>
              <a:spcBef>
                <a:spcPts val="0"/>
              </a:spcBef>
              <a:spcAft>
                <a:spcPts val="0"/>
              </a:spcAft>
              <a:buSzPts val="1400"/>
              <a:buChar char="○"/>
            </a:pPr>
            <a:r>
              <a:rPr lang="en"/>
              <a:t>the introduction of H100 GPUs with greater computing resources and higher I/O requirements.</a:t>
            </a:r>
            <a:endParaRPr/>
          </a:p>
          <a:p>
            <a:pPr indent="-342900" lvl="0" marL="457200" rtl="0" algn="l">
              <a:lnSpc>
                <a:spcPct val="150000"/>
              </a:lnSpc>
              <a:spcBef>
                <a:spcPts val="0"/>
              </a:spcBef>
              <a:spcAft>
                <a:spcPts val="0"/>
              </a:spcAft>
              <a:buSzPts val="1800"/>
              <a:buChar char="●"/>
            </a:pPr>
            <a:r>
              <a:rPr lang="en"/>
              <a:t>showcased the importance of thorough checks before deploying change due to dynamic nature of jobs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380" name="Google Shape;380;p62"/>
          <p:cNvSpPr txBox="1"/>
          <p:nvPr>
            <p:ph idx="1" type="body"/>
          </p:nvPr>
        </p:nvSpPr>
        <p:spPr>
          <a:xfrm>
            <a:off x="311700" y="1335400"/>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en"/>
              <a:t>Issues that come with </a:t>
            </a:r>
            <a:r>
              <a:rPr lang="en"/>
              <a:t>synchronous training such as straggler effect</a:t>
            </a:r>
            <a:endParaRPr/>
          </a:p>
          <a:p>
            <a:pPr indent="-342900" lvl="0" marL="457200" rtl="0" algn="l">
              <a:lnSpc>
                <a:spcPct val="150000"/>
              </a:lnSpc>
              <a:spcBef>
                <a:spcPts val="0"/>
              </a:spcBef>
              <a:spcAft>
                <a:spcPts val="0"/>
              </a:spcAft>
              <a:buSzPts val="1800"/>
              <a:buAutoNum type="arabicPeriod"/>
            </a:pPr>
            <a:r>
              <a:rPr lang="en"/>
              <a:t>Requires a lot of manual tuning to get the NCCL to properly reduce congestion</a:t>
            </a:r>
            <a:endParaRPr/>
          </a:p>
          <a:p>
            <a:pPr indent="-342900" lvl="0" marL="457200" rtl="0" algn="l">
              <a:lnSpc>
                <a:spcPct val="150000"/>
              </a:lnSpc>
              <a:spcBef>
                <a:spcPts val="0"/>
              </a:spcBef>
              <a:spcAft>
                <a:spcPts val="0"/>
              </a:spcAft>
              <a:buSzPts val="1800"/>
              <a:buAutoNum type="arabicPeriod"/>
            </a:pPr>
            <a:r>
              <a:rPr lang="en"/>
              <a:t>Using RoCE networks is incredibly complex</a:t>
            </a:r>
            <a:endParaRPr/>
          </a:p>
          <a:p>
            <a:pPr indent="-342900" lvl="0" marL="457200" rtl="0" algn="l">
              <a:lnSpc>
                <a:spcPct val="150000"/>
              </a:lnSpc>
              <a:spcBef>
                <a:spcPts val="0"/>
              </a:spcBef>
              <a:spcAft>
                <a:spcPts val="0"/>
              </a:spcAft>
              <a:buSzPts val="1800"/>
              <a:buAutoNum type="arabicPeriod"/>
            </a:pPr>
            <a:r>
              <a:rPr lang="en"/>
              <a:t>Deep buffer switches make scaling more difficult</a:t>
            </a:r>
            <a:endParaRPr/>
          </a:p>
          <a:p>
            <a:pPr indent="-342900" lvl="0" marL="457200" rtl="0" algn="l">
              <a:lnSpc>
                <a:spcPct val="150000"/>
              </a:lnSpc>
              <a:spcBef>
                <a:spcPts val="0"/>
              </a:spcBef>
              <a:spcAft>
                <a:spcPts val="0"/>
              </a:spcAft>
              <a:buSzPts val="1800"/>
              <a:buAutoNum type="arabicPeriod"/>
            </a:pPr>
            <a:r>
              <a:rPr lang="en"/>
              <a:t>No generalized routing solution that is operationally simple</a:t>
            </a:r>
            <a:endParaRPr/>
          </a:p>
          <a:p>
            <a:pPr indent="-342900" lvl="0" marL="457200" rtl="0" algn="l">
              <a:lnSpc>
                <a:spcPct val="150000"/>
              </a:lnSpc>
              <a:spcBef>
                <a:spcPts val="0"/>
              </a:spcBef>
              <a:spcAft>
                <a:spcPts val="0"/>
              </a:spcAft>
              <a:buSzPts val="1800"/>
              <a:buAutoNum type="arabicPeriod"/>
            </a:pPr>
            <a:r>
              <a:rPr lang="en"/>
              <a:t>The RTT latency of the system is high, making scaling difficult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Works</a:t>
            </a:r>
            <a:endParaRPr/>
          </a:p>
        </p:txBody>
      </p:sp>
      <p:sp>
        <p:nvSpPr>
          <p:cNvPr id="386" name="Google Shape;386;p63"/>
          <p:cNvSpPr txBox="1"/>
          <p:nvPr>
            <p:ph idx="1" type="body"/>
          </p:nvPr>
        </p:nvSpPr>
        <p:spPr>
          <a:xfrm>
            <a:off x="311700" y="1335400"/>
            <a:ext cx="8520600" cy="3808200"/>
          </a:xfrm>
          <a:prstGeom prst="rect">
            <a:avLst/>
          </a:prstGeom>
        </p:spPr>
        <p:txBody>
          <a:bodyPr anchorCtr="0" anchor="t" bIns="91425" lIns="91425" spcFirstLastPara="1" rIns="91425" wrap="square" tIns="91425">
            <a:normAutofit lnSpcReduction="10000"/>
          </a:bodyPr>
          <a:lstStyle/>
          <a:p>
            <a:pPr indent="-342900" lvl="0" marL="457200" rtl="0" algn="l">
              <a:lnSpc>
                <a:spcPct val="150000"/>
              </a:lnSpc>
              <a:spcBef>
                <a:spcPts val="0"/>
              </a:spcBef>
              <a:spcAft>
                <a:spcPts val="0"/>
              </a:spcAft>
              <a:buSzPts val="1800"/>
              <a:buAutoNum type="arabicPeriod"/>
            </a:pPr>
            <a:r>
              <a:rPr lang="en"/>
              <a:t>Deployment experience of RDMA networks</a:t>
            </a:r>
            <a:endParaRPr/>
          </a:p>
          <a:p>
            <a:pPr indent="-317500" lvl="1" marL="914400" rtl="0" algn="l">
              <a:lnSpc>
                <a:spcPct val="150000"/>
              </a:lnSpc>
              <a:spcBef>
                <a:spcPts val="0"/>
              </a:spcBef>
              <a:spcAft>
                <a:spcPts val="0"/>
              </a:spcAft>
              <a:buSzPts val="1400"/>
              <a:buAutoNum type="alphaLcPeriod"/>
            </a:pPr>
            <a:r>
              <a:rPr lang="en"/>
              <a:t>Congestion control: HPCC</a:t>
            </a:r>
            <a:endParaRPr/>
          </a:p>
          <a:p>
            <a:pPr indent="-317500" lvl="1" marL="914400" rtl="0" algn="l">
              <a:lnSpc>
                <a:spcPct val="150000"/>
              </a:lnSpc>
              <a:spcBef>
                <a:spcPts val="0"/>
              </a:spcBef>
              <a:spcAft>
                <a:spcPts val="0"/>
              </a:spcAft>
              <a:buSzPts val="1400"/>
              <a:buAutoNum type="alphaLcPeriod"/>
            </a:pPr>
            <a:r>
              <a:rPr lang="en"/>
              <a:t>Reliability: Tagger</a:t>
            </a:r>
            <a:endParaRPr/>
          </a:p>
          <a:p>
            <a:pPr indent="-317500" lvl="1" marL="914400" rtl="0" algn="l">
              <a:lnSpc>
                <a:spcPct val="150000"/>
              </a:lnSpc>
              <a:spcBef>
                <a:spcPts val="0"/>
              </a:spcBef>
              <a:spcAft>
                <a:spcPts val="0"/>
              </a:spcAft>
              <a:buSzPts val="1400"/>
              <a:buAutoNum type="alphaLcPeriod"/>
            </a:pPr>
            <a:r>
              <a:rPr lang="en"/>
              <a:t>Performance Isolation: Justitia</a:t>
            </a:r>
            <a:endParaRPr/>
          </a:p>
          <a:p>
            <a:pPr indent="-342900" lvl="0" marL="457200" rtl="0" algn="l">
              <a:lnSpc>
                <a:spcPct val="150000"/>
              </a:lnSpc>
              <a:spcBef>
                <a:spcPts val="0"/>
              </a:spcBef>
              <a:spcAft>
                <a:spcPts val="0"/>
              </a:spcAft>
              <a:buSzPts val="1800"/>
              <a:buAutoNum type="arabicPeriod"/>
            </a:pPr>
            <a:r>
              <a:rPr lang="en"/>
              <a:t>Improving networks for AI</a:t>
            </a:r>
            <a:endParaRPr/>
          </a:p>
          <a:p>
            <a:pPr indent="-317500" lvl="1" marL="914400" rtl="0" algn="l">
              <a:lnSpc>
                <a:spcPct val="150000"/>
              </a:lnSpc>
              <a:spcBef>
                <a:spcPts val="0"/>
              </a:spcBef>
              <a:spcAft>
                <a:spcPts val="0"/>
              </a:spcAft>
              <a:buSzPts val="1400"/>
              <a:buAutoNum type="alphaLcPeriod"/>
            </a:pPr>
            <a:r>
              <a:rPr lang="en"/>
              <a:t>New network topologies: Rail-Only, TopoOpt</a:t>
            </a:r>
            <a:endParaRPr/>
          </a:p>
          <a:p>
            <a:pPr indent="-317500" lvl="1" marL="914400" rtl="0" algn="l">
              <a:lnSpc>
                <a:spcPct val="150000"/>
              </a:lnSpc>
              <a:spcBef>
                <a:spcPts val="0"/>
              </a:spcBef>
              <a:spcAft>
                <a:spcPts val="0"/>
              </a:spcAft>
              <a:buSzPts val="1400"/>
              <a:buAutoNum type="alphaLcPeriod"/>
            </a:pPr>
            <a:r>
              <a:rPr lang="en"/>
              <a:t>Accelerate collective communication using bandwidth: Mscclang, TACCL</a:t>
            </a:r>
            <a:endParaRPr/>
          </a:p>
          <a:p>
            <a:pPr indent="-317500" lvl="1" marL="914400" rtl="0" algn="l">
              <a:lnSpc>
                <a:spcPct val="150000"/>
              </a:lnSpc>
              <a:spcBef>
                <a:spcPts val="0"/>
              </a:spcBef>
              <a:spcAft>
                <a:spcPts val="0"/>
              </a:spcAft>
              <a:buSzPts val="1400"/>
              <a:buAutoNum type="alphaLcPeriod"/>
            </a:pPr>
            <a:r>
              <a:rPr lang="en"/>
              <a:t>BytePS</a:t>
            </a:r>
            <a:endParaRPr/>
          </a:p>
          <a:p>
            <a:pPr indent="-342900" lvl="0" marL="457200" rtl="0" algn="l">
              <a:lnSpc>
                <a:spcPct val="150000"/>
              </a:lnSpc>
              <a:spcBef>
                <a:spcPts val="0"/>
              </a:spcBef>
              <a:spcAft>
                <a:spcPts val="0"/>
              </a:spcAft>
              <a:buSzPts val="1800"/>
              <a:buAutoNum type="arabicPeriod"/>
            </a:pPr>
            <a:r>
              <a:rPr lang="en"/>
              <a:t>Networks and AI co-design</a:t>
            </a:r>
            <a:endParaRPr/>
          </a:p>
          <a:p>
            <a:pPr indent="-317500" lvl="1" marL="914400" rtl="0" algn="l">
              <a:lnSpc>
                <a:spcPct val="150000"/>
              </a:lnSpc>
              <a:spcBef>
                <a:spcPts val="0"/>
              </a:spcBef>
              <a:spcAft>
                <a:spcPts val="0"/>
              </a:spcAft>
              <a:buSzPts val="1400"/>
              <a:buAutoNum type="alphaLcPeriod"/>
            </a:pPr>
            <a:r>
              <a:rPr lang="en"/>
              <a:t>Co-design: TPUv4, Neo</a:t>
            </a:r>
            <a:endParaRPr/>
          </a:p>
          <a:p>
            <a:pPr indent="-317500" lvl="1" marL="914400" rtl="0" algn="l">
              <a:lnSpc>
                <a:spcPct val="150000"/>
              </a:lnSpc>
              <a:spcBef>
                <a:spcPts val="0"/>
              </a:spcBef>
              <a:spcAft>
                <a:spcPts val="0"/>
              </a:spcAft>
              <a:buSzPts val="1400"/>
              <a:buAutoNum type="alphaLcPeriod"/>
            </a:pPr>
            <a:r>
              <a:rPr lang="en"/>
              <a:t>Automated model parallelism: Unity, Alpa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Pipeline Parallelism</a:t>
            </a:r>
            <a:endParaRPr/>
          </a:p>
          <a:p>
            <a:pPr indent="-317500" lvl="1" marL="914400" rtl="0" algn="l">
              <a:spcBef>
                <a:spcPts val="0"/>
              </a:spcBef>
              <a:spcAft>
                <a:spcPts val="0"/>
              </a:spcAft>
              <a:buSzPts val="1400"/>
              <a:buChar char="○"/>
            </a:pPr>
            <a:r>
              <a:rPr lang="en"/>
              <a:t>Distributes model layers among multiple devices</a:t>
            </a:r>
            <a:endParaRPr/>
          </a:p>
          <a:p>
            <a:pPr indent="-317500" lvl="1" marL="914400" rtl="0" algn="l">
              <a:spcBef>
                <a:spcPts val="0"/>
              </a:spcBef>
              <a:spcAft>
                <a:spcPts val="0"/>
              </a:spcAft>
              <a:buSzPts val="1400"/>
              <a:buChar char="○"/>
            </a:pPr>
            <a:r>
              <a:rPr lang="en"/>
              <a:t>Divides training batch into micro batches for pipelined execution</a:t>
            </a:r>
            <a:endParaRPr/>
          </a:p>
          <a:p>
            <a:pPr indent="-317500" lvl="1" marL="914400" rtl="0" algn="l">
              <a:spcBef>
                <a:spcPts val="0"/>
              </a:spcBef>
              <a:spcAft>
                <a:spcPts val="0"/>
              </a:spcAft>
              <a:buSzPts val="1400"/>
              <a:buChar char="○"/>
            </a:pPr>
            <a:r>
              <a:rPr lang="en"/>
              <a:t>3 phases: warm-up, steady, cool-down</a:t>
            </a:r>
            <a:endParaRPr/>
          </a:p>
        </p:txBody>
      </p:sp>
      <p:pic>
        <p:nvPicPr>
          <p:cNvPr id="94" name="Google Shape;94;p19"/>
          <p:cNvPicPr preferRelativeResize="0"/>
          <p:nvPr/>
        </p:nvPicPr>
        <p:blipFill>
          <a:blip r:embed="rId3">
            <a:alphaModFix/>
          </a:blip>
          <a:stretch>
            <a:fillRect/>
          </a:stretch>
        </p:blipFill>
        <p:spPr>
          <a:xfrm>
            <a:off x="4731775" y="2790425"/>
            <a:ext cx="3895725" cy="1524000"/>
          </a:xfrm>
          <a:prstGeom prst="rect">
            <a:avLst/>
          </a:prstGeom>
          <a:noFill/>
          <a:ln>
            <a:noFill/>
          </a:ln>
        </p:spPr>
      </p:pic>
      <p:pic>
        <p:nvPicPr>
          <p:cNvPr id="95" name="Google Shape;95;p19"/>
          <p:cNvPicPr preferRelativeResize="0"/>
          <p:nvPr/>
        </p:nvPicPr>
        <p:blipFill>
          <a:blip r:embed="rId4">
            <a:alphaModFix/>
          </a:blip>
          <a:stretch>
            <a:fillRect/>
          </a:stretch>
        </p:blipFill>
        <p:spPr>
          <a:xfrm>
            <a:off x="573476" y="2774575"/>
            <a:ext cx="3770175" cy="1555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392" name="Google Shape;392;p64"/>
          <p:cNvSpPr txBox="1"/>
          <p:nvPr>
            <p:ph idx="1" type="body"/>
          </p:nvPr>
        </p:nvSpPr>
        <p:spPr>
          <a:xfrm>
            <a:off x="311700" y="1335400"/>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ToR topology with 3 layer Clos helps support scalability, extensibility, and reliability</a:t>
            </a:r>
            <a:endParaRPr/>
          </a:p>
          <a:p>
            <a:pPr indent="-342900" lvl="0" marL="457200" rtl="0" algn="l">
              <a:lnSpc>
                <a:spcPct val="150000"/>
              </a:lnSpc>
              <a:spcBef>
                <a:spcPts val="0"/>
              </a:spcBef>
              <a:spcAft>
                <a:spcPts val="0"/>
              </a:spcAft>
              <a:buSzPts val="1800"/>
              <a:buChar char="●"/>
            </a:pPr>
            <a:r>
              <a:rPr lang="en"/>
              <a:t>Enhanced ECMP and TE deal with persistent congestion caused by inefficient load balancing</a:t>
            </a:r>
            <a:endParaRPr/>
          </a:p>
          <a:p>
            <a:pPr indent="-342900" lvl="0" marL="457200" rtl="0" algn="l">
              <a:lnSpc>
                <a:spcPct val="150000"/>
              </a:lnSpc>
              <a:spcBef>
                <a:spcPts val="0"/>
              </a:spcBef>
              <a:spcAft>
                <a:spcPts val="0"/>
              </a:spcAft>
              <a:buSzPts val="1800"/>
              <a:buChar char="●"/>
            </a:pPr>
            <a:r>
              <a:rPr lang="en"/>
              <a:t>NCCL and statically carved buffers deal with momentary congestion</a:t>
            </a:r>
            <a:endParaRPr/>
          </a:p>
          <a:p>
            <a:pPr indent="-342900" lvl="0" marL="457200" rtl="0" algn="l">
              <a:lnSpc>
                <a:spcPct val="150000"/>
              </a:lnSpc>
              <a:spcBef>
                <a:spcPts val="0"/>
              </a:spcBef>
              <a:spcAft>
                <a:spcPts val="0"/>
              </a:spcAft>
              <a:buSzPts val="1800"/>
              <a:buChar char="●"/>
            </a:pPr>
            <a:r>
              <a:rPr lang="en"/>
              <a:t>Roofline performance can be achieved by NCCL co-tuning</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If we have time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Gemini: Fast Failure Recovery in Distributed Training with In-Memory Checkpoints</a:t>
            </a:r>
            <a:endParaRPr/>
          </a:p>
        </p:txBody>
      </p:sp>
      <p:sp>
        <p:nvSpPr>
          <p:cNvPr id="403" name="Google Shape;403;p66"/>
          <p:cNvSpPr txBox="1"/>
          <p:nvPr>
            <p:ph idx="1" type="body"/>
          </p:nvPr>
        </p:nvSpPr>
        <p:spPr>
          <a:xfrm>
            <a:off x="311700" y="1335400"/>
            <a:ext cx="8520600" cy="2114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2120"/>
              <a:t>Motivating Problem:</a:t>
            </a:r>
            <a:endParaRPr sz="2120"/>
          </a:p>
          <a:p>
            <a:pPr indent="-363220" lvl="0" marL="457200" rtl="0" algn="l">
              <a:lnSpc>
                <a:spcPct val="150000"/>
              </a:lnSpc>
              <a:spcBef>
                <a:spcPts val="1200"/>
              </a:spcBef>
              <a:spcAft>
                <a:spcPts val="0"/>
              </a:spcAft>
              <a:buSzPts val="2120"/>
              <a:buAutoNum type="arabicPeriod"/>
            </a:pPr>
            <a:r>
              <a:rPr lang="en" sz="2120"/>
              <a:t>Failures are frequent in ML training</a:t>
            </a:r>
            <a:endParaRPr sz="2120"/>
          </a:p>
          <a:p>
            <a:pPr indent="-337819" lvl="1" marL="914400" rtl="0" algn="l">
              <a:lnSpc>
                <a:spcPct val="150000"/>
              </a:lnSpc>
              <a:spcBef>
                <a:spcPts val="0"/>
              </a:spcBef>
              <a:spcAft>
                <a:spcPts val="0"/>
              </a:spcAft>
              <a:buSzPts val="1720"/>
              <a:buAutoNum type="alphaLcPeriod"/>
            </a:pPr>
            <a:r>
              <a:rPr lang="en" sz="1720"/>
              <a:t>OPT-175B: 100+ failures in 2 months</a:t>
            </a:r>
            <a:endParaRPr sz="1720"/>
          </a:p>
          <a:p>
            <a:pPr indent="-363220" lvl="0" marL="457200" rtl="0" algn="l">
              <a:lnSpc>
                <a:spcPct val="150000"/>
              </a:lnSpc>
              <a:spcBef>
                <a:spcPts val="0"/>
              </a:spcBef>
              <a:spcAft>
                <a:spcPts val="0"/>
              </a:spcAft>
              <a:buSzPts val="2120"/>
              <a:buAutoNum type="arabicPeriod"/>
            </a:pPr>
            <a:r>
              <a:rPr lang="en" sz="2120"/>
              <a:t>We desire a higher checkpointing frequency</a:t>
            </a:r>
            <a:endParaRPr/>
          </a:p>
        </p:txBody>
      </p:sp>
      <p:sp>
        <p:nvSpPr>
          <p:cNvPr id="404" name="Google Shape;404;p66"/>
          <p:cNvSpPr txBox="1"/>
          <p:nvPr/>
        </p:nvSpPr>
        <p:spPr>
          <a:xfrm>
            <a:off x="188175" y="4923950"/>
            <a:ext cx="1975800" cy="1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Following slides are made by paper </a:t>
            </a:r>
            <a:r>
              <a:rPr lang="en" sz="600">
                <a:solidFill>
                  <a:schemeClr val="dk2"/>
                </a:solidFill>
              </a:rPr>
              <a:t>authors</a:t>
            </a:r>
            <a:endParaRPr sz="600">
              <a:solidFill>
                <a:schemeClr val="dk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465711" y="404198"/>
            <a:ext cx="5730600" cy="9912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a:t>Checkpoint for failure recovery</a:t>
            </a:r>
            <a:endParaRPr/>
          </a:p>
        </p:txBody>
      </p:sp>
      <p:sp>
        <p:nvSpPr>
          <p:cNvPr id="410" name="Google Shape;410;p67"/>
          <p:cNvSpPr txBox="1"/>
          <p:nvPr/>
        </p:nvSpPr>
        <p:spPr>
          <a:xfrm>
            <a:off x="465711" y="1594121"/>
            <a:ext cx="2708400" cy="344700"/>
          </a:xfrm>
          <a:prstGeom prst="rect">
            <a:avLst/>
          </a:prstGeom>
          <a:noFill/>
          <a:ln>
            <a:noFill/>
          </a:ln>
        </p:spPr>
        <p:txBody>
          <a:bodyPr anchorCtr="0" anchor="t" bIns="0" lIns="0" spcFirstLastPara="1" rIns="0" wrap="square" tIns="60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How checkpoint works?</a:t>
            </a:r>
            <a:endParaRPr sz="1800">
              <a:latin typeface="Arial"/>
              <a:ea typeface="Arial"/>
              <a:cs typeface="Arial"/>
              <a:sym typeface="Arial"/>
            </a:endParaRPr>
          </a:p>
        </p:txBody>
      </p:sp>
      <p:grpSp>
        <p:nvGrpSpPr>
          <p:cNvPr id="411" name="Google Shape;411;p67"/>
          <p:cNvGrpSpPr/>
          <p:nvPr/>
        </p:nvGrpSpPr>
        <p:grpSpPr>
          <a:xfrm>
            <a:off x="1510329" y="3722291"/>
            <a:ext cx="5325817" cy="218908"/>
            <a:chOff x="3320864" y="8184457"/>
            <a:chExt cx="11710239" cy="481329"/>
          </a:xfrm>
        </p:grpSpPr>
        <p:sp>
          <p:nvSpPr>
            <p:cNvPr id="412" name="Google Shape;412;p67"/>
            <p:cNvSpPr/>
            <p:nvPr/>
          </p:nvSpPr>
          <p:spPr>
            <a:xfrm>
              <a:off x="3320864" y="8425085"/>
              <a:ext cx="11555094" cy="0"/>
            </a:xfrm>
            <a:custGeom>
              <a:rect b="b" l="l" r="r" t="t"/>
              <a:pathLst>
                <a:path extrusionOk="0" h="120000" w="11555094">
                  <a:moveTo>
                    <a:pt x="0" y="0"/>
                  </a:moveTo>
                  <a:lnTo>
                    <a:pt x="11533711" y="0"/>
                  </a:lnTo>
                  <a:lnTo>
                    <a:pt x="11554653"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13" name="Google Shape;413;p67"/>
            <p:cNvSpPr/>
            <p:nvPr/>
          </p:nvSpPr>
          <p:spPr>
            <a:xfrm>
              <a:off x="14854573" y="8337130"/>
              <a:ext cx="176530" cy="176529"/>
            </a:xfrm>
            <a:custGeom>
              <a:rect b="b" l="l" r="r" t="t"/>
              <a:pathLst>
                <a:path extrusionOk="0" h="176529" w="176530">
                  <a:moveTo>
                    <a:pt x="0" y="0"/>
                  </a:moveTo>
                  <a:lnTo>
                    <a:pt x="0" y="175910"/>
                  </a:lnTo>
                  <a:lnTo>
                    <a:pt x="175910" y="87955"/>
                  </a:lnTo>
                  <a:lnTo>
                    <a:pt x="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14" name="Google Shape;414;p67"/>
            <p:cNvSpPr/>
            <p:nvPr/>
          </p:nvSpPr>
          <p:spPr>
            <a:xfrm>
              <a:off x="3826357" y="8184457"/>
              <a:ext cx="7853680" cy="481329"/>
            </a:xfrm>
            <a:custGeom>
              <a:rect b="b" l="l" r="r" t="t"/>
              <a:pathLst>
                <a:path extrusionOk="0" h="481329" w="7853680">
                  <a:moveTo>
                    <a:pt x="481279" y="240639"/>
                  </a:moveTo>
                  <a:lnTo>
                    <a:pt x="476885" y="194678"/>
                  </a:lnTo>
                  <a:lnTo>
                    <a:pt x="463664" y="150075"/>
                  </a:lnTo>
                  <a:lnTo>
                    <a:pt x="441642" y="108229"/>
                  </a:lnTo>
                  <a:lnTo>
                    <a:pt x="410806" y="70472"/>
                  </a:lnTo>
                  <a:lnTo>
                    <a:pt x="373049" y="39636"/>
                  </a:lnTo>
                  <a:lnTo>
                    <a:pt x="331203" y="17614"/>
                  </a:lnTo>
                  <a:lnTo>
                    <a:pt x="286600" y="4394"/>
                  </a:lnTo>
                  <a:lnTo>
                    <a:pt x="240639" y="0"/>
                  </a:lnTo>
                  <a:lnTo>
                    <a:pt x="194678" y="4394"/>
                  </a:lnTo>
                  <a:lnTo>
                    <a:pt x="150088" y="17614"/>
                  </a:lnTo>
                  <a:lnTo>
                    <a:pt x="108242" y="39636"/>
                  </a:lnTo>
                  <a:lnTo>
                    <a:pt x="70485" y="70472"/>
                  </a:lnTo>
                  <a:lnTo>
                    <a:pt x="39649" y="108229"/>
                  </a:lnTo>
                  <a:lnTo>
                    <a:pt x="17627" y="150075"/>
                  </a:lnTo>
                  <a:lnTo>
                    <a:pt x="4406" y="194678"/>
                  </a:lnTo>
                  <a:lnTo>
                    <a:pt x="0" y="240639"/>
                  </a:lnTo>
                  <a:lnTo>
                    <a:pt x="4406" y="286600"/>
                  </a:lnTo>
                  <a:lnTo>
                    <a:pt x="17627" y="331190"/>
                  </a:lnTo>
                  <a:lnTo>
                    <a:pt x="39649" y="373037"/>
                  </a:lnTo>
                  <a:lnTo>
                    <a:pt x="70485" y="410794"/>
                  </a:lnTo>
                  <a:lnTo>
                    <a:pt x="108242" y="441629"/>
                  </a:lnTo>
                  <a:lnTo>
                    <a:pt x="150088" y="463651"/>
                  </a:lnTo>
                  <a:lnTo>
                    <a:pt x="194678" y="476872"/>
                  </a:lnTo>
                  <a:lnTo>
                    <a:pt x="240639" y="481279"/>
                  </a:lnTo>
                  <a:lnTo>
                    <a:pt x="286600" y="476872"/>
                  </a:lnTo>
                  <a:lnTo>
                    <a:pt x="331203" y="463651"/>
                  </a:lnTo>
                  <a:lnTo>
                    <a:pt x="373049" y="441629"/>
                  </a:lnTo>
                  <a:lnTo>
                    <a:pt x="410806" y="410794"/>
                  </a:lnTo>
                  <a:lnTo>
                    <a:pt x="441642" y="373037"/>
                  </a:lnTo>
                  <a:lnTo>
                    <a:pt x="463664" y="331190"/>
                  </a:lnTo>
                  <a:lnTo>
                    <a:pt x="476885" y="286600"/>
                  </a:lnTo>
                  <a:lnTo>
                    <a:pt x="481279" y="240639"/>
                  </a:lnTo>
                  <a:close/>
                </a:path>
                <a:path extrusionOk="0" h="481329" w="7853680">
                  <a:moveTo>
                    <a:pt x="2239035" y="240639"/>
                  </a:moveTo>
                  <a:lnTo>
                    <a:pt x="2234628" y="194678"/>
                  </a:lnTo>
                  <a:lnTo>
                    <a:pt x="2221407" y="150075"/>
                  </a:lnTo>
                  <a:lnTo>
                    <a:pt x="2199386" y="108229"/>
                  </a:lnTo>
                  <a:lnTo>
                    <a:pt x="2168550" y="70472"/>
                  </a:lnTo>
                  <a:lnTo>
                    <a:pt x="2130806" y="39636"/>
                  </a:lnTo>
                  <a:lnTo>
                    <a:pt x="2088946" y="17614"/>
                  </a:lnTo>
                  <a:lnTo>
                    <a:pt x="2044357" y="4394"/>
                  </a:lnTo>
                  <a:lnTo>
                    <a:pt x="1998395" y="0"/>
                  </a:lnTo>
                  <a:lnTo>
                    <a:pt x="1952434" y="4394"/>
                  </a:lnTo>
                  <a:lnTo>
                    <a:pt x="1907844" y="17614"/>
                  </a:lnTo>
                  <a:lnTo>
                    <a:pt x="1865985" y="39636"/>
                  </a:lnTo>
                  <a:lnTo>
                    <a:pt x="1828228" y="70472"/>
                  </a:lnTo>
                  <a:lnTo>
                    <a:pt x="1797392" y="108229"/>
                  </a:lnTo>
                  <a:lnTo>
                    <a:pt x="1775371" y="150075"/>
                  </a:lnTo>
                  <a:lnTo>
                    <a:pt x="1762163" y="194678"/>
                  </a:lnTo>
                  <a:lnTo>
                    <a:pt x="1757756" y="240639"/>
                  </a:lnTo>
                  <a:lnTo>
                    <a:pt x="1762163" y="286600"/>
                  </a:lnTo>
                  <a:lnTo>
                    <a:pt x="1775371" y="331190"/>
                  </a:lnTo>
                  <a:lnTo>
                    <a:pt x="1797392" y="373037"/>
                  </a:lnTo>
                  <a:lnTo>
                    <a:pt x="1828228" y="410794"/>
                  </a:lnTo>
                  <a:lnTo>
                    <a:pt x="1865985" y="441629"/>
                  </a:lnTo>
                  <a:lnTo>
                    <a:pt x="1907844" y="463651"/>
                  </a:lnTo>
                  <a:lnTo>
                    <a:pt x="1952434" y="476872"/>
                  </a:lnTo>
                  <a:lnTo>
                    <a:pt x="1998395" y="481279"/>
                  </a:lnTo>
                  <a:lnTo>
                    <a:pt x="2044357" y="476872"/>
                  </a:lnTo>
                  <a:lnTo>
                    <a:pt x="2088946" y="463651"/>
                  </a:lnTo>
                  <a:lnTo>
                    <a:pt x="2130806" y="441629"/>
                  </a:lnTo>
                  <a:lnTo>
                    <a:pt x="2168550" y="410794"/>
                  </a:lnTo>
                  <a:lnTo>
                    <a:pt x="2199386" y="373037"/>
                  </a:lnTo>
                  <a:lnTo>
                    <a:pt x="2221407" y="331190"/>
                  </a:lnTo>
                  <a:lnTo>
                    <a:pt x="2234628" y="286600"/>
                  </a:lnTo>
                  <a:lnTo>
                    <a:pt x="2239035" y="240639"/>
                  </a:lnTo>
                  <a:close/>
                </a:path>
                <a:path extrusionOk="0" h="481329" w="7853680">
                  <a:moveTo>
                    <a:pt x="3996779" y="240639"/>
                  </a:moveTo>
                  <a:lnTo>
                    <a:pt x="3992372" y="194678"/>
                  </a:lnTo>
                  <a:lnTo>
                    <a:pt x="3979164" y="150075"/>
                  </a:lnTo>
                  <a:lnTo>
                    <a:pt x="3957129" y="108229"/>
                  </a:lnTo>
                  <a:lnTo>
                    <a:pt x="3926294" y="70472"/>
                  </a:lnTo>
                  <a:lnTo>
                    <a:pt x="3888549" y="39636"/>
                  </a:lnTo>
                  <a:lnTo>
                    <a:pt x="3846690" y="17614"/>
                  </a:lnTo>
                  <a:lnTo>
                    <a:pt x="3802100" y="4394"/>
                  </a:lnTo>
                  <a:lnTo>
                    <a:pt x="3756139" y="0"/>
                  </a:lnTo>
                  <a:lnTo>
                    <a:pt x="3710178" y="4394"/>
                  </a:lnTo>
                  <a:lnTo>
                    <a:pt x="3665588" y="17614"/>
                  </a:lnTo>
                  <a:lnTo>
                    <a:pt x="3623729" y="39636"/>
                  </a:lnTo>
                  <a:lnTo>
                    <a:pt x="3585984" y="70472"/>
                  </a:lnTo>
                  <a:lnTo>
                    <a:pt x="3555149" y="108229"/>
                  </a:lnTo>
                  <a:lnTo>
                    <a:pt x="3533127" y="150075"/>
                  </a:lnTo>
                  <a:lnTo>
                    <a:pt x="3519906" y="194678"/>
                  </a:lnTo>
                  <a:lnTo>
                    <a:pt x="3515499" y="240639"/>
                  </a:lnTo>
                  <a:lnTo>
                    <a:pt x="3519906" y="286600"/>
                  </a:lnTo>
                  <a:lnTo>
                    <a:pt x="3533127" y="331190"/>
                  </a:lnTo>
                  <a:lnTo>
                    <a:pt x="3555149" y="373037"/>
                  </a:lnTo>
                  <a:lnTo>
                    <a:pt x="3585984" y="410794"/>
                  </a:lnTo>
                  <a:lnTo>
                    <a:pt x="3623729" y="441629"/>
                  </a:lnTo>
                  <a:lnTo>
                    <a:pt x="3665588" y="463651"/>
                  </a:lnTo>
                  <a:lnTo>
                    <a:pt x="3710178" y="476872"/>
                  </a:lnTo>
                  <a:lnTo>
                    <a:pt x="3756139" y="481279"/>
                  </a:lnTo>
                  <a:lnTo>
                    <a:pt x="3802100" y="476872"/>
                  </a:lnTo>
                  <a:lnTo>
                    <a:pt x="3846690" y="463651"/>
                  </a:lnTo>
                  <a:lnTo>
                    <a:pt x="3888549" y="441629"/>
                  </a:lnTo>
                  <a:lnTo>
                    <a:pt x="3926294" y="410794"/>
                  </a:lnTo>
                  <a:lnTo>
                    <a:pt x="3957129" y="373037"/>
                  </a:lnTo>
                  <a:lnTo>
                    <a:pt x="3979164" y="331190"/>
                  </a:lnTo>
                  <a:lnTo>
                    <a:pt x="3992372" y="286600"/>
                  </a:lnTo>
                  <a:lnTo>
                    <a:pt x="3996779" y="240639"/>
                  </a:lnTo>
                  <a:close/>
                </a:path>
                <a:path extrusionOk="0" h="481329" w="7853680">
                  <a:moveTo>
                    <a:pt x="5754522" y="240639"/>
                  </a:moveTo>
                  <a:lnTo>
                    <a:pt x="5750128" y="194678"/>
                  </a:lnTo>
                  <a:lnTo>
                    <a:pt x="5736907" y="150075"/>
                  </a:lnTo>
                  <a:lnTo>
                    <a:pt x="5714885" y="108229"/>
                  </a:lnTo>
                  <a:lnTo>
                    <a:pt x="5684050" y="70472"/>
                  </a:lnTo>
                  <a:lnTo>
                    <a:pt x="5646293" y="39636"/>
                  </a:lnTo>
                  <a:lnTo>
                    <a:pt x="5604446" y="17614"/>
                  </a:lnTo>
                  <a:lnTo>
                    <a:pt x="5559844" y="4394"/>
                  </a:lnTo>
                  <a:lnTo>
                    <a:pt x="5513883" y="0"/>
                  </a:lnTo>
                  <a:lnTo>
                    <a:pt x="5467921" y="4394"/>
                  </a:lnTo>
                  <a:lnTo>
                    <a:pt x="5423332" y="17614"/>
                  </a:lnTo>
                  <a:lnTo>
                    <a:pt x="5381485" y="39636"/>
                  </a:lnTo>
                  <a:lnTo>
                    <a:pt x="5343728" y="70472"/>
                  </a:lnTo>
                  <a:lnTo>
                    <a:pt x="5312892" y="108229"/>
                  </a:lnTo>
                  <a:lnTo>
                    <a:pt x="5290871" y="150075"/>
                  </a:lnTo>
                  <a:lnTo>
                    <a:pt x="5277650" y="194678"/>
                  </a:lnTo>
                  <a:lnTo>
                    <a:pt x="5273243" y="240639"/>
                  </a:lnTo>
                  <a:lnTo>
                    <a:pt x="5277650" y="286600"/>
                  </a:lnTo>
                  <a:lnTo>
                    <a:pt x="5290871" y="331190"/>
                  </a:lnTo>
                  <a:lnTo>
                    <a:pt x="5312892" y="373037"/>
                  </a:lnTo>
                  <a:lnTo>
                    <a:pt x="5343728" y="410794"/>
                  </a:lnTo>
                  <a:lnTo>
                    <a:pt x="5381485" y="441629"/>
                  </a:lnTo>
                  <a:lnTo>
                    <a:pt x="5423332" y="463651"/>
                  </a:lnTo>
                  <a:lnTo>
                    <a:pt x="5467921" y="476872"/>
                  </a:lnTo>
                  <a:lnTo>
                    <a:pt x="5513883" y="481279"/>
                  </a:lnTo>
                  <a:lnTo>
                    <a:pt x="5559844" y="476872"/>
                  </a:lnTo>
                  <a:lnTo>
                    <a:pt x="5604446" y="463651"/>
                  </a:lnTo>
                  <a:lnTo>
                    <a:pt x="5646293" y="441629"/>
                  </a:lnTo>
                  <a:lnTo>
                    <a:pt x="5684050" y="410794"/>
                  </a:lnTo>
                  <a:lnTo>
                    <a:pt x="5714885" y="373037"/>
                  </a:lnTo>
                  <a:lnTo>
                    <a:pt x="5736907" y="331190"/>
                  </a:lnTo>
                  <a:lnTo>
                    <a:pt x="5750128" y="286600"/>
                  </a:lnTo>
                  <a:lnTo>
                    <a:pt x="5754522" y="240639"/>
                  </a:lnTo>
                  <a:close/>
                </a:path>
                <a:path extrusionOk="0" h="481329" w="7853680">
                  <a:moveTo>
                    <a:pt x="7853489" y="240639"/>
                  </a:moveTo>
                  <a:lnTo>
                    <a:pt x="7849082" y="194678"/>
                  </a:lnTo>
                  <a:lnTo>
                    <a:pt x="7835874" y="150075"/>
                  </a:lnTo>
                  <a:lnTo>
                    <a:pt x="7813853" y="108229"/>
                  </a:lnTo>
                  <a:lnTo>
                    <a:pt x="7783004" y="70472"/>
                  </a:lnTo>
                  <a:lnTo>
                    <a:pt x="7745260" y="39636"/>
                  </a:lnTo>
                  <a:lnTo>
                    <a:pt x="7703401" y="17614"/>
                  </a:lnTo>
                  <a:lnTo>
                    <a:pt x="7658811" y="4394"/>
                  </a:lnTo>
                  <a:lnTo>
                    <a:pt x="7612850" y="0"/>
                  </a:lnTo>
                  <a:lnTo>
                    <a:pt x="7566888" y="4394"/>
                  </a:lnTo>
                  <a:lnTo>
                    <a:pt x="7522299" y="17614"/>
                  </a:lnTo>
                  <a:lnTo>
                    <a:pt x="7480452" y="39636"/>
                  </a:lnTo>
                  <a:lnTo>
                    <a:pt x="7442695" y="70472"/>
                  </a:lnTo>
                  <a:lnTo>
                    <a:pt x="7411860" y="108229"/>
                  </a:lnTo>
                  <a:lnTo>
                    <a:pt x="7389838" y="150075"/>
                  </a:lnTo>
                  <a:lnTo>
                    <a:pt x="7376617" y="194678"/>
                  </a:lnTo>
                  <a:lnTo>
                    <a:pt x="7372210" y="240639"/>
                  </a:lnTo>
                  <a:lnTo>
                    <a:pt x="7376617" y="286600"/>
                  </a:lnTo>
                  <a:lnTo>
                    <a:pt x="7389838" y="331190"/>
                  </a:lnTo>
                  <a:lnTo>
                    <a:pt x="7411860" y="373037"/>
                  </a:lnTo>
                  <a:lnTo>
                    <a:pt x="7442695" y="410794"/>
                  </a:lnTo>
                  <a:lnTo>
                    <a:pt x="7480452" y="441629"/>
                  </a:lnTo>
                  <a:lnTo>
                    <a:pt x="7522299" y="463651"/>
                  </a:lnTo>
                  <a:lnTo>
                    <a:pt x="7566888" y="476872"/>
                  </a:lnTo>
                  <a:lnTo>
                    <a:pt x="7612850" y="481279"/>
                  </a:lnTo>
                  <a:lnTo>
                    <a:pt x="7658811" y="476872"/>
                  </a:lnTo>
                  <a:lnTo>
                    <a:pt x="7703401" y="463651"/>
                  </a:lnTo>
                  <a:lnTo>
                    <a:pt x="7745260" y="441629"/>
                  </a:lnTo>
                  <a:lnTo>
                    <a:pt x="7783004" y="410794"/>
                  </a:lnTo>
                  <a:lnTo>
                    <a:pt x="7813853" y="373037"/>
                  </a:lnTo>
                  <a:lnTo>
                    <a:pt x="7835874" y="331190"/>
                  </a:lnTo>
                  <a:lnTo>
                    <a:pt x="7849082" y="286600"/>
                  </a:lnTo>
                  <a:lnTo>
                    <a:pt x="7853489" y="240639"/>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415" name="Google Shape;415;p67"/>
          <p:cNvSpPr txBox="1"/>
          <p:nvPr/>
        </p:nvSpPr>
        <p:spPr>
          <a:xfrm>
            <a:off x="6433600" y="3847076"/>
            <a:ext cx="3864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Time</a:t>
            </a:r>
            <a:endParaRPr sz="1300">
              <a:latin typeface="Arial"/>
              <a:ea typeface="Arial"/>
              <a:cs typeface="Arial"/>
              <a:sym typeface="Arial"/>
            </a:endParaRPr>
          </a:p>
        </p:txBody>
      </p:sp>
      <p:sp>
        <p:nvSpPr>
          <p:cNvPr id="416" name="Google Shape;416;p67"/>
          <p:cNvSpPr/>
          <p:nvPr/>
        </p:nvSpPr>
        <p:spPr>
          <a:xfrm>
            <a:off x="846814" y="2300018"/>
            <a:ext cx="2006873" cy="530177"/>
          </a:xfrm>
          <a:custGeom>
            <a:rect b="b" l="l" r="r" t="t"/>
            <a:pathLst>
              <a:path extrusionOk="0" h="1165225" w="4410710">
                <a:moveTo>
                  <a:pt x="4170291" y="0"/>
                </a:moveTo>
                <a:lnTo>
                  <a:pt x="240097" y="0"/>
                </a:lnTo>
                <a:lnTo>
                  <a:pt x="192319" y="183"/>
                </a:lnTo>
                <a:lnTo>
                  <a:pt x="153788" y="1470"/>
                </a:lnTo>
                <a:lnTo>
                  <a:pt x="99184" y="11766"/>
                </a:lnTo>
                <a:lnTo>
                  <a:pt x="45785" y="45785"/>
                </a:lnTo>
                <a:lnTo>
                  <a:pt x="11766" y="99184"/>
                </a:lnTo>
                <a:lnTo>
                  <a:pt x="1470" y="153788"/>
                </a:lnTo>
                <a:lnTo>
                  <a:pt x="183" y="192319"/>
                </a:lnTo>
                <a:lnTo>
                  <a:pt x="0" y="240097"/>
                </a:lnTo>
                <a:lnTo>
                  <a:pt x="0" y="924559"/>
                </a:lnTo>
                <a:lnTo>
                  <a:pt x="183" y="972337"/>
                </a:lnTo>
                <a:lnTo>
                  <a:pt x="1470" y="1010868"/>
                </a:lnTo>
                <a:lnTo>
                  <a:pt x="11766" y="1065471"/>
                </a:lnTo>
                <a:lnTo>
                  <a:pt x="45785" y="1118871"/>
                </a:lnTo>
                <a:lnTo>
                  <a:pt x="99184" y="1152890"/>
                </a:lnTo>
                <a:lnTo>
                  <a:pt x="153788" y="1163185"/>
                </a:lnTo>
                <a:lnTo>
                  <a:pt x="192319" y="1164471"/>
                </a:lnTo>
                <a:lnTo>
                  <a:pt x="240097" y="1164655"/>
                </a:lnTo>
                <a:lnTo>
                  <a:pt x="4170291" y="1164655"/>
                </a:lnTo>
                <a:lnTo>
                  <a:pt x="4218069" y="1164471"/>
                </a:lnTo>
                <a:lnTo>
                  <a:pt x="4256600" y="1163185"/>
                </a:lnTo>
                <a:lnTo>
                  <a:pt x="4311203" y="1152890"/>
                </a:lnTo>
                <a:lnTo>
                  <a:pt x="4364603" y="1118871"/>
                </a:lnTo>
                <a:lnTo>
                  <a:pt x="4398623" y="1065471"/>
                </a:lnTo>
                <a:lnTo>
                  <a:pt x="4408917" y="1010868"/>
                </a:lnTo>
                <a:lnTo>
                  <a:pt x="4410204" y="972337"/>
                </a:lnTo>
                <a:lnTo>
                  <a:pt x="4410388" y="924559"/>
                </a:lnTo>
                <a:lnTo>
                  <a:pt x="4410388" y="240097"/>
                </a:lnTo>
                <a:lnTo>
                  <a:pt x="4410204" y="192319"/>
                </a:lnTo>
                <a:lnTo>
                  <a:pt x="4408917" y="153788"/>
                </a:lnTo>
                <a:lnTo>
                  <a:pt x="4398623" y="99184"/>
                </a:lnTo>
                <a:lnTo>
                  <a:pt x="4364603" y="45785"/>
                </a:lnTo>
                <a:lnTo>
                  <a:pt x="4311203" y="11766"/>
                </a:lnTo>
                <a:lnTo>
                  <a:pt x="4256600" y="1470"/>
                </a:lnTo>
                <a:lnTo>
                  <a:pt x="4218069" y="183"/>
                </a:lnTo>
                <a:lnTo>
                  <a:pt x="4170291"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17" name="Google Shape;417;p67"/>
          <p:cNvSpPr txBox="1"/>
          <p:nvPr/>
        </p:nvSpPr>
        <p:spPr>
          <a:xfrm>
            <a:off x="994285" y="2347676"/>
            <a:ext cx="1755600" cy="406800"/>
          </a:xfrm>
          <a:prstGeom prst="rect">
            <a:avLst/>
          </a:prstGeom>
          <a:noFill/>
          <a:ln>
            <a:noFill/>
          </a:ln>
        </p:spPr>
        <p:txBody>
          <a:bodyPr anchorCtr="0" anchor="t" bIns="0" lIns="0" spcFirstLastPara="1" rIns="0" wrap="square" tIns="6650">
            <a:spAutoFit/>
          </a:bodyPr>
          <a:lstStyle/>
          <a:p>
            <a:pPr indent="-254000" lvl="0" marL="254000" marR="0" rtl="0" algn="l">
              <a:lnSpc>
                <a:spcPct val="100000"/>
              </a:lnSpc>
              <a:spcBef>
                <a:spcPts val="0"/>
              </a:spcBef>
              <a:spcAft>
                <a:spcPts val="0"/>
              </a:spcAft>
              <a:buNone/>
            </a:pPr>
            <a:r>
              <a:rPr lang="en" sz="1300">
                <a:solidFill>
                  <a:srgbClr val="434343"/>
                </a:solidFill>
                <a:latin typeface="Arial"/>
                <a:ea typeface="Arial"/>
                <a:cs typeface="Arial"/>
                <a:sym typeface="Arial"/>
              </a:rPr>
              <a:t>Periodically checkpoint the model states</a:t>
            </a:r>
            <a:endParaRPr sz="1300">
              <a:latin typeface="Arial"/>
              <a:ea typeface="Arial"/>
              <a:cs typeface="Arial"/>
              <a:sym typeface="Arial"/>
            </a:endParaRPr>
          </a:p>
        </p:txBody>
      </p:sp>
      <p:sp>
        <p:nvSpPr>
          <p:cNvPr id="418" name="Google Shape;418;p67"/>
          <p:cNvSpPr/>
          <p:nvPr/>
        </p:nvSpPr>
        <p:spPr>
          <a:xfrm>
            <a:off x="3569006" y="2300018"/>
            <a:ext cx="2006873" cy="530177"/>
          </a:xfrm>
          <a:custGeom>
            <a:rect b="b" l="l" r="r" t="t"/>
            <a:pathLst>
              <a:path extrusionOk="0" h="1165225" w="4410709">
                <a:moveTo>
                  <a:pt x="4170296" y="0"/>
                </a:moveTo>
                <a:lnTo>
                  <a:pt x="240097" y="0"/>
                </a:lnTo>
                <a:lnTo>
                  <a:pt x="192319" y="183"/>
                </a:lnTo>
                <a:lnTo>
                  <a:pt x="153788" y="1470"/>
                </a:lnTo>
                <a:lnTo>
                  <a:pt x="99184" y="11766"/>
                </a:lnTo>
                <a:lnTo>
                  <a:pt x="45784" y="45785"/>
                </a:lnTo>
                <a:lnTo>
                  <a:pt x="11766" y="99184"/>
                </a:lnTo>
                <a:lnTo>
                  <a:pt x="1470" y="153788"/>
                </a:lnTo>
                <a:lnTo>
                  <a:pt x="183" y="192319"/>
                </a:lnTo>
                <a:lnTo>
                  <a:pt x="0" y="240097"/>
                </a:lnTo>
                <a:lnTo>
                  <a:pt x="0" y="924559"/>
                </a:lnTo>
                <a:lnTo>
                  <a:pt x="183" y="972337"/>
                </a:lnTo>
                <a:lnTo>
                  <a:pt x="1470" y="1010868"/>
                </a:lnTo>
                <a:lnTo>
                  <a:pt x="11766" y="1065471"/>
                </a:lnTo>
                <a:lnTo>
                  <a:pt x="45784" y="1118871"/>
                </a:lnTo>
                <a:lnTo>
                  <a:pt x="99184" y="1152890"/>
                </a:lnTo>
                <a:lnTo>
                  <a:pt x="153788" y="1163185"/>
                </a:lnTo>
                <a:lnTo>
                  <a:pt x="192319" y="1164471"/>
                </a:lnTo>
                <a:lnTo>
                  <a:pt x="240097" y="1164655"/>
                </a:lnTo>
                <a:lnTo>
                  <a:pt x="4170296" y="1164655"/>
                </a:lnTo>
                <a:lnTo>
                  <a:pt x="4218070" y="1164471"/>
                </a:lnTo>
                <a:lnTo>
                  <a:pt x="4256601" y="1163185"/>
                </a:lnTo>
                <a:lnTo>
                  <a:pt x="4311202" y="1152890"/>
                </a:lnTo>
                <a:lnTo>
                  <a:pt x="4364604" y="1118871"/>
                </a:lnTo>
                <a:lnTo>
                  <a:pt x="4398624" y="1065471"/>
                </a:lnTo>
                <a:lnTo>
                  <a:pt x="4408913" y="1010868"/>
                </a:lnTo>
                <a:lnTo>
                  <a:pt x="4410199" y="972337"/>
                </a:lnTo>
                <a:lnTo>
                  <a:pt x="4410382" y="924559"/>
                </a:lnTo>
                <a:lnTo>
                  <a:pt x="4410382" y="240097"/>
                </a:lnTo>
                <a:lnTo>
                  <a:pt x="4410199" y="192319"/>
                </a:lnTo>
                <a:lnTo>
                  <a:pt x="4408913" y="153788"/>
                </a:lnTo>
                <a:lnTo>
                  <a:pt x="4398624" y="99184"/>
                </a:lnTo>
                <a:lnTo>
                  <a:pt x="4364604" y="45785"/>
                </a:lnTo>
                <a:lnTo>
                  <a:pt x="4311202" y="11766"/>
                </a:lnTo>
                <a:lnTo>
                  <a:pt x="4256601" y="1470"/>
                </a:lnTo>
                <a:lnTo>
                  <a:pt x="4218070" y="183"/>
                </a:lnTo>
                <a:lnTo>
                  <a:pt x="4170296"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19" name="Google Shape;419;p67"/>
          <p:cNvSpPr txBox="1"/>
          <p:nvPr/>
        </p:nvSpPr>
        <p:spPr>
          <a:xfrm>
            <a:off x="3702287" y="2347676"/>
            <a:ext cx="1784100" cy="406800"/>
          </a:xfrm>
          <a:prstGeom prst="rect">
            <a:avLst/>
          </a:prstGeom>
          <a:noFill/>
          <a:ln>
            <a:noFill/>
          </a:ln>
        </p:spPr>
        <p:txBody>
          <a:bodyPr anchorCtr="0" anchor="t" bIns="0" lIns="0" spcFirstLastPara="1" rIns="0" wrap="square" tIns="6650">
            <a:spAutoFit/>
          </a:bodyPr>
          <a:lstStyle/>
          <a:p>
            <a:pPr indent="-482600" lvl="0" marL="482600" marR="0" rtl="0" algn="l">
              <a:lnSpc>
                <a:spcPct val="100000"/>
              </a:lnSpc>
              <a:spcBef>
                <a:spcPts val="0"/>
              </a:spcBef>
              <a:spcAft>
                <a:spcPts val="0"/>
              </a:spcAft>
              <a:buNone/>
            </a:pPr>
            <a:r>
              <a:rPr lang="en" sz="1300">
                <a:solidFill>
                  <a:srgbClr val="434343"/>
                </a:solidFill>
                <a:latin typeface="Arial"/>
                <a:ea typeface="Arial"/>
                <a:cs typeface="Arial"/>
                <a:sym typeface="Arial"/>
              </a:rPr>
              <a:t>Resume from the latest checkpoint</a:t>
            </a:r>
            <a:endParaRPr sz="1300">
              <a:latin typeface="Arial"/>
              <a:ea typeface="Arial"/>
              <a:cs typeface="Arial"/>
              <a:sym typeface="Arial"/>
            </a:endParaRPr>
          </a:p>
        </p:txBody>
      </p:sp>
      <p:sp>
        <p:nvSpPr>
          <p:cNvPr id="420" name="Google Shape;420;p67"/>
          <p:cNvSpPr/>
          <p:nvPr/>
        </p:nvSpPr>
        <p:spPr>
          <a:xfrm>
            <a:off x="6292810" y="2300018"/>
            <a:ext cx="2006873" cy="530177"/>
          </a:xfrm>
          <a:custGeom>
            <a:rect b="b" l="l" r="r" t="t"/>
            <a:pathLst>
              <a:path extrusionOk="0" h="1165225" w="4410709">
                <a:moveTo>
                  <a:pt x="4170291" y="0"/>
                </a:moveTo>
                <a:lnTo>
                  <a:pt x="240097" y="0"/>
                </a:lnTo>
                <a:lnTo>
                  <a:pt x="192322" y="183"/>
                </a:lnTo>
                <a:lnTo>
                  <a:pt x="153792" y="1470"/>
                </a:lnTo>
                <a:lnTo>
                  <a:pt x="99190" y="11766"/>
                </a:lnTo>
                <a:lnTo>
                  <a:pt x="45789" y="45785"/>
                </a:lnTo>
                <a:lnTo>
                  <a:pt x="11769" y="99184"/>
                </a:lnTo>
                <a:lnTo>
                  <a:pt x="1471" y="153788"/>
                </a:lnTo>
                <a:lnTo>
                  <a:pt x="183" y="192319"/>
                </a:lnTo>
                <a:lnTo>
                  <a:pt x="0" y="240097"/>
                </a:lnTo>
                <a:lnTo>
                  <a:pt x="0" y="924559"/>
                </a:lnTo>
                <a:lnTo>
                  <a:pt x="183" y="972337"/>
                </a:lnTo>
                <a:lnTo>
                  <a:pt x="1471" y="1010868"/>
                </a:lnTo>
                <a:lnTo>
                  <a:pt x="11769" y="1065471"/>
                </a:lnTo>
                <a:lnTo>
                  <a:pt x="45789" y="1118871"/>
                </a:lnTo>
                <a:lnTo>
                  <a:pt x="99190" y="1152890"/>
                </a:lnTo>
                <a:lnTo>
                  <a:pt x="153792" y="1163185"/>
                </a:lnTo>
                <a:lnTo>
                  <a:pt x="192322" y="1164471"/>
                </a:lnTo>
                <a:lnTo>
                  <a:pt x="240097" y="1164655"/>
                </a:lnTo>
                <a:lnTo>
                  <a:pt x="4170291" y="1164655"/>
                </a:lnTo>
                <a:lnTo>
                  <a:pt x="4218071" y="1164471"/>
                </a:lnTo>
                <a:lnTo>
                  <a:pt x="4256602" y="1163185"/>
                </a:lnTo>
                <a:lnTo>
                  <a:pt x="4311209" y="1152890"/>
                </a:lnTo>
                <a:lnTo>
                  <a:pt x="4364606" y="1118871"/>
                </a:lnTo>
                <a:lnTo>
                  <a:pt x="4398630" y="1065471"/>
                </a:lnTo>
                <a:lnTo>
                  <a:pt x="4408919" y="1010868"/>
                </a:lnTo>
                <a:lnTo>
                  <a:pt x="4410205" y="972337"/>
                </a:lnTo>
                <a:lnTo>
                  <a:pt x="4410389" y="924559"/>
                </a:lnTo>
                <a:lnTo>
                  <a:pt x="4410389" y="240097"/>
                </a:lnTo>
                <a:lnTo>
                  <a:pt x="4410205" y="192319"/>
                </a:lnTo>
                <a:lnTo>
                  <a:pt x="4408919" y="153788"/>
                </a:lnTo>
                <a:lnTo>
                  <a:pt x="4398630" y="99184"/>
                </a:lnTo>
                <a:lnTo>
                  <a:pt x="4364606" y="45785"/>
                </a:lnTo>
                <a:lnTo>
                  <a:pt x="4311209" y="11766"/>
                </a:lnTo>
                <a:lnTo>
                  <a:pt x="4256602" y="1470"/>
                </a:lnTo>
                <a:lnTo>
                  <a:pt x="4218071" y="183"/>
                </a:lnTo>
                <a:lnTo>
                  <a:pt x="4170291"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21" name="Google Shape;421;p67"/>
          <p:cNvSpPr txBox="1"/>
          <p:nvPr/>
        </p:nvSpPr>
        <p:spPr>
          <a:xfrm>
            <a:off x="6474771" y="2450063"/>
            <a:ext cx="16893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solidFill>
                  <a:srgbClr val="434343"/>
                </a:solidFill>
                <a:latin typeface="Arial"/>
                <a:ea typeface="Arial"/>
                <a:cs typeface="Arial"/>
                <a:sym typeface="Arial"/>
              </a:rPr>
              <a:t>Redo the computation</a:t>
            </a:r>
            <a:endParaRPr sz="1300">
              <a:latin typeface="Arial"/>
              <a:ea typeface="Arial"/>
              <a:cs typeface="Arial"/>
              <a:sym typeface="Arial"/>
            </a:endParaRPr>
          </a:p>
        </p:txBody>
      </p:sp>
      <p:grpSp>
        <p:nvGrpSpPr>
          <p:cNvPr id="422" name="Google Shape;422;p67"/>
          <p:cNvGrpSpPr/>
          <p:nvPr/>
        </p:nvGrpSpPr>
        <p:grpSpPr>
          <a:xfrm>
            <a:off x="2856359" y="2528687"/>
            <a:ext cx="3429043" cy="83162"/>
            <a:chOff x="6280473" y="5559997"/>
            <a:chExt cx="7539672" cy="182854"/>
          </a:xfrm>
        </p:grpSpPr>
        <p:sp>
          <p:nvSpPr>
            <p:cNvPr id="423" name="Google Shape;423;p67"/>
            <p:cNvSpPr/>
            <p:nvPr/>
          </p:nvSpPr>
          <p:spPr>
            <a:xfrm>
              <a:off x="6280473" y="5647952"/>
              <a:ext cx="1403350" cy="0"/>
            </a:xfrm>
            <a:custGeom>
              <a:rect b="b" l="l" r="r" t="t"/>
              <a:pathLst>
                <a:path extrusionOk="0" h="120000" w="1403350">
                  <a:moveTo>
                    <a:pt x="0" y="0"/>
                  </a:moveTo>
                  <a:lnTo>
                    <a:pt x="1382200" y="0"/>
                  </a:lnTo>
                  <a:lnTo>
                    <a:pt x="1403142"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24" name="Google Shape;424;p67"/>
            <p:cNvSpPr/>
            <p:nvPr/>
          </p:nvSpPr>
          <p:spPr>
            <a:xfrm>
              <a:off x="7662674" y="5559997"/>
              <a:ext cx="176529" cy="176529"/>
            </a:xfrm>
            <a:custGeom>
              <a:rect b="b" l="l" r="r" t="t"/>
              <a:pathLst>
                <a:path extrusionOk="0" h="176529" w="176529">
                  <a:moveTo>
                    <a:pt x="0" y="0"/>
                  </a:moveTo>
                  <a:lnTo>
                    <a:pt x="0" y="175910"/>
                  </a:lnTo>
                  <a:lnTo>
                    <a:pt x="175910" y="87955"/>
                  </a:lnTo>
                  <a:lnTo>
                    <a:pt x="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25" name="Google Shape;425;p67"/>
            <p:cNvSpPr/>
            <p:nvPr/>
          </p:nvSpPr>
          <p:spPr>
            <a:xfrm>
              <a:off x="12261417" y="5654278"/>
              <a:ext cx="1403350" cy="0"/>
            </a:xfrm>
            <a:custGeom>
              <a:rect b="b" l="l" r="r" t="t"/>
              <a:pathLst>
                <a:path extrusionOk="0" h="120000" w="1403350">
                  <a:moveTo>
                    <a:pt x="0" y="0"/>
                  </a:moveTo>
                  <a:lnTo>
                    <a:pt x="1382200" y="0"/>
                  </a:lnTo>
                  <a:lnTo>
                    <a:pt x="1403142"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26" name="Google Shape;426;p67"/>
            <p:cNvSpPr/>
            <p:nvPr/>
          </p:nvSpPr>
          <p:spPr>
            <a:xfrm>
              <a:off x="13643615" y="5566322"/>
              <a:ext cx="176530" cy="176529"/>
            </a:xfrm>
            <a:custGeom>
              <a:rect b="b" l="l" r="r" t="t"/>
              <a:pathLst>
                <a:path extrusionOk="0" h="176529" w="176530">
                  <a:moveTo>
                    <a:pt x="0" y="0"/>
                  </a:moveTo>
                  <a:lnTo>
                    <a:pt x="0" y="175910"/>
                  </a:lnTo>
                  <a:lnTo>
                    <a:pt x="175910" y="87955"/>
                  </a:lnTo>
                  <a:lnTo>
                    <a:pt x="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427" name="Google Shape;427;p67"/>
          <p:cNvSpPr txBox="1"/>
          <p:nvPr/>
        </p:nvSpPr>
        <p:spPr>
          <a:xfrm>
            <a:off x="4540049" y="4916694"/>
            <a:ext cx="59400" cy="1155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700">
                <a:latin typeface="Arial"/>
                <a:ea typeface="Arial"/>
                <a:cs typeface="Arial"/>
                <a:sym typeface="Arial"/>
              </a:rPr>
              <a:t>4</a:t>
            </a:r>
            <a:endParaRPr sz="700">
              <a:latin typeface="Arial"/>
              <a:ea typeface="Arial"/>
              <a:cs typeface="Arial"/>
              <a:sym typeface="Arial"/>
            </a:endParaRPr>
          </a:p>
        </p:txBody>
      </p:sp>
      <p:grpSp>
        <p:nvGrpSpPr>
          <p:cNvPr id="428" name="Google Shape;428;p67"/>
          <p:cNvGrpSpPr/>
          <p:nvPr/>
        </p:nvGrpSpPr>
        <p:grpSpPr>
          <a:xfrm>
            <a:off x="2796580" y="4017045"/>
            <a:ext cx="895158" cy="871269"/>
            <a:chOff x="6149033" y="8832552"/>
            <a:chExt cx="1968245" cy="1915718"/>
          </a:xfrm>
        </p:grpSpPr>
        <p:sp>
          <p:nvSpPr>
            <p:cNvPr id="429" name="Google Shape;429;p67"/>
            <p:cNvSpPr/>
            <p:nvPr/>
          </p:nvSpPr>
          <p:spPr>
            <a:xfrm>
              <a:off x="6149033" y="8832552"/>
              <a:ext cx="920115" cy="438150"/>
            </a:xfrm>
            <a:custGeom>
              <a:rect b="b" l="l" r="r" t="t"/>
              <a:pathLst>
                <a:path extrusionOk="0" h="438150" w="920115">
                  <a:moveTo>
                    <a:pt x="0" y="0"/>
                  </a:moveTo>
                  <a:lnTo>
                    <a:pt x="900903" y="429121"/>
                  </a:lnTo>
                  <a:lnTo>
                    <a:pt x="919809" y="438127"/>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30" name="Google Shape;430;p67"/>
            <p:cNvSpPr/>
            <p:nvPr/>
          </p:nvSpPr>
          <p:spPr>
            <a:xfrm>
              <a:off x="7012113" y="9182266"/>
              <a:ext cx="196850" cy="159384"/>
            </a:xfrm>
            <a:custGeom>
              <a:rect b="b" l="l" r="r" t="t"/>
              <a:pathLst>
                <a:path extrusionOk="0" h="159384" w="196850">
                  <a:moveTo>
                    <a:pt x="75646" y="0"/>
                  </a:moveTo>
                  <a:lnTo>
                    <a:pt x="0" y="158815"/>
                  </a:lnTo>
                  <a:lnTo>
                    <a:pt x="196639" y="155054"/>
                  </a:lnTo>
                  <a:lnTo>
                    <a:pt x="7564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31" name="Google Shape;431;p67"/>
            <p:cNvSpPr/>
            <p:nvPr/>
          </p:nvSpPr>
          <p:spPr>
            <a:xfrm>
              <a:off x="7047938" y="9336666"/>
              <a:ext cx="1069340" cy="1411604"/>
            </a:xfrm>
            <a:custGeom>
              <a:rect b="b" l="l" r="r" t="t"/>
              <a:pathLst>
                <a:path extrusionOk="0" h="1411604" w="1069340">
                  <a:moveTo>
                    <a:pt x="0" y="234798"/>
                  </a:moveTo>
                  <a:lnTo>
                    <a:pt x="0" y="1241059"/>
                  </a:lnTo>
                  <a:lnTo>
                    <a:pt x="4164" y="1261449"/>
                  </a:lnTo>
                  <a:lnTo>
                    <a:pt x="35981" y="1300593"/>
                  </a:lnTo>
                  <a:lnTo>
                    <a:pt x="95775" y="1336218"/>
                  </a:lnTo>
                  <a:lnTo>
                    <a:pt x="134910" y="1352210"/>
                  </a:lnTo>
                  <a:lnTo>
                    <a:pt x="179537" y="1366720"/>
                  </a:lnTo>
                  <a:lnTo>
                    <a:pt x="229155" y="1379549"/>
                  </a:lnTo>
                  <a:lnTo>
                    <a:pt x="283262" y="1390495"/>
                  </a:lnTo>
                  <a:lnTo>
                    <a:pt x="341358" y="1399357"/>
                  </a:lnTo>
                  <a:lnTo>
                    <a:pt x="402942" y="1405936"/>
                  </a:lnTo>
                  <a:lnTo>
                    <a:pt x="467514" y="1410030"/>
                  </a:lnTo>
                  <a:lnTo>
                    <a:pt x="534565" y="1411440"/>
                  </a:lnTo>
                  <a:lnTo>
                    <a:pt x="601621" y="1410030"/>
                  </a:lnTo>
                  <a:lnTo>
                    <a:pt x="666191" y="1405936"/>
                  </a:lnTo>
                  <a:lnTo>
                    <a:pt x="727775" y="1399357"/>
                  </a:lnTo>
                  <a:lnTo>
                    <a:pt x="785870" y="1390495"/>
                  </a:lnTo>
                  <a:lnTo>
                    <a:pt x="839977" y="1379549"/>
                  </a:lnTo>
                  <a:lnTo>
                    <a:pt x="889594" y="1366720"/>
                  </a:lnTo>
                  <a:lnTo>
                    <a:pt x="934221" y="1352210"/>
                  </a:lnTo>
                  <a:lnTo>
                    <a:pt x="973356" y="1336218"/>
                  </a:lnTo>
                  <a:lnTo>
                    <a:pt x="1033150" y="1300593"/>
                  </a:lnTo>
                  <a:lnTo>
                    <a:pt x="1064966" y="1261449"/>
                  </a:lnTo>
                  <a:lnTo>
                    <a:pt x="1069131" y="1241059"/>
                  </a:lnTo>
                  <a:lnTo>
                    <a:pt x="1069131" y="350042"/>
                  </a:lnTo>
                  <a:lnTo>
                    <a:pt x="534565" y="350042"/>
                  </a:lnTo>
                  <a:lnTo>
                    <a:pt x="467962" y="348872"/>
                  </a:lnTo>
                  <a:lnTo>
                    <a:pt x="403642" y="345450"/>
                  </a:lnTo>
                  <a:lnTo>
                    <a:pt x="342044" y="339904"/>
                  </a:lnTo>
                  <a:lnTo>
                    <a:pt x="283608" y="332367"/>
                  </a:lnTo>
                  <a:lnTo>
                    <a:pt x="228772" y="322969"/>
                  </a:lnTo>
                  <a:lnTo>
                    <a:pt x="177978" y="311840"/>
                  </a:lnTo>
                  <a:lnTo>
                    <a:pt x="131664" y="299110"/>
                  </a:lnTo>
                  <a:lnTo>
                    <a:pt x="90269" y="284910"/>
                  </a:lnTo>
                  <a:lnTo>
                    <a:pt x="54234" y="269372"/>
                  </a:lnTo>
                  <a:lnTo>
                    <a:pt x="23998" y="252624"/>
                  </a:lnTo>
                  <a:lnTo>
                    <a:pt x="0" y="234798"/>
                  </a:lnTo>
                  <a:close/>
                </a:path>
                <a:path extrusionOk="0" h="1411604" w="1069340">
                  <a:moveTo>
                    <a:pt x="1069131" y="234798"/>
                  </a:moveTo>
                  <a:lnTo>
                    <a:pt x="1014897" y="269372"/>
                  </a:lnTo>
                  <a:lnTo>
                    <a:pt x="978861" y="284910"/>
                  </a:lnTo>
                  <a:lnTo>
                    <a:pt x="937467" y="299110"/>
                  </a:lnTo>
                  <a:lnTo>
                    <a:pt x="891153" y="311840"/>
                  </a:lnTo>
                  <a:lnTo>
                    <a:pt x="840358" y="322969"/>
                  </a:lnTo>
                  <a:lnTo>
                    <a:pt x="785523" y="332367"/>
                  </a:lnTo>
                  <a:lnTo>
                    <a:pt x="727087" y="339904"/>
                  </a:lnTo>
                  <a:lnTo>
                    <a:pt x="665489" y="345450"/>
                  </a:lnTo>
                  <a:lnTo>
                    <a:pt x="601168" y="348872"/>
                  </a:lnTo>
                  <a:lnTo>
                    <a:pt x="534565" y="350042"/>
                  </a:lnTo>
                  <a:lnTo>
                    <a:pt x="1069131" y="350042"/>
                  </a:lnTo>
                  <a:lnTo>
                    <a:pt x="1069131" y="234798"/>
                  </a:lnTo>
                  <a:close/>
                </a:path>
                <a:path extrusionOk="0" h="1411604" w="1069340">
                  <a:moveTo>
                    <a:pt x="534565" y="0"/>
                  </a:moveTo>
                  <a:lnTo>
                    <a:pt x="483323" y="737"/>
                  </a:lnTo>
                  <a:lnTo>
                    <a:pt x="432463" y="2952"/>
                  </a:lnTo>
                  <a:lnTo>
                    <a:pt x="382364" y="6644"/>
                  </a:lnTo>
                  <a:lnTo>
                    <a:pt x="333406" y="11813"/>
                  </a:lnTo>
                  <a:lnTo>
                    <a:pt x="285968" y="18462"/>
                  </a:lnTo>
                  <a:lnTo>
                    <a:pt x="240429" y="26591"/>
                  </a:lnTo>
                  <a:lnTo>
                    <a:pt x="197170" y="36200"/>
                  </a:lnTo>
                  <a:lnTo>
                    <a:pt x="156569" y="47291"/>
                  </a:lnTo>
                  <a:lnTo>
                    <a:pt x="104805" y="65414"/>
                  </a:lnTo>
                  <a:lnTo>
                    <a:pt x="63394" y="85127"/>
                  </a:lnTo>
                  <a:lnTo>
                    <a:pt x="11631" y="127909"/>
                  </a:lnTo>
                  <a:lnTo>
                    <a:pt x="1278" y="150271"/>
                  </a:lnTo>
                  <a:lnTo>
                    <a:pt x="1278" y="172811"/>
                  </a:lnTo>
                  <a:lnTo>
                    <a:pt x="32336" y="217006"/>
                  </a:lnTo>
                  <a:lnTo>
                    <a:pt x="104805" y="257668"/>
                  </a:lnTo>
                  <a:lnTo>
                    <a:pt x="156569" y="275791"/>
                  </a:lnTo>
                  <a:lnTo>
                    <a:pt x="199976" y="287570"/>
                  </a:lnTo>
                  <a:lnTo>
                    <a:pt x="246380" y="297667"/>
                  </a:lnTo>
                  <a:lnTo>
                    <a:pt x="295320" y="306080"/>
                  </a:lnTo>
                  <a:lnTo>
                    <a:pt x="346334" y="312811"/>
                  </a:lnTo>
                  <a:lnTo>
                    <a:pt x="398962" y="317860"/>
                  </a:lnTo>
                  <a:lnTo>
                    <a:pt x="452742" y="321225"/>
                  </a:lnTo>
                  <a:lnTo>
                    <a:pt x="509191" y="322969"/>
                  </a:lnTo>
                  <a:lnTo>
                    <a:pt x="559940" y="322969"/>
                  </a:lnTo>
                  <a:lnTo>
                    <a:pt x="616388" y="321225"/>
                  </a:lnTo>
                  <a:lnTo>
                    <a:pt x="670169" y="317860"/>
                  </a:lnTo>
                  <a:lnTo>
                    <a:pt x="722797" y="312811"/>
                  </a:lnTo>
                  <a:lnTo>
                    <a:pt x="773811" y="306080"/>
                  </a:lnTo>
                  <a:lnTo>
                    <a:pt x="822751" y="297667"/>
                  </a:lnTo>
                  <a:lnTo>
                    <a:pt x="869155" y="287570"/>
                  </a:lnTo>
                  <a:lnTo>
                    <a:pt x="912562" y="275791"/>
                  </a:lnTo>
                  <a:lnTo>
                    <a:pt x="964326" y="257668"/>
                  </a:lnTo>
                  <a:lnTo>
                    <a:pt x="1005736" y="237956"/>
                  </a:lnTo>
                  <a:lnTo>
                    <a:pt x="1057500" y="195174"/>
                  </a:lnTo>
                  <a:lnTo>
                    <a:pt x="1067852" y="172811"/>
                  </a:lnTo>
                  <a:lnTo>
                    <a:pt x="1067852" y="150271"/>
                  </a:lnTo>
                  <a:lnTo>
                    <a:pt x="1036794" y="106076"/>
                  </a:lnTo>
                  <a:lnTo>
                    <a:pt x="964326" y="65414"/>
                  </a:lnTo>
                  <a:lnTo>
                    <a:pt x="912562" y="47291"/>
                  </a:lnTo>
                  <a:lnTo>
                    <a:pt x="871961" y="36200"/>
                  </a:lnTo>
                  <a:lnTo>
                    <a:pt x="828702" y="26591"/>
                  </a:lnTo>
                  <a:lnTo>
                    <a:pt x="783163" y="18462"/>
                  </a:lnTo>
                  <a:lnTo>
                    <a:pt x="735725" y="11813"/>
                  </a:lnTo>
                  <a:lnTo>
                    <a:pt x="686767" y="6644"/>
                  </a:lnTo>
                  <a:lnTo>
                    <a:pt x="636668" y="2952"/>
                  </a:lnTo>
                  <a:lnTo>
                    <a:pt x="585808" y="737"/>
                  </a:lnTo>
                  <a:lnTo>
                    <a:pt x="534565" y="0"/>
                  </a:lnTo>
                  <a:close/>
                </a:path>
              </a:pathLst>
            </a:custGeom>
            <a:solidFill>
              <a:srgbClr val="5E5E5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432" name="Google Shape;432;p67"/>
          <p:cNvGrpSpPr/>
          <p:nvPr/>
        </p:nvGrpSpPr>
        <p:grpSpPr>
          <a:xfrm>
            <a:off x="3408520" y="3974137"/>
            <a:ext cx="80285" cy="251630"/>
            <a:chOff x="7494548" y="8738208"/>
            <a:chExt cx="176529" cy="553277"/>
          </a:xfrm>
        </p:grpSpPr>
        <p:sp>
          <p:nvSpPr>
            <p:cNvPr id="433" name="Google Shape;433;p67"/>
            <p:cNvSpPr/>
            <p:nvPr/>
          </p:nvSpPr>
          <p:spPr>
            <a:xfrm>
              <a:off x="7582504" y="8738208"/>
              <a:ext cx="0" cy="398145"/>
            </a:xfrm>
            <a:custGeom>
              <a:rect b="b" l="l" r="r" t="t"/>
              <a:pathLst>
                <a:path extrusionOk="0" h="398145" w="120000">
                  <a:moveTo>
                    <a:pt x="0" y="0"/>
                  </a:moveTo>
                  <a:lnTo>
                    <a:pt x="0" y="376748"/>
                  </a:lnTo>
                  <a:lnTo>
                    <a:pt x="0" y="397689"/>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34" name="Google Shape;434;p67"/>
            <p:cNvSpPr/>
            <p:nvPr/>
          </p:nvSpPr>
          <p:spPr>
            <a:xfrm>
              <a:off x="7494548" y="9114956"/>
              <a:ext cx="176529" cy="176529"/>
            </a:xfrm>
            <a:custGeom>
              <a:rect b="b" l="l" r="r" t="t"/>
              <a:pathLst>
                <a:path extrusionOk="0" h="176529" w="176529">
                  <a:moveTo>
                    <a:pt x="175910" y="0"/>
                  </a:moveTo>
                  <a:lnTo>
                    <a:pt x="0" y="0"/>
                  </a:lnTo>
                  <a:lnTo>
                    <a:pt x="87955" y="175910"/>
                  </a:lnTo>
                  <a:lnTo>
                    <a:pt x="17591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435" name="Google Shape;435;p67"/>
          <p:cNvSpPr txBox="1"/>
          <p:nvPr/>
        </p:nvSpPr>
        <p:spPr>
          <a:xfrm>
            <a:off x="2898240" y="4872986"/>
            <a:ext cx="1101300" cy="1926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1200">
                <a:latin typeface="Arial"/>
                <a:ea typeface="Arial"/>
                <a:cs typeface="Arial"/>
                <a:sym typeface="Arial"/>
              </a:rPr>
              <a:t>Remote storage</a:t>
            </a:r>
            <a:endParaRPr sz="1200">
              <a:latin typeface="Arial"/>
              <a:ea typeface="Arial"/>
              <a:cs typeface="Arial"/>
              <a:sym typeface="Arial"/>
            </a:endParaRPr>
          </a:p>
        </p:txBody>
      </p:sp>
      <p:grpSp>
        <p:nvGrpSpPr>
          <p:cNvPr id="436" name="Google Shape;436;p67"/>
          <p:cNvGrpSpPr/>
          <p:nvPr/>
        </p:nvGrpSpPr>
        <p:grpSpPr>
          <a:xfrm>
            <a:off x="2013639" y="4002709"/>
            <a:ext cx="2919378" cy="391978"/>
            <a:chOff x="4427527" y="8801032"/>
            <a:chExt cx="6419036" cy="861868"/>
          </a:xfrm>
        </p:grpSpPr>
        <p:sp>
          <p:nvSpPr>
            <p:cNvPr id="437" name="Google Shape;437;p67"/>
            <p:cNvSpPr/>
            <p:nvPr/>
          </p:nvSpPr>
          <p:spPr>
            <a:xfrm>
              <a:off x="4427527" y="8937314"/>
              <a:ext cx="2386329" cy="645795"/>
            </a:xfrm>
            <a:custGeom>
              <a:rect b="b" l="l" r="r" t="t"/>
              <a:pathLst>
                <a:path extrusionOk="0" h="645795" w="2386329">
                  <a:moveTo>
                    <a:pt x="0" y="0"/>
                  </a:moveTo>
                  <a:lnTo>
                    <a:pt x="2365671" y="640306"/>
                  </a:lnTo>
                  <a:lnTo>
                    <a:pt x="2385885" y="645778"/>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38" name="Google Shape;438;p67"/>
            <p:cNvSpPr/>
            <p:nvPr/>
          </p:nvSpPr>
          <p:spPr>
            <a:xfrm>
              <a:off x="6770219" y="9492721"/>
              <a:ext cx="193040" cy="170179"/>
            </a:xfrm>
            <a:custGeom>
              <a:rect b="b" l="l" r="r" t="t"/>
              <a:pathLst>
                <a:path extrusionOk="0" h="170179" w="193040">
                  <a:moveTo>
                    <a:pt x="45959" y="0"/>
                  </a:moveTo>
                  <a:lnTo>
                    <a:pt x="0" y="169801"/>
                  </a:lnTo>
                  <a:lnTo>
                    <a:pt x="192781" y="130859"/>
                  </a:lnTo>
                  <a:lnTo>
                    <a:pt x="4595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39" name="Google Shape;439;p67"/>
            <p:cNvSpPr/>
            <p:nvPr/>
          </p:nvSpPr>
          <p:spPr>
            <a:xfrm>
              <a:off x="8081907" y="8801032"/>
              <a:ext cx="1258570" cy="495934"/>
            </a:xfrm>
            <a:custGeom>
              <a:rect b="b" l="l" r="r" t="t"/>
              <a:pathLst>
                <a:path extrusionOk="0" h="495934" w="1258570">
                  <a:moveTo>
                    <a:pt x="1258344" y="0"/>
                  </a:moveTo>
                  <a:lnTo>
                    <a:pt x="19484" y="488097"/>
                  </a:lnTo>
                  <a:lnTo>
                    <a:pt x="0" y="495773"/>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40" name="Google Shape;440;p67"/>
            <p:cNvSpPr/>
            <p:nvPr/>
          </p:nvSpPr>
          <p:spPr>
            <a:xfrm>
              <a:off x="7937725" y="9207297"/>
              <a:ext cx="196215" cy="163829"/>
            </a:xfrm>
            <a:custGeom>
              <a:rect b="b" l="l" r="r" t="t"/>
              <a:pathLst>
                <a:path extrusionOk="0" h="163829" w="196215">
                  <a:moveTo>
                    <a:pt x="131424" y="0"/>
                  </a:moveTo>
                  <a:lnTo>
                    <a:pt x="0" y="146315"/>
                  </a:lnTo>
                  <a:lnTo>
                    <a:pt x="195907" y="163666"/>
                  </a:lnTo>
                  <a:lnTo>
                    <a:pt x="131424"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41" name="Google Shape;441;p67"/>
            <p:cNvSpPr/>
            <p:nvPr/>
          </p:nvSpPr>
          <p:spPr>
            <a:xfrm>
              <a:off x="8460234" y="8937314"/>
              <a:ext cx="2386329" cy="645795"/>
            </a:xfrm>
            <a:custGeom>
              <a:rect b="b" l="l" r="r" t="t"/>
              <a:pathLst>
                <a:path extrusionOk="0" h="645795" w="2386329">
                  <a:moveTo>
                    <a:pt x="2385885" y="0"/>
                  </a:moveTo>
                  <a:lnTo>
                    <a:pt x="20214" y="640306"/>
                  </a:lnTo>
                  <a:lnTo>
                    <a:pt x="0" y="645778"/>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42" name="Google Shape;442;p67"/>
            <p:cNvSpPr/>
            <p:nvPr/>
          </p:nvSpPr>
          <p:spPr>
            <a:xfrm>
              <a:off x="8310650" y="9492721"/>
              <a:ext cx="193040" cy="170179"/>
            </a:xfrm>
            <a:custGeom>
              <a:rect b="b" l="l" r="r" t="t"/>
              <a:pathLst>
                <a:path extrusionOk="0" h="170179" w="193040">
                  <a:moveTo>
                    <a:pt x="146820" y="0"/>
                  </a:moveTo>
                  <a:lnTo>
                    <a:pt x="0" y="130859"/>
                  </a:lnTo>
                  <a:lnTo>
                    <a:pt x="192780" y="169801"/>
                  </a:lnTo>
                  <a:lnTo>
                    <a:pt x="14682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443" name="Google Shape;443;p67"/>
          <p:cNvSpPr/>
          <p:nvPr/>
        </p:nvSpPr>
        <p:spPr>
          <a:xfrm>
            <a:off x="7517133" y="3898998"/>
            <a:ext cx="219005" cy="219005"/>
          </a:xfrm>
          <a:custGeom>
            <a:rect b="b" l="l" r="r" t="t"/>
            <a:pathLst>
              <a:path extrusionOk="0" h="481329" w="481330">
                <a:moveTo>
                  <a:pt x="240639" y="0"/>
                </a:moveTo>
                <a:lnTo>
                  <a:pt x="194678" y="4405"/>
                </a:lnTo>
                <a:lnTo>
                  <a:pt x="150087" y="17620"/>
                </a:lnTo>
                <a:lnTo>
                  <a:pt x="108231" y="39645"/>
                </a:lnTo>
                <a:lnTo>
                  <a:pt x="70482" y="70481"/>
                </a:lnTo>
                <a:lnTo>
                  <a:pt x="39646" y="108231"/>
                </a:lnTo>
                <a:lnTo>
                  <a:pt x="17620" y="150086"/>
                </a:lnTo>
                <a:lnTo>
                  <a:pt x="4405" y="194678"/>
                </a:lnTo>
                <a:lnTo>
                  <a:pt x="0" y="240639"/>
                </a:lnTo>
                <a:lnTo>
                  <a:pt x="4405" y="286600"/>
                </a:lnTo>
                <a:lnTo>
                  <a:pt x="17620" y="331192"/>
                </a:lnTo>
                <a:lnTo>
                  <a:pt x="39646" y="373047"/>
                </a:lnTo>
                <a:lnTo>
                  <a:pt x="70482" y="410797"/>
                </a:lnTo>
                <a:lnTo>
                  <a:pt x="108231" y="441633"/>
                </a:lnTo>
                <a:lnTo>
                  <a:pt x="150087" y="463658"/>
                </a:lnTo>
                <a:lnTo>
                  <a:pt x="194678" y="476873"/>
                </a:lnTo>
                <a:lnTo>
                  <a:pt x="240639" y="481279"/>
                </a:lnTo>
                <a:lnTo>
                  <a:pt x="286599" y="476873"/>
                </a:lnTo>
                <a:lnTo>
                  <a:pt x="331191" y="463658"/>
                </a:lnTo>
                <a:lnTo>
                  <a:pt x="373046" y="441633"/>
                </a:lnTo>
                <a:lnTo>
                  <a:pt x="410796" y="410797"/>
                </a:lnTo>
                <a:lnTo>
                  <a:pt x="441632" y="373047"/>
                </a:lnTo>
                <a:lnTo>
                  <a:pt x="463658" y="331192"/>
                </a:lnTo>
                <a:lnTo>
                  <a:pt x="476873" y="286600"/>
                </a:lnTo>
                <a:lnTo>
                  <a:pt x="481278" y="240639"/>
                </a:lnTo>
                <a:lnTo>
                  <a:pt x="476873" y="194678"/>
                </a:lnTo>
                <a:lnTo>
                  <a:pt x="463658" y="150086"/>
                </a:lnTo>
                <a:lnTo>
                  <a:pt x="441632" y="108231"/>
                </a:lnTo>
                <a:lnTo>
                  <a:pt x="410796" y="70481"/>
                </a:lnTo>
                <a:lnTo>
                  <a:pt x="373046" y="39645"/>
                </a:lnTo>
                <a:lnTo>
                  <a:pt x="331191" y="17620"/>
                </a:lnTo>
                <a:lnTo>
                  <a:pt x="286599" y="4405"/>
                </a:lnTo>
                <a:lnTo>
                  <a:pt x="240639"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44" name="Google Shape;444;p67"/>
          <p:cNvSpPr txBox="1"/>
          <p:nvPr/>
        </p:nvSpPr>
        <p:spPr>
          <a:xfrm>
            <a:off x="7813558" y="3894697"/>
            <a:ext cx="8913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Checkpoint</a:t>
            </a:r>
            <a:endParaRPr sz="1300">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8" name="Shape 448"/>
        <p:cNvGrpSpPr/>
        <p:nvPr/>
      </p:nvGrpSpPr>
      <p:grpSpPr>
        <a:xfrm>
          <a:off x="0" y="0"/>
          <a:ext cx="0" cy="0"/>
          <a:chOff x="0" y="0"/>
          <a:chExt cx="0" cy="0"/>
        </a:xfrm>
      </p:grpSpPr>
      <p:sp>
        <p:nvSpPr>
          <p:cNvPr id="449" name="Google Shape;449;p68"/>
          <p:cNvSpPr txBox="1"/>
          <p:nvPr>
            <p:ph type="title"/>
          </p:nvPr>
        </p:nvSpPr>
        <p:spPr>
          <a:xfrm>
            <a:off x="465711" y="404198"/>
            <a:ext cx="5730600" cy="9912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a:t>Checkpoint for failure recovery</a:t>
            </a:r>
            <a:endParaRPr/>
          </a:p>
        </p:txBody>
      </p:sp>
      <p:sp>
        <p:nvSpPr>
          <p:cNvPr id="450" name="Google Shape;450;p68"/>
          <p:cNvSpPr txBox="1"/>
          <p:nvPr/>
        </p:nvSpPr>
        <p:spPr>
          <a:xfrm>
            <a:off x="465711" y="1594121"/>
            <a:ext cx="2708400" cy="344700"/>
          </a:xfrm>
          <a:prstGeom prst="rect">
            <a:avLst/>
          </a:prstGeom>
          <a:noFill/>
          <a:ln>
            <a:noFill/>
          </a:ln>
        </p:spPr>
        <p:txBody>
          <a:bodyPr anchorCtr="0" anchor="t" bIns="0" lIns="0" spcFirstLastPara="1" rIns="0" wrap="square" tIns="60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How checkpoint works?</a:t>
            </a:r>
            <a:endParaRPr sz="1800">
              <a:latin typeface="Arial"/>
              <a:ea typeface="Arial"/>
              <a:cs typeface="Arial"/>
              <a:sym typeface="Arial"/>
            </a:endParaRPr>
          </a:p>
        </p:txBody>
      </p:sp>
      <p:grpSp>
        <p:nvGrpSpPr>
          <p:cNvPr id="451" name="Google Shape;451;p68"/>
          <p:cNvGrpSpPr/>
          <p:nvPr/>
        </p:nvGrpSpPr>
        <p:grpSpPr>
          <a:xfrm>
            <a:off x="1510329" y="3722291"/>
            <a:ext cx="5325817" cy="218908"/>
            <a:chOff x="3320864" y="8184457"/>
            <a:chExt cx="11710239" cy="481329"/>
          </a:xfrm>
        </p:grpSpPr>
        <p:sp>
          <p:nvSpPr>
            <p:cNvPr id="452" name="Google Shape;452;p68"/>
            <p:cNvSpPr/>
            <p:nvPr/>
          </p:nvSpPr>
          <p:spPr>
            <a:xfrm>
              <a:off x="3320864" y="8425085"/>
              <a:ext cx="11555094" cy="0"/>
            </a:xfrm>
            <a:custGeom>
              <a:rect b="b" l="l" r="r" t="t"/>
              <a:pathLst>
                <a:path extrusionOk="0" h="120000" w="11555094">
                  <a:moveTo>
                    <a:pt x="0" y="0"/>
                  </a:moveTo>
                  <a:lnTo>
                    <a:pt x="11533711" y="0"/>
                  </a:lnTo>
                  <a:lnTo>
                    <a:pt x="11554653"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53" name="Google Shape;453;p68"/>
            <p:cNvSpPr/>
            <p:nvPr/>
          </p:nvSpPr>
          <p:spPr>
            <a:xfrm>
              <a:off x="14854573" y="8337130"/>
              <a:ext cx="176530" cy="176529"/>
            </a:xfrm>
            <a:custGeom>
              <a:rect b="b" l="l" r="r" t="t"/>
              <a:pathLst>
                <a:path extrusionOk="0" h="176529" w="176530">
                  <a:moveTo>
                    <a:pt x="0" y="0"/>
                  </a:moveTo>
                  <a:lnTo>
                    <a:pt x="0" y="175910"/>
                  </a:lnTo>
                  <a:lnTo>
                    <a:pt x="175910" y="87955"/>
                  </a:lnTo>
                  <a:lnTo>
                    <a:pt x="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54" name="Google Shape;454;p68"/>
            <p:cNvSpPr/>
            <p:nvPr/>
          </p:nvSpPr>
          <p:spPr>
            <a:xfrm>
              <a:off x="3826357" y="8184457"/>
              <a:ext cx="7853680" cy="481329"/>
            </a:xfrm>
            <a:custGeom>
              <a:rect b="b" l="l" r="r" t="t"/>
              <a:pathLst>
                <a:path extrusionOk="0" h="481329" w="7853680">
                  <a:moveTo>
                    <a:pt x="481279" y="240639"/>
                  </a:moveTo>
                  <a:lnTo>
                    <a:pt x="476885" y="194678"/>
                  </a:lnTo>
                  <a:lnTo>
                    <a:pt x="463664" y="150075"/>
                  </a:lnTo>
                  <a:lnTo>
                    <a:pt x="441642" y="108229"/>
                  </a:lnTo>
                  <a:lnTo>
                    <a:pt x="410806" y="70472"/>
                  </a:lnTo>
                  <a:lnTo>
                    <a:pt x="373049" y="39636"/>
                  </a:lnTo>
                  <a:lnTo>
                    <a:pt x="331203" y="17614"/>
                  </a:lnTo>
                  <a:lnTo>
                    <a:pt x="286600" y="4394"/>
                  </a:lnTo>
                  <a:lnTo>
                    <a:pt x="240639" y="0"/>
                  </a:lnTo>
                  <a:lnTo>
                    <a:pt x="194678" y="4394"/>
                  </a:lnTo>
                  <a:lnTo>
                    <a:pt x="150088" y="17614"/>
                  </a:lnTo>
                  <a:lnTo>
                    <a:pt x="108242" y="39636"/>
                  </a:lnTo>
                  <a:lnTo>
                    <a:pt x="70485" y="70472"/>
                  </a:lnTo>
                  <a:lnTo>
                    <a:pt x="39649" y="108229"/>
                  </a:lnTo>
                  <a:lnTo>
                    <a:pt x="17627" y="150075"/>
                  </a:lnTo>
                  <a:lnTo>
                    <a:pt x="4406" y="194678"/>
                  </a:lnTo>
                  <a:lnTo>
                    <a:pt x="0" y="240639"/>
                  </a:lnTo>
                  <a:lnTo>
                    <a:pt x="4406" y="286600"/>
                  </a:lnTo>
                  <a:lnTo>
                    <a:pt x="17627" y="331190"/>
                  </a:lnTo>
                  <a:lnTo>
                    <a:pt x="39649" y="373037"/>
                  </a:lnTo>
                  <a:lnTo>
                    <a:pt x="70485" y="410794"/>
                  </a:lnTo>
                  <a:lnTo>
                    <a:pt x="108242" y="441629"/>
                  </a:lnTo>
                  <a:lnTo>
                    <a:pt x="150088" y="463651"/>
                  </a:lnTo>
                  <a:lnTo>
                    <a:pt x="194678" y="476872"/>
                  </a:lnTo>
                  <a:lnTo>
                    <a:pt x="240639" y="481279"/>
                  </a:lnTo>
                  <a:lnTo>
                    <a:pt x="286600" y="476872"/>
                  </a:lnTo>
                  <a:lnTo>
                    <a:pt x="331203" y="463651"/>
                  </a:lnTo>
                  <a:lnTo>
                    <a:pt x="373049" y="441629"/>
                  </a:lnTo>
                  <a:lnTo>
                    <a:pt x="410806" y="410794"/>
                  </a:lnTo>
                  <a:lnTo>
                    <a:pt x="441642" y="373037"/>
                  </a:lnTo>
                  <a:lnTo>
                    <a:pt x="463664" y="331190"/>
                  </a:lnTo>
                  <a:lnTo>
                    <a:pt x="476885" y="286600"/>
                  </a:lnTo>
                  <a:lnTo>
                    <a:pt x="481279" y="240639"/>
                  </a:lnTo>
                  <a:close/>
                </a:path>
                <a:path extrusionOk="0" h="481329" w="7853680">
                  <a:moveTo>
                    <a:pt x="2239035" y="240639"/>
                  </a:moveTo>
                  <a:lnTo>
                    <a:pt x="2234628" y="194678"/>
                  </a:lnTo>
                  <a:lnTo>
                    <a:pt x="2221407" y="150075"/>
                  </a:lnTo>
                  <a:lnTo>
                    <a:pt x="2199386" y="108229"/>
                  </a:lnTo>
                  <a:lnTo>
                    <a:pt x="2168550" y="70472"/>
                  </a:lnTo>
                  <a:lnTo>
                    <a:pt x="2130806" y="39636"/>
                  </a:lnTo>
                  <a:lnTo>
                    <a:pt x="2088946" y="17614"/>
                  </a:lnTo>
                  <a:lnTo>
                    <a:pt x="2044357" y="4394"/>
                  </a:lnTo>
                  <a:lnTo>
                    <a:pt x="1998395" y="0"/>
                  </a:lnTo>
                  <a:lnTo>
                    <a:pt x="1952434" y="4394"/>
                  </a:lnTo>
                  <a:lnTo>
                    <a:pt x="1907844" y="17614"/>
                  </a:lnTo>
                  <a:lnTo>
                    <a:pt x="1865985" y="39636"/>
                  </a:lnTo>
                  <a:lnTo>
                    <a:pt x="1828228" y="70472"/>
                  </a:lnTo>
                  <a:lnTo>
                    <a:pt x="1797392" y="108229"/>
                  </a:lnTo>
                  <a:lnTo>
                    <a:pt x="1775371" y="150075"/>
                  </a:lnTo>
                  <a:lnTo>
                    <a:pt x="1762163" y="194678"/>
                  </a:lnTo>
                  <a:lnTo>
                    <a:pt x="1757756" y="240639"/>
                  </a:lnTo>
                  <a:lnTo>
                    <a:pt x="1762163" y="286600"/>
                  </a:lnTo>
                  <a:lnTo>
                    <a:pt x="1775371" y="331190"/>
                  </a:lnTo>
                  <a:lnTo>
                    <a:pt x="1797392" y="373037"/>
                  </a:lnTo>
                  <a:lnTo>
                    <a:pt x="1828228" y="410794"/>
                  </a:lnTo>
                  <a:lnTo>
                    <a:pt x="1865985" y="441629"/>
                  </a:lnTo>
                  <a:lnTo>
                    <a:pt x="1907844" y="463651"/>
                  </a:lnTo>
                  <a:lnTo>
                    <a:pt x="1952434" y="476872"/>
                  </a:lnTo>
                  <a:lnTo>
                    <a:pt x="1998395" y="481279"/>
                  </a:lnTo>
                  <a:lnTo>
                    <a:pt x="2044357" y="476872"/>
                  </a:lnTo>
                  <a:lnTo>
                    <a:pt x="2088946" y="463651"/>
                  </a:lnTo>
                  <a:lnTo>
                    <a:pt x="2130806" y="441629"/>
                  </a:lnTo>
                  <a:lnTo>
                    <a:pt x="2168550" y="410794"/>
                  </a:lnTo>
                  <a:lnTo>
                    <a:pt x="2199386" y="373037"/>
                  </a:lnTo>
                  <a:lnTo>
                    <a:pt x="2221407" y="331190"/>
                  </a:lnTo>
                  <a:lnTo>
                    <a:pt x="2234628" y="286600"/>
                  </a:lnTo>
                  <a:lnTo>
                    <a:pt x="2239035" y="240639"/>
                  </a:lnTo>
                  <a:close/>
                </a:path>
                <a:path extrusionOk="0" h="481329" w="7853680">
                  <a:moveTo>
                    <a:pt x="3996779" y="240639"/>
                  </a:moveTo>
                  <a:lnTo>
                    <a:pt x="3992372" y="194678"/>
                  </a:lnTo>
                  <a:lnTo>
                    <a:pt x="3979164" y="150075"/>
                  </a:lnTo>
                  <a:lnTo>
                    <a:pt x="3957129" y="108229"/>
                  </a:lnTo>
                  <a:lnTo>
                    <a:pt x="3926294" y="70472"/>
                  </a:lnTo>
                  <a:lnTo>
                    <a:pt x="3888549" y="39636"/>
                  </a:lnTo>
                  <a:lnTo>
                    <a:pt x="3846690" y="17614"/>
                  </a:lnTo>
                  <a:lnTo>
                    <a:pt x="3802100" y="4394"/>
                  </a:lnTo>
                  <a:lnTo>
                    <a:pt x="3756139" y="0"/>
                  </a:lnTo>
                  <a:lnTo>
                    <a:pt x="3710178" y="4394"/>
                  </a:lnTo>
                  <a:lnTo>
                    <a:pt x="3665588" y="17614"/>
                  </a:lnTo>
                  <a:lnTo>
                    <a:pt x="3623729" y="39636"/>
                  </a:lnTo>
                  <a:lnTo>
                    <a:pt x="3585984" y="70472"/>
                  </a:lnTo>
                  <a:lnTo>
                    <a:pt x="3555149" y="108229"/>
                  </a:lnTo>
                  <a:lnTo>
                    <a:pt x="3533127" y="150075"/>
                  </a:lnTo>
                  <a:lnTo>
                    <a:pt x="3519906" y="194678"/>
                  </a:lnTo>
                  <a:lnTo>
                    <a:pt x="3515499" y="240639"/>
                  </a:lnTo>
                  <a:lnTo>
                    <a:pt x="3519906" y="286600"/>
                  </a:lnTo>
                  <a:lnTo>
                    <a:pt x="3533127" y="331190"/>
                  </a:lnTo>
                  <a:lnTo>
                    <a:pt x="3555149" y="373037"/>
                  </a:lnTo>
                  <a:lnTo>
                    <a:pt x="3585984" y="410794"/>
                  </a:lnTo>
                  <a:lnTo>
                    <a:pt x="3623729" y="441629"/>
                  </a:lnTo>
                  <a:lnTo>
                    <a:pt x="3665588" y="463651"/>
                  </a:lnTo>
                  <a:lnTo>
                    <a:pt x="3710178" y="476872"/>
                  </a:lnTo>
                  <a:lnTo>
                    <a:pt x="3756139" y="481279"/>
                  </a:lnTo>
                  <a:lnTo>
                    <a:pt x="3802100" y="476872"/>
                  </a:lnTo>
                  <a:lnTo>
                    <a:pt x="3846690" y="463651"/>
                  </a:lnTo>
                  <a:lnTo>
                    <a:pt x="3888549" y="441629"/>
                  </a:lnTo>
                  <a:lnTo>
                    <a:pt x="3926294" y="410794"/>
                  </a:lnTo>
                  <a:lnTo>
                    <a:pt x="3957129" y="373037"/>
                  </a:lnTo>
                  <a:lnTo>
                    <a:pt x="3979164" y="331190"/>
                  </a:lnTo>
                  <a:lnTo>
                    <a:pt x="3992372" y="286600"/>
                  </a:lnTo>
                  <a:lnTo>
                    <a:pt x="3996779" y="240639"/>
                  </a:lnTo>
                  <a:close/>
                </a:path>
                <a:path extrusionOk="0" h="481329" w="7853680">
                  <a:moveTo>
                    <a:pt x="5754522" y="240639"/>
                  </a:moveTo>
                  <a:lnTo>
                    <a:pt x="5750128" y="194678"/>
                  </a:lnTo>
                  <a:lnTo>
                    <a:pt x="5736907" y="150075"/>
                  </a:lnTo>
                  <a:lnTo>
                    <a:pt x="5714885" y="108229"/>
                  </a:lnTo>
                  <a:lnTo>
                    <a:pt x="5684050" y="70472"/>
                  </a:lnTo>
                  <a:lnTo>
                    <a:pt x="5646293" y="39636"/>
                  </a:lnTo>
                  <a:lnTo>
                    <a:pt x="5604446" y="17614"/>
                  </a:lnTo>
                  <a:lnTo>
                    <a:pt x="5559844" y="4394"/>
                  </a:lnTo>
                  <a:lnTo>
                    <a:pt x="5513883" y="0"/>
                  </a:lnTo>
                  <a:lnTo>
                    <a:pt x="5467921" y="4394"/>
                  </a:lnTo>
                  <a:lnTo>
                    <a:pt x="5423332" y="17614"/>
                  </a:lnTo>
                  <a:lnTo>
                    <a:pt x="5381485" y="39636"/>
                  </a:lnTo>
                  <a:lnTo>
                    <a:pt x="5343728" y="70472"/>
                  </a:lnTo>
                  <a:lnTo>
                    <a:pt x="5312892" y="108229"/>
                  </a:lnTo>
                  <a:lnTo>
                    <a:pt x="5290871" y="150075"/>
                  </a:lnTo>
                  <a:lnTo>
                    <a:pt x="5277650" y="194678"/>
                  </a:lnTo>
                  <a:lnTo>
                    <a:pt x="5273243" y="240639"/>
                  </a:lnTo>
                  <a:lnTo>
                    <a:pt x="5277650" y="286600"/>
                  </a:lnTo>
                  <a:lnTo>
                    <a:pt x="5290871" y="331190"/>
                  </a:lnTo>
                  <a:lnTo>
                    <a:pt x="5312892" y="373037"/>
                  </a:lnTo>
                  <a:lnTo>
                    <a:pt x="5343728" y="410794"/>
                  </a:lnTo>
                  <a:lnTo>
                    <a:pt x="5381485" y="441629"/>
                  </a:lnTo>
                  <a:lnTo>
                    <a:pt x="5423332" y="463651"/>
                  </a:lnTo>
                  <a:lnTo>
                    <a:pt x="5467921" y="476872"/>
                  </a:lnTo>
                  <a:lnTo>
                    <a:pt x="5513883" y="481279"/>
                  </a:lnTo>
                  <a:lnTo>
                    <a:pt x="5559844" y="476872"/>
                  </a:lnTo>
                  <a:lnTo>
                    <a:pt x="5604446" y="463651"/>
                  </a:lnTo>
                  <a:lnTo>
                    <a:pt x="5646293" y="441629"/>
                  </a:lnTo>
                  <a:lnTo>
                    <a:pt x="5684050" y="410794"/>
                  </a:lnTo>
                  <a:lnTo>
                    <a:pt x="5714885" y="373037"/>
                  </a:lnTo>
                  <a:lnTo>
                    <a:pt x="5736907" y="331190"/>
                  </a:lnTo>
                  <a:lnTo>
                    <a:pt x="5750128" y="286600"/>
                  </a:lnTo>
                  <a:lnTo>
                    <a:pt x="5754522" y="240639"/>
                  </a:lnTo>
                  <a:close/>
                </a:path>
                <a:path extrusionOk="0" h="481329" w="7853680">
                  <a:moveTo>
                    <a:pt x="7853489" y="240639"/>
                  </a:moveTo>
                  <a:lnTo>
                    <a:pt x="7849082" y="194678"/>
                  </a:lnTo>
                  <a:lnTo>
                    <a:pt x="7835874" y="150075"/>
                  </a:lnTo>
                  <a:lnTo>
                    <a:pt x="7813853" y="108229"/>
                  </a:lnTo>
                  <a:lnTo>
                    <a:pt x="7783004" y="70472"/>
                  </a:lnTo>
                  <a:lnTo>
                    <a:pt x="7745260" y="39636"/>
                  </a:lnTo>
                  <a:lnTo>
                    <a:pt x="7703401" y="17614"/>
                  </a:lnTo>
                  <a:lnTo>
                    <a:pt x="7658811" y="4394"/>
                  </a:lnTo>
                  <a:lnTo>
                    <a:pt x="7612850" y="0"/>
                  </a:lnTo>
                  <a:lnTo>
                    <a:pt x="7566888" y="4394"/>
                  </a:lnTo>
                  <a:lnTo>
                    <a:pt x="7522299" y="17614"/>
                  </a:lnTo>
                  <a:lnTo>
                    <a:pt x="7480452" y="39636"/>
                  </a:lnTo>
                  <a:lnTo>
                    <a:pt x="7442695" y="70472"/>
                  </a:lnTo>
                  <a:lnTo>
                    <a:pt x="7411860" y="108229"/>
                  </a:lnTo>
                  <a:lnTo>
                    <a:pt x="7389838" y="150075"/>
                  </a:lnTo>
                  <a:lnTo>
                    <a:pt x="7376617" y="194678"/>
                  </a:lnTo>
                  <a:lnTo>
                    <a:pt x="7372210" y="240639"/>
                  </a:lnTo>
                  <a:lnTo>
                    <a:pt x="7376617" y="286600"/>
                  </a:lnTo>
                  <a:lnTo>
                    <a:pt x="7389838" y="331190"/>
                  </a:lnTo>
                  <a:lnTo>
                    <a:pt x="7411860" y="373037"/>
                  </a:lnTo>
                  <a:lnTo>
                    <a:pt x="7442695" y="410794"/>
                  </a:lnTo>
                  <a:lnTo>
                    <a:pt x="7480452" y="441629"/>
                  </a:lnTo>
                  <a:lnTo>
                    <a:pt x="7522299" y="463651"/>
                  </a:lnTo>
                  <a:lnTo>
                    <a:pt x="7566888" y="476872"/>
                  </a:lnTo>
                  <a:lnTo>
                    <a:pt x="7612850" y="481279"/>
                  </a:lnTo>
                  <a:lnTo>
                    <a:pt x="7658811" y="476872"/>
                  </a:lnTo>
                  <a:lnTo>
                    <a:pt x="7703401" y="463651"/>
                  </a:lnTo>
                  <a:lnTo>
                    <a:pt x="7745260" y="441629"/>
                  </a:lnTo>
                  <a:lnTo>
                    <a:pt x="7783004" y="410794"/>
                  </a:lnTo>
                  <a:lnTo>
                    <a:pt x="7813853" y="373037"/>
                  </a:lnTo>
                  <a:lnTo>
                    <a:pt x="7835874" y="331190"/>
                  </a:lnTo>
                  <a:lnTo>
                    <a:pt x="7849082" y="286600"/>
                  </a:lnTo>
                  <a:lnTo>
                    <a:pt x="7853489" y="240639"/>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455" name="Google Shape;455;p68"/>
          <p:cNvSpPr txBox="1"/>
          <p:nvPr/>
        </p:nvSpPr>
        <p:spPr>
          <a:xfrm>
            <a:off x="6433600" y="3847076"/>
            <a:ext cx="3864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Time</a:t>
            </a:r>
            <a:endParaRPr sz="1300">
              <a:latin typeface="Arial"/>
              <a:ea typeface="Arial"/>
              <a:cs typeface="Arial"/>
              <a:sym typeface="Arial"/>
            </a:endParaRPr>
          </a:p>
        </p:txBody>
      </p:sp>
      <p:grpSp>
        <p:nvGrpSpPr>
          <p:cNvPr id="456" name="Google Shape;456;p68"/>
          <p:cNvGrpSpPr/>
          <p:nvPr/>
        </p:nvGrpSpPr>
        <p:grpSpPr>
          <a:xfrm>
            <a:off x="1596017" y="3359486"/>
            <a:ext cx="4406487" cy="456597"/>
            <a:chOff x="3509272" y="7386733"/>
            <a:chExt cx="9688845" cy="1003952"/>
          </a:xfrm>
        </p:grpSpPr>
        <p:sp>
          <p:nvSpPr>
            <p:cNvPr id="457" name="Google Shape;457;p68"/>
            <p:cNvSpPr/>
            <p:nvPr/>
          </p:nvSpPr>
          <p:spPr>
            <a:xfrm>
              <a:off x="12799337" y="7443784"/>
              <a:ext cx="398780" cy="889000"/>
            </a:xfrm>
            <a:custGeom>
              <a:rect b="b" l="l" r="r" t="t"/>
              <a:pathLst>
                <a:path extrusionOk="0" h="889000" w="398780">
                  <a:moveTo>
                    <a:pt x="117336" y="721603"/>
                  </a:moveTo>
                  <a:lnTo>
                    <a:pt x="113054" y="728085"/>
                  </a:lnTo>
                  <a:lnTo>
                    <a:pt x="116321" y="733011"/>
                  </a:lnTo>
                  <a:lnTo>
                    <a:pt x="225343" y="888643"/>
                  </a:lnTo>
                  <a:lnTo>
                    <a:pt x="331978" y="736419"/>
                  </a:lnTo>
                  <a:lnTo>
                    <a:pt x="260756" y="736419"/>
                  </a:lnTo>
                  <a:lnTo>
                    <a:pt x="260843" y="736140"/>
                  </a:lnTo>
                  <a:lnTo>
                    <a:pt x="191250" y="736140"/>
                  </a:lnTo>
                  <a:lnTo>
                    <a:pt x="117336" y="721603"/>
                  </a:lnTo>
                  <a:close/>
                </a:path>
                <a:path extrusionOk="0" h="889000" w="398780">
                  <a:moveTo>
                    <a:pt x="333173" y="721791"/>
                  </a:moveTo>
                  <a:lnTo>
                    <a:pt x="260756" y="736419"/>
                  </a:lnTo>
                  <a:lnTo>
                    <a:pt x="331978" y="736419"/>
                  </a:lnTo>
                  <a:lnTo>
                    <a:pt x="334220" y="733219"/>
                  </a:lnTo>
                  <a:lnTo>
                    <a:pt x="337518" y="728257"/>
                  </a:lnTo>
                  <a:lnTo>
                    <a:pt x="333173" y="721791"/>
                  </a:lnTo>
                  <a:close/>
                </a:path>
                <a:path extrusionOk="0" h="889000" w="398780">
                  <a:moveTo>
                    <a:pt x="346142" y="461680"/>
                  </a:moveTo>
                  <a:lnTo>
                    <a:pt x="245521" y="461680"/>
                  </a:lnTo>
                  <a:lnTo>
                    <a:pt x="191250" y="736140"/>
                  </a:lnTo>
                  <a:lnTo>
                    <a:pt x="260843" y="736140"/>
                  </a:lnTo>
                  <a:lnTo>
                    <a:pt x="346142" y="461680"/>
                  </a:lnTo>
                  <a:close/>
                </a:path>
                <a:path extrusionOk="0" h="889000" w="398780">
                  <a:moveTo>
                    <a:pt x="286986" y="0"/>
                  </a:moveTo>
                  <a:lnTo>
                    <a:pt x="123493" y="0"/>
                  </a:lnTo>
                  <a:lnTo>
                    <a:pt x="0" y="583361"/>
                  </a:lnTo>
                  <a:lnTo>
                    <a:pt x="245521" y="461680"/>
                  </a:lnTo>
                  <a:lnTo>
                    <a:pt x="346142" y="461680"/>
                  </a:lnTo>
                  <a:lnTo>
                    <a:pt x="356521" y="428285"/>
                  </a:lnTo>
                  <a:lnTo>
                    <a:pt x="127106" y="428285"/>
                  </a:lnTo>
                  <a:lnTo>
                    <a:pt x="286986" y="0"/>
                  </a:lnTo>
                  <a:close/>
                </a:path>
                <a:path extrusionOk="0" h="889000" w="398780">
                  <a:moveTo>
                    <a:pt x="398511" y="293176"/>
                  </a:moveTo>
                  <a:lnTo>
                    <a:pt x="127106" y="428285"/>
                  </a:lnTo>
                  <a:lnTo>
                    <a:pt x="356521" y="428285"/>
                  </a:lnTo>
                  <a:lnTo>
                    <a:pt x="398511" y="293176"/>
                  </a:lnTo>
                  <a:close/>
                </a:path>
              </a:pathLst>
            </a:custGeom>
            <a:solidFill>
              <a:srgbClr val="EE220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58" name="Google Shape;458;p68"/>
            <p:cNvSpPr/>
            <p:nvPr/>
          </p:nvSpPr>
          <p:spPr>
            <a:xfrm>
              <a:off x="11754098" y="7966506"/>
              <a:ext cx="1264919" cy="424179"/>
            </a:xfrm>
            <a:custGeom>
              <a:rect b="b" l="l" r="r" t="t"/>
              <a:pathLst>
                <a:path extrusionOk="0" h="424179" w="1264919">
                  <a:moveTo>
                    <a:pt x="1264664" y="423746"/>
                  </a:moveTo>
                  <a:lnTo>
                    <a:pt x="1236065" y="379916"/>
                  </a:lnTo>
                  <a:lnTo>
                    <a:pt x="1206797" y="338479"/>
                  </a:lnTo>
                  <a:lnTo>
                    <a:pt x="1176858" y="299433"/>
                  </a:lnTo>
                  <a:lnTo>
                    <a:pt x="1146250" y="262779"/>
                  </a:lnTo>
                  <a:lnTo>
                    <a:pt x="1114972" y="228517"/>
                  </a:lnTo>
                  <a:lnTo>
                    <a:pt x="1083025" y="196647"/>
                  </a:lnTo>
                  <a:lnTo>
                    <a:pt x="1050407" y="167169"/>
                  </a:lnTo>
                  <a:lnTo>
                    <a:pt x="1017119" y="140082"/>
                  </a:lnTo>
                  <a:lnTo>
                    <a:pt x="983162" y="115388"/>
                  </a:lnTo>
                  <a:lnTo>
                    <a:pt x="948535" y="93085"/>
                  </a:lnTo>
                  <a:lnTo>
                    <a:pt x="913238" y="73175"/>
                  </a:lnTo>
                  <a:lnTo>
                    <a:pt x="877271" y="55656"/>
                  </a:lnTo>
                  <a:lnTo>
                    <a:pt x="840634" y="40530"/>
                  </a:lnTo>
                  <a:lnTo>
                    <a:pt x="803327" y="27795"/>
                  </a:lnTo>
                  <a:lnTo>
                    <a:pt x="765351" y="17452"/>
                  </a:lnTo>
                  <a:lnTo>
                    <a:pt x="726705" y="9501"/>
                  </a:lnTo>
                  <a:lnTo>
                    <a:pt x="687389" y="3942"/>
                  </a:lnTo>
                  <a:lnTo>
                    <a:pt x="647403" y="775"/>
                  </a:lnTo>
                  <a:lnTo>
                    <a:pt x="606747" y="0"/>
                  </a:lnTo>
                  <a:lnTo>
                    <a:pt x="565421" y="1616"/>
                  </a:lnTo>
                  <a:lnTo>
                    <a:pt x="523425" y="5625"/>
                  </a:lnTo>
                  <a:lnTo>
                    <a:pt x="480760" y="12025"/>
                  </a:lnTo>
                  <a:lnTo>
                    <a:pt x="437425" y="20818"/>
                  </a:lnTo>
                  <a:lnTo>
                    <a:pt x="393420" y="32002"/>
                  </a:lnTo>
                  <a:lnTo>
                    <a:pt x="348745" y="45578"/>
                  </a:lnTo>
                  <a:lnTo>
                    <a:pt x="303400" y="61547"/>
                  </a:lnTo>
                  <a:lnTo>
                    <a:pt x="257385" y="79907"/>
                  </a:lnTo>
                  <a:lnTo>
                    <a:pt x="210701" y="100659"/>
                  </a:lnTo>
                  <a:lnTo>
                    <a:pt x="163347" y="123802"/>
                  </a:lnTo>
                  <a:lnTo>
                    <a:pt x="115322" y="149338"/>
                  </a:lnTo>
                  <a:lnTo>
                    <a:pt x="66628" y="177266"/>
                  </a:lnTo>
                  <a:lnTo>
                    <a:pt x="17264" y="207586"/>
                  </a:lnTo>
                  <a:lnTo>
                    <a:pt x="0" y="219492"/>
                  </a:lnTo>
                </a:path>
              </a:pathLst>
            </a:custGeom>
            <a:noFill/>
            <a:ln cap="flat" cmpd="sng" w="41875">
              <a:solidFill>
                <a:srgbClr val="EE220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59" name="Google Shape;459;p68"/>
            <p:cNvSpPr/>
            <p:nvPr/>
          </p:nvSpPr>
          <p:spPr>
            <a:xfrm>
              <a:off x="11626525" y="8101704"/>
              <a:ext cx="194945" cy="172720"/>
            </a:xfrm>
            <a:custGeom>
              <a:rect b="b" l="l" r="r" t="t"/>
              <a:pathLst>
                <a:path extrusionOk="0" h="172720" w="194945">
                  <a:moveTo>
                    <a:pt x="94876" y="0"/>
                  </a:moveTo>
                  <a:lnTo>
                    <a:pt x="0" y="172275"/>
                  </a:lnTo>
                  <a:lnTo>
                    <a:pt x="194747" y="144812"/>
                  </a:lnTo>
                  <a:lnTo>
                    <a:pt x="94876" y="0"/>
                  </a:lnTo>
                  <a:close/>
                </a:path>
              </a:pathLst>
            </a:custGeom>
            <a:solidFill>
              <a:srgbClr val="EE220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60" name="Google Shape;460;p68"/>
            <p:cNvSpPr/>
            <p:nvPr/>
          </p:nvSpPr>
          <p:spPr>
            <a:xfrm>
              <a:off x="3651774" y="7386733"/>
              <a:ext cx="9342755" cy="1003934"/>
            </a:xfrm>
            <a:custGeom>
              <a:rect b="b" l="l" r="r" t="t"/>
              <a:pathLst>
                <a:path extrusionOk="0" h="1003934" w="9342755">
                  <a:moveTo>
                    <a:pt x="9342755" y="1003519"/>
                  </a:moveTo>
                  <a:lnTo>
                    <a:pt x="9289915" y="983679"/>
                  </a:lnTo>
                  <a:lnTo>
                    <a:pt x="9237123" y="964036"/>
                  </a:lnTo>
                  <a:lnTo>
                    <a:pt x="9184378" y="944591"/>
                  </a:lnTo>
                  <a:lnTo>
                    <a:pt x="9131680" y="925345"/>
                  </a:lnTo>
                  <a:lnTo>
                    <a:pt x="9079029" y="906297"/>
                  </a:lnTo>
                  <a:lnTo>
                    <a:pt x="9026426" y="887446"/>
                  </a:lnTo>
                  <a:lnTo>
                    <a:pt x="8973870" y="868794"/>
                  </a:lnTo>
                  <a:lnTo>
                    <a:pt x="8921361" y="850340"/>
                  </a:lnTo>
                  <a:lnTo>
                    <a:pt x="8868899" y="832084"/>
                  </a:lnTo>
                  <a:lnTo>
                    <a:pt x="8816484" y="814026"/>
                  </a:lnTo>
                  <a:lnTo>
                    <a:pt x="8764117" y="796167"/>
                  </a:lnTo>
                  <a:lnTo>
                    <a:pt x="8711796" y="778505"/>
                  </a:lnTo>
                  <a:lnTo>
                    <a:pt x="8659523" y="761041"/>
                  </a:lnTo>
                  <a:lnTo>
                    <a:pt x="8607297" y="743776"/>
                  </a:lnTo>
                  <a:lnTo>
                    <a:pt x="8555119" y="726708"/>
                  </a:lnTo>
                  <a:lnTo>
                    <a:pt x="8502987" y="709839"/>
                  </a:lnTo>
                  <a:lnTo>
                    <a:pt x="8450903" y="693168"/>
                  </a:lnTo>
                  <a:lnTo>
                    <a:pt x="8398866" y="676695"/>
                  </a:lnTo>
                  <a:lnTo>
                    <a:pt x="8346876" y="660420"/>
                  </a:lnTo>
                  <a:lnTo>
                    <a:pt x="8294933" y="644343"/>
                  </a:lnTo>
                  <a:lnTo>
                    <a:pt x="8243038" y="628464"/>
                  </a:lnTo>
                  <a:lnTo>
                    <a:pt x="8191190" y="612784"/>
                  </a:lnTo>
                  <a:lnTo>
                    <a:pt x="8139389" y="597301"/>
                  </a:lnTo>
                  <a:lnTo>
                    <a:pt x="8087635" y="582016"/>
                  </a:lnTo>
                  <a:lnTo>
                    <a:pt x="8035928" y="566930"/>
                  </a:lnTo>
                  <a:lnTo>
                    <a:pt x="7984269" y="552042"/>
                  </a:lnTo>
                  <a:lnTo>
                    <a:pt x="7932657" y="537352"/>
                  </a:lnTo>
                  <a:lnTo>
                    <a:pt x="7881091" y="522859"/>
                  </a:lnTo>
                  <a:lnTo>
                    <a:pt x="7829574" y="508565"/>
                  </a:lnTo>
                  <a:lnTo>
                    <a:pt x="7778103" y="494470"/>
                  </a:lnTo>
                  <a:lnTo>
                    <a:pt x="7726680" y="480572"/>
                  </a:lnTo>
                  <a:lnTo>
                    <a:pt x="7675303" y="466872"/>
                  </a:lnTo>
                  <a:lnTo>
                    <a:pt x="7623974" y="453370"/>
                  </a:lnTo>
                  <a:lnTo>
                    <a:pt x="7572693" y="440067"/>
                  </a:lnTo>
                  <a:lnTo>
                    <a:pt x="7521458" y="426962"/>
                  </a:lnTo>
                  <a:lnTo>
                    <a:pt x="7470271" y="414054"/>
                  </a:lnTo>
                  <a:lnTo>
                    <a:pt x="7419130" y="401345"/>
                  </a:lnTo>
                  <a:lnTo>
                    <a:pt x="7368037" y="388834"/>
                  </a:lnTo>
                  <a:lnTo>
                    <a:pt x="7316992" y="376521"/>
                  </a:lnTo>
                  <a:lnTo>
                    <a:pt x="7265993" y="364406"/>
                  </a:lnTo>
                  <a:lnTo>
                    <a:pt x="7215042" y="352489"/>
                  </a:lnTo>
                  <a:lnTo>
                    <a:pt x="7164137" y="340770"/>
                  </a:lnTo>
                  <a:lnTo>
                    <a:pt x="7113280" y="329250"/>
                  </a:lnTo>
                  <a:lnTo>
                    <a:pt x="7062471" y="317927"/>
                  </a:lnTo>
                  <a:lnTo>
                    <a:pt x="7011708" y="306803"/>
                  </a:lnTo>
                  <a:lnTo>
                    <a:pt x="6960993" y="295876"/>
                  </a:lnTo>
                  <a:lnTo>
                    <a:pt x="6910325" y="285148"/>
                  </a:lnTo>
                  <a:lnTo>
                    <a:pt x="6859704" y="274618"/>
                  </a:lnTo>
                  <a:lnTo>
                    <a:pt x="6809130" y="264286"/>
                  </a:lnTo>
                  <a:lnTo>
                    <a:pt x="6758603" y="254152"/>
                  </a:lnTo>
                  <a:lnTo>
                    <a:pt x="6708124" y="244216"/>
                  </a:lnTo>
                  <a:lnTo>
                    <a:pt x="6657692" y="234479"/>
                  </a:lnTo>
                  <a:lnTo>
                    <a:pt x="6607307" y="224939"/>
                  </a:lnTo>
                  <a:lnTo>
                    <a:pt x="6556969" y="215597"/>
                  </a:lnTo>
                  <a:lnTo>
                    <a:pt x="6506678" y="206454"/>
                  </a:lnTo>
                  <a:lnTo>
                    <a:pt x="6456435" y="197509"/>
                  </a:lnTo>
                  <a:lnTo>
                    <a:pt x="6406239" y="188761"/>
                  </a:lnTo>
                  <a:lnTo>
                    <a:pt x="6356090" y="180212"/>
                  </a:lnTo>
                  <a:lnTo>
                    <a:pt x="6305988" y="171861"/>
                  </a:lnTo>
                  <a:lnTo>
                    <a:pt x="6255934" y="163708"/>
                  </a:lnTo>
                  <a:lnTo>
                    <a:pt x="6205926" y="155753"/>
                  </a:lnTo>
                  <a:lnTo>
                    <a:pt x="6155966" y="147996"/>
                  </a:lnTo>
                  <a:lnTo>
                    <a:pt x="6106053" y="140438"/>
                  </a:lnTo>
                  <a:lnTo>
                    <a:pt x="6056188" y="133077"/>
                  </a:lnTo>
                  <a:lnTo>
                    <a:pt x="6006369" y="125915"/>
                  </a:lnTo>
                  <a:lnTo>
                    <a:pt x="5956598" y="118950"/>
                  </a:lnTo>
                  <a:lnTo>
                    <a:pt x="5906874" y="112184"/>
                  </a:lnTo>
                  <a:lnTo>
                    <a:pt x="5857197" y="105616"/>
                  </a:lnTo>
                  <a:lnTo>
                    <a:pt x="5807567" y="99246"/>
                  </a:lnTo>
                  <a:lnTo>
                    <a:pt x="5757985" y="93074"/>
                  </a:lnTo>
                  <a:lnTo>
                    <a:pt x="5708449" y="87100"/>
                  </a:lnTo>
                  <a:lnTo>
                    <a:pt x="5658961" y="81324"/>
                  </a:lnTo>
                  <a:lnTo>
                    <a:pt x="5609520" y="75747"/>
                  </a:lnTo>
                  <a:lnTo>
                    <a:pt x="5560127" y="70367"/>
                  </a:lnTo>
                  <a:lnTo>
                    <a:pt x="5510780" y="65186"/>
                  </a:lnTo>
                  <a:lnTo>
                    <a:pt x="5461481" y="60202"/>
                  </a:lnTo>
                  <a:lnTo>
                    <a:pt x="5412229" y="55417"/>
                  </a:lnTo>
                  <a:lnTo>
                    <a:pt x="5363024" y="50830"/>
                  </a:lnTo>
                  <a:lnTo>
                    <a:pt x="5313866" y="46441"/>
                  </a:lnTo>
                  <a:lnTo>
                    <a:pt x="5264756" y="42250"/>
                  </a:lnTo>
                  <a:lnTo>
                    <a:pt x="5215692" y="38257"/>
                  </a:lnTo>
                  <a:lnTo>
                    <a:pt x="5166676" y="34462"/>
                  </a:lnTo>
                  <a:lnTo>
                    <a:pt x="5117708" y="30865"/>
                  </a:lnTo>
                  <a:lnTo>
                    <a:pt x="5068786" y="27467"/>
                  </a:lnTo>
                  <a:lnTo>
                    <a:pt x="5019911" y="24266"/>
                  </a:lnTo>
                  <a:lnTo>
                    <a:pt x="4971084" y="21264"/>
                  </a:lnTo>
                  <a:lnTo>
                    <a:pt x="4922304" y="18459"/>
                  </a:lnTo>
                  <a:lnTo>
                    <a:pt x="4873571" y="15853"/>
                  </a:lnTo>
                  <a:lnTo>
                    <a:pt x="4824886" y="13445"/>
                  </a:lnTo>
                  <a:lnTo>
                    <a:pt x="4776247" y="11235"/>
                  </a:lnTo>
                  <a:lnTo>
                    <a:pt x="4727656" y="9223"/>
                  </a:lnTo>
                  <a:lnTo>
                    <a:pt x="4679112" y="7409"/>
                  </a:lnTo>
                  <a:lnTo>
                    <a:pt x="4630615" y="5794"/>
                  </a:lnTo>
                  <a:lnTo>
                    <a:pt x="4582165" y="4376"/>
                  </a:lnTo>
                  <a:lnTo>
                    <a:pt x="4533763" y="3157"/>
                  </a:lnTo>
                  <a:lnTo>
                    <a:pt x="4485408" y="2135"/>
                  </a:lnTo>
                  <a:lnTo>
                    <a:pt x="4437100" y="1312"/>
                  </a:lnTo>
                  <a:lnTo>
                    <a:pt x="4388839" y="687"/>
                  </a:lnTo>
                  <a:lnTo>
                    <a:pt x="4340625" y="259"/>
                  </a:lnTo>
                  <a:lnTo>
                    <a:pt x="4292459" y="30"/>
                  </a:lnTo>
                  <a:lnTo>
                    <a:pt x="4244340" y="0"/>
                  </a:lnTo>
                  <a:lnTo>
                    <a:pt x="4196268" y="167"/>
                  </a:lnTo>
                  <a:lnTo>
                    <a:pt x="4148243" y="532"/>
                  </a:lnTo>
                  <a:lnTo>
                    <a:pt x="4100265" y="1095"/>
                  </a:lnTo>
                  <a:lnTo>
                    <a:pt x="4052335" y="1857"/>
                  </a:lnTo>
                  <a:lnTo>
                    <a:pt x="4004452" y="2816"/>
                  </a:lnTo>
                  <a:lnTo>
                    <a:pt x="3956616" y="3974"/>
                  </a:lnTo>
                  <a:lnTo>
                    <a:pt x="3908827" y="5330"/>
                  </a:lnTo>
                  <a:lnTo>
                    <a:pt x="3861085" y="6884"/>
                  </a:lnTo>
                  <a:lnTo>
                    <a:pt x="3813391" y="8636"/>
                  </a:lnTo>
                  <a:lnTo>
                    <a:pt x="3765744" y="10586"/>
                  </a:lnTo>
                  <a:lnTo>
                    <a:pt x="3718144" y="12734"/>
                  </a:lnTo>
                  <a:lnTo>
                    <a:pt x="3670591" y="15080"/>
                  </a:lnTo>
                  <a:lnTo>
                    <a:pt x="3623085" y="17624"/>
                  </a:lnTo>
                  <a:lnTo>
                    <a:pt x="3575627" y="20367"/>
                  </a:lnTo>
                  <a:lnTo>
                    <a:pt x="3528216" y="23307"/>
                  </a:lnTo>
                  <a:lnTo>
                    <a:pt x="3480852" y="26446"/>
                  </a:lnTo>
                  <a:lnTo>
                    <a:pt x="3433535" y="29783"/>
                  </a:lnTo>
                  <a:lnTo>
                    <a:pt x="3386265" y="33318"/>
                  </a:lnTo>
                  <a:lnTo>
                    <a:pt x="3339043" y="37051"/>
                  </a:lnTo>
                  <a:lnTo>
                    <a:pt x="3291868" y="40982"/>
                  </a:lnTo>
                  <a:lnTo>
                    <a:pt x="3244740" y="45111"/>
                  </a:lnTo>
                  <a:lnTo>
                    <a:pt x="3197659" y="49438"/>
                  </a:lnTo>
                  <a:lnTo>
                    <a:pt x="3150626" y="53963"/>
                  </a:lnTo>
                  <a:lnTo>
                    <a:pt x="3103639" y="58687"/>
                  </a:lnTo>
                  <a:lnTo>
                    <a:pt x="3056700" y="63608"/>
                  </a:lnTo>
                  <a:lnTo>
                    <a:pt x="3009808" y="68728"/>
                  </a:lnTo>
                  <a:lnTo>
                    <a:pt x="2962963" y="74046"/>
                  </a:lnTo>
                  <a:lnTo>
                    <a:pt x="2916166" y="79561"/>
                  </a:lnTo>
                  <a:lnTo>
                    <a:pt x="2869416" y="85275"/>
                  </a:lnTo>
                  <a:lnTo>
                    <a:pt x="2822712" y="91187"/>
                  </a:lnTo>
                  <a:lnTo>
                    <a:pt x="2776057" y="97297"/>
                  </a:lnTo>
                  <a:lnTo>
                    <a:pt x="2729448" y="103606"/>
                  </a:lnTo>
                  <a:lnTo>
                    <a:pt x="2682886" y="110112"/>
                  </a:lnTo>
                  <a:lnTo>
                    <a:pt x="2636372" y="116816"/>
                  </a:lnTo>
                  <a:lnTo>
                    <a:pt x="2589905" y="123719"/>
                  </a:lnTo>
                  <a:lnTo>
                    <a:pt x="2543485" y="130820"/>
                  </a:lnTo>
                  <a:lnTo>
                    <a:pt x="2497112" y="138118"/>
                  </a:lnTo>
                  <a:lnTo>
                    <a:pt x="2450787" y="145615"/>
                  </a:lnTo>
                  <a:lnTo>
                    <a:pt x="2404508" y="153310"/>
                  </a:lnTo>
                  <a:lnTo>
                    <a:pt x="2358277" y="161203"/>
                  </a:lnTo>
                  <a:lnTo>
                    <a:pt x="2312093" y="169294"/>
                  </a:lnTo>
                  <a:lnTo>
                    <a:pt x="2265957" y="177583"/>
                  </a:lnTo>
                  <a:lnTo>
                    <a:pt x="2219867" y="186071"/>
                  </a:lnTo>
                  <a:lnTo>
                    <a:pt x="2173825" y="194756"/>
                  </a:lnTo>
                  <a:lnTo>
                    <a:pt x="2127830" y="203639"/>
                  </a:lnTo>
                  <a:lnTo>
                    <a:pt x="2081882" y="212721"/>
                  </a:lnTo>
                  <a:lnTo>
                    <a:pt x="2035981" y="222001"/>
                  </a:lnTo>
                  <a:lnTo>
                    <a:pt x="1990128" y="231479"/>
                  </a:lnTo>
                  <a:lnTo>
                    <a:pt x="1944322" y="241154"/>
                  </a:lnTo>
                  <a:lnTo>
                    <a:pt x="1898563" y="251028"/>
                  </a:lnTo>
                  <a:lnTo>
                    <a:pt x="1852851" y="261100"/>
                  </a:lnTo>
                  <a:lnTo>
                    <a:pt x="1807186" y="271371"/>
                  </a:lnTo>
                  <a:lnTo>
                    <a:pt x="1761569" y="281839"/>
                  </a:lnTo>
                  <a:lnTo>
                    <a:pt x="1715998" y="292505"/>
                  </a:lnTo>
                  <a:lnTo>
                    <a:pt x="1670475" y="303370"/>
                  </a:lnTo>
                  <a:lnTo>
                    <a:pt x="1624999" y="314432"/>
                  </a:lnTo>
                  <a:lnTo>
                    <a:pt x="1579571" y="325693"/>
                  </a:lnTo>
                  <a:lnTo>
                    <a:pt x="1534189" y="337152"/>
                  </a:lnTo>
                  <a:lnTo>
                    <a:pt x="1488855" y="348809"/>
                  </a:lnTo>
                  <a:lnTo>
                    <a:pt x="1443568" y="360664"/>
                  </a:lnTo>
                  <a:lnTo>
                    <a:pt x="1398328" y="372717"/>
                  </a:lnTo>
                  <a:lnTo>
                    <a:pt x="1353135" y="384968"/>
                  </a:lnTo>
                  <a:lnTo>
                    <a:pt x="1307990" y="397417"/>
                  </a:lnTo>
                  <a:lnTo>
                    <a:pt x="1262892" y="410065"/>
                  </a:lnTo>
                  <a:lnTo>
                    <a:pt x="1217841" y="422910"/>
                  </a:lnTo>
                  <a:lnTo>
                    <a:pt x="1172837" y="435954"/>
                  </a:lnTo>
                  <a:lnTo>
                    <a:pt x="1127880" y="449195"/>
                  </a:lnTo>
                  <a:lnTo>
                    <a:pt x="1082971" y="462635"/>
                  </a:lnTo>
                  <a:lnTo>
                    <a:pt x="1038109" y="476273"/>
                  </a:lnTo>
                  <a:lnTo>
                    <a:pt x="993294" y="490109"/>
                  </a:lnTo>
                  <a:lnTo>
                    <a:pt x="948526" y="504143"/>
                  </a:lnTo>
                  <a:lnTo>
                    <a:pt x="903805" y="518375"/>
                  </a:lnTo>
                  <a:lnTo>
                    <a:pt x="859132" y="532805"/>
                  </a:lnTo>
                  <a:lnTo>
                    <a:pt x="814506" y="547434"/>
                  </a:lnTo>
                  <a:lnTo>
                    <a:pt x="769927" y="562260"/>
                  </a:lnTo>
                  <a:lnTo>
                    <a:pt x="725395" y="577285"/>
                  </a:lnTo>
                  <a:lnTo>
                    <a:pt x="680910" y="592507"/>
                  </a:lnTo>
                  <a:lnTo>
                    <a:pt x="636473" y="607928"/>
                  </a:lnTo>
                  <a:lnTo>
                    <a:pt x="592083" y="623547"/>
                  </a:lnTo>
                  <a:lnTo>
                    <a:pt x="547740" y="639364"/>
                  </a:lnTo>
                  <a:lnTo>
                    <a:pt x="503444" y="655379"/>
                  </a:lnTo>
                  <a:lnTo>
                    <a:pt x="459195" y="671592"/>
                  </a:lnTo>
                  <a:lnTo>
                    <a:pt x="414994" y="688003"/>
                  </a:lnTo>
                  <a:lnTo>
                    <a:pt x="370840" y="704612"/>
                  </a:lnTo>
                  <a:lnTo>
                    <a:pt x="326733" y="721420"/>
                  </a:lnTo>
                  <a:lnTo>
                    <a:pt x="282673" y="738425"/>
                  </a:lnTo>
                  <a:lnTo>
                    <a:pt x="238660" y="755629"/>
                  </a:lnTo>
                  <a:lnTo>
                    <a:pt x="194695" y="773031"/>
                  </a:lnTo>
                  <a:lnTo>
                    <a:pt x="150777" y="790630"/>
                  </a:lnTo>
                  <a:lnTo>
                    <a:pt x="106906" y="808428"/>
                  </a:lnTo>
                  <a:lnTo>
                    <a:pt x="63082" y="826424"/>
                  </a:lnTo>
                  <a:lnTo>
                    <a:pt x="19306" y="844619"/>
                  </a:lnTo>
                  <a:lnTo>
                    <a:pt x="0" y="852869"/>
                  </a:lnTo>
                </a:path>
              </a:pathLst>
            </a:custGeom>
            <a:noFill/>
            <a:ln cap="flat" cmpd="sng" w="41875">
              <a:solidFill>
                <a:srgbClr val="EE220C"/>
              </a:solidFill>
              <a:prstDash val="dot"/>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61" name="Google Shape;461;p68"/>
            <p:cNvSpPr/>
            <p:nvPr/>
          </p:nvSpPr>
          <p:spPr>
            <a:xfrm>
              <a:off x="3509272" y="8150493"/>
              <a:ext cx="196850" cy="161925"/>
            </a:xfrm>
            <a:custGeom>
              <a:rect b="b" l="l" r="r" t="t"/>
              <a:pathLst>
                <a:path extrusionOk="0" h="161925" w="196850">
                  <a:moveTo>
                    <a:pt x="127195" y="0"/>
                  </a:moveTo>
                  <a:lnTo>
                    <a:pt x="0" y="150006"/>
                  </a:lnTo>
                  <a:lnTo>
                    <a:pt x="196322" y="161759"/>
                  </a:lnTo>
                  <a:lnTo>
                    <a:pt x="127195" y="0"/>
                  </a:lnTo>
                  <a:close/>
                </a:path>
              </a:pathLst>
            </a:custGeom>
            <a:solidFill>
              <a:srgbClr val="EE220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462" name="Google Shape;462;p68"/>
          <p:cNvSpPr txBox="1"/>
          <p:nvPr/>
        </p:nvSpPr>
        <p:spPr>
          <a:xfrm>
            <a:off x="5652402" y="3105608"/>
            <a:ext cx="5196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Failure</a:t>
            </a:r>
            <a:endParaRPr sz="1300">
              <a:latin typeface="Arial"/>
              <a:ea typeface="Arial"/>
              <a:cs typeface="Arial"/>
              <a:sym typeface="Arial"/>
            </a:endParaRPr>
          </a:p>
        </p:txBody>
      </p:sp>
      <p:sp>
        <p:nvSpPr>
          <p:cNvPr id="463" name="Google Shape;463;p68"/>
          <p:cNvSpPr/>
          <p:nvPr/>
        </p:nvSpPr>
        <p:spPr>
          <a:xfrm>
            <a:off x="846814" y="2300018"/>
            <a:ext cx="2006873" cy="530177"/>
          </a:xfrm>
          <a:custGeom>
            <a:rect b="b" l="l" r="r" t="t"/>
            <a:pathLst>
              <a:path extrusionOk="0" h="1165225" w="4410710">
                <a:moveTo>
                  <a:pt x="4170291" y="0"/>
                </a:moveTo>
                <a:lnTo>
                  <a:pt x="240097" y="0"/>
                </a:lnTo>
                <a:lnTo>
                  <a:pt x="192319" y="183"/>
                </a:lnTo>
                <a:lnTo>
                  <a:pt x="153788" y="1470"/>
                </a:lnTo>
                <a:lnTo>
                  <a:pt x="99184" y="11766"/>
                </a:lnTo>
                <a:lnTo>
                  <a:pt x="45785" y="45785"/>
                </a:lnTo>
                <a:lnTo>
                  <a:pt x="11766" y="99184"/>
                </a:lnTo>
                <a:lnTo>
                  <a:pt x="1470" y="153788"/>
                </a:lnTo>
                <a:lnTo>
                  <a:pt x="183" y="192319"/>
                </a:lnTo>
                <a:lnTo>
                  <a:pt x="0" y="240097"/>
                </a:lnTo>
                <a:lnTo>
                  <a:pt x="0" y="924559"/>
                </a:lnTo>
                <a:lnTo>
                  <a:pt x="183" y="972337"/>
                </a:lnTo>
                <a:lnTo>
                  <a:pt x="1470" y="1010868"/>
                </a:lnTo>
                <a:lnTo>
                  <a:pt x="11766" y="1065471"/>
                </a:lnTo>
                <a:lnTo>
                  <a:pt x="45785" y="1118871"/>
                </a:lnTo>
                <a:lnTo>
                  <a:pt x="99184" y="1152890"/>
                </a:lnTo>
                <a:lnTo>
                  <a:pt x="153788" y="1163185"/>
                </a:lnTo>
                <a:lnTo>
                  <a:pt x="192319" y="1164471"/>
                </a:lnTo>
                <a:lnTo>
                  <a:pt x="240097" y="1164655"/>
                </a:lnTo>
                <a:lnTo>
                  <a:pt x="4170291" y="1164655"/>
                </a:lnTo>
                <a:lnTo>
                  <a:pt x="4218069" y="1164471"/>
                </a:lnTo>
                <a:lnTo>
                  <a:pt x="4256600" y="1163185"/>
                </a:lnTo>
                <a:lnTo>
                  <a:pt x="4311203" y="1152890"/>
                </a:lnTo>
                <a:lnTo>
                  <a:pt x="4364603" y="1118871"/>
                </a:lnTo>
                <a:lnTo>
                  <a:pt x="4398623" y="1065471"/>
                </a:lnTo>
                <a:lnTo>
                  <a:pt x="4408917" y="1010868"/>
                </a:lnTo>
                <a:lnTo>
                  <a:pt x="4410204" y="972337"/>
                </a:lnTo>
                <a:lnTo>
                  <a:pt x="4410388" y="924559"/>
                </a:lnTo>
                <a:lnTo>
                  <a:pt x="4410388" y="240097"/>
                </a:lnTo>
                <a:lnTo>
                  <a:pt x="4410204" y="192319"/>
                </a:lnTo>
                <a:lnTo>
                  <a:pt x="4408917" y="153788"/>
                </a:lnTo>
                <a:lnTo>
                  <a:pt x="4398623" y="99184"/>
                </a:lnTo>
                <a:lnTo>
                  <a:pt x="4364603" y="45785"/>
                </a:lnTo>
                <a:lnTo>
                  <a:pt x="4311203" y="11766"/>
                </a:lnTo>
                <a:lnTo>
                  <a:pt x="4256600" y="1470"/>
                </a:lnTo>
                <a:lnTo>
                  <a:pt x="4218069" y="183"/>
                </a:lnTo>
                <a:lnTo>
                  <a:pt x="4170291"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64" name="Google Shape;464;p68"/>
          <p:cNvSpPr txBox="1"/>
          <p:nvPr/>
        </p:nvSpPr>
        <p:spPr>
          <a:xfrm>
            <a:off x="994285" y="2347676"/>
            <a:ext cx="1755600" cy="406800"/>
          </a:xfrm>
          <a:prstGeom prst="rect">
            <a:avLst/>
          </a:prstGeom>
          <a:noFill/>
          <a:ln>
            <a:noFill/>
          </a:ln>
        </p:spPr>
        <p:txBody>
          <a:bodyPr anchorCtr="0" anchor="t" bIns="0" lIns="0" spcFirstLastPara="1" rIns="0" wrap="square" tIns="6650">
            <a:spAutoFit/>
          </a:bodyPr>
          <a:lstStyle/>
          <a:p>
            <a:pPr indent="-254000" lvl="0" marL="254000" marR="0" rtl="0" algn="l">
              <a:lnSpc>
                <a:spcPct val="100000"/>
              </a:lnSpc>
              <a:spcBef>
                <a:spcPts val="0"/>
              </a:spcBef>
              <a:spcAft>
                <a:spcPts val="0"/>
              </a:spcAft>
              <a:buNone/>
            </a:pPr>
            <a:r>
              <a:rPr lang="en" sz="1300">
                <a:solidFill>
                  <a:srgbClr val="434343"/>
                </a:solidFill>
                <a:latin typeface="Arial"/>
                <a:ea typeface="Arial"/>
                <a:cs typeface="Arial"/>
                <a:sym typeface="Arial"/>
              </a:rPr>
              <a:t>Periodically checkpoint the model states</a:t>
            </a:r>
            <a:endParaRPr sz="1300">
              <a:latin typeface="Arial"/>
              <a:ea typeface="Arial"/>
              <a:cs typeface="Arial"/>
              <a:sym typeface="Arial"/>
            </a:endParaRPr>
          </a:p>
        </p:txBody>
      </p:sp>
      <p:sp>
        <p:nvSpPr>
          <p:cNvPr id="465" name="Google Shape;465;p68"/>
          <p:cNvSpPr/>
          <p:nvPr/>
        </p:nvSpPr>
        <p:spPr>
          <a:xfrm>
            <a:off x="3569006" y="2300018"/>
            <a:ext cx="2006873" cy="530177"/>
          </a:xfrm>
          <a:custGeom>
            <a:rect b="b" l="l" r="r" t="t"/>
            <a:pathLst>
              <a:path extrusionOk="0" h="1165225" w="4410709">
                <a:moveTo>
                  <a:pt x="4170296" y="0"/>
                </a:moveTo>
                <a:lnTo>
                  <a:pt x="240097" y="0"/>
                </a:lnTo>
                <a:lnTo>
                  <a:pt x="192319" y="183"/>
                </a:lnTo>
                <a:lnTo>
                  <a:pt x="153788" y="1470"/>
                </a:lnTo>
                <a:lnTo>
                  <a:pt x="99184" y="11766"/>
                </a:lnTo>
                <a:lnTo>
                  <a:pt x="45784" y="45785"/>
                </a:lnTo>
                <a:lnTo>
                  <a:pt x="11766" y="99184"/>
                </a:lnTo>
                <a:lnTo>
                  <a:pt x="1470" y="153788"/>
                </a:lnTo>
                <a:lnTo>
                  <a:pt x="183" y="192319"/>
                </a:lnTo>
                <a:lnTo>
                  <a:pt x="0" y="240097"/>
                </a:lnTo>
                <a:lnTo>
                  <a:pt x="0" y="924559"/>
                </a:lnTo>
                <a:lnTo>
                  <a:pt x="183" y="972337"/>
                </a:lnTo>
                <a:lnTo>
                  <a:pt x="1470" y="1010868"/>
                </a:lnTo>
                <a:lnTo>
                  <a:pt x="11766" y="1065471"/>
                </a:lnTo>
                <a:lnTo>
                  <a:pt x="45784" y="1118871"/>
                </a:lnTo>
                <a:lnTo>
                  <a:pt x="99184" y="1152890"/>
                </a:lnTo>
                <a:lnTo>
                  <a:pt x="153788" y="1163185"/>
                </a:lnTo>
                <a:lnTo>
                  <a:pt x="192319" y="1164471"/>
                </a:lnTo>
                <a:lnTo>
                  <a:pt x="240097" y="1164655"/>
                </a:lnTo>
                <a:lnTo>
                  <a:pt x="4170296" y="1164655"/>
                </a:lnTo>
                <a:lnTo>
                  <a:pt x="4218070" y="1164471"/>
                </a:lnTo>
                <a:lnTo>
                  <a:pt x="4256601" y="1163185"/>
                </a:lnTo>
                <a:lnTo>
                  <a:pt x="4311202" y="1152890"/>
                </a:lnTo>
                <a:lnTo>
                  <a:pt x="4364604" y="1118871"/>
                </a:lnTo>
                <a:lnTo>
                  <a:pt x="4398624" y="1065471"/>
                </a:lnTo>
                <a:lnTo>
                  <a:pt x="4408913" y="1010868"/>
                </a:lnTo>
                <a:lnTo>
                  <a:pt x="4410199" y="972337"/>
                </a:lnTo>
                <a:lnTo>
                  <a:pt x="4410382" y="924559"/>
                </a:lnTo>
                <a:lnTo>
                  <a:pt x="4410382" y="240097"/>
                </a:lnTo>
                <a:lnTo>
                  <a:pt x="4410199" y="192319"/>
                </a:lnTo>
                <a:lnTo>
                  <a:pt x="4408913" y="153788"/>
                </a:lnTo>
                <a:lnTo>
                  <a:pt x="4398624" y="99184"/>
                </a:lnTo>
                <a:lnTo>
                  <a:pt x="4364604" y="45785"/>
                </a:lnTo>
                <a:lnTo>
                  <a:pt x="4311202" y="11766"/>
                </a:lnTo>
                <a:lnTo>
                  <a:pt x="4256601" y="1470"/>
                </a:lnTo>
                <a:lnTo>
                  <a:pt x="4218070" y="183"/>
                </a:lnTo>
                <a:lnTo>
                  <a:pt x="4170296"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66" name="Google Shape;466;p68"/>
          <p:cNvSpPr txBox="1"/>
          <p:nvPr/>
        </p:nvSpPr>
        <p:spPr>
          <a:xfrm>
            <a:off x="3702287" y="2347676"/>
            <a:ext cx="1784100" cy="406800"/>
          </a:xfrm>
          <a:prstGeom prst="rect">
            <a:avLst/>
          </a:prstGeom>
          <a:noFill/>
          <a:ln>
            <a:noFill/>
          </a:ln>
        </p:spPr>
        <p:txBody>
          <a:bodyPr anchorCtr="0" anchor="t" bIns="0" lIns="0" spcFirstLastPara="1" rIns="0" wrap="square" tIns="6650">
            <a:spAutoFit/>
          </a:bodyPr>
          <a:lstStyle/>
          <a:p>
            <a:pPr indent="-482600" lvl="0" marL="482600" marR="0" rtl="0" algn="l">
              <a:lnSpc>
                <a:spcPct val="100000"/>
              </a:lnSpc>
              <a:spcBef>
                <a:spcPts val="0"/>
              </a:spcBef>
              <a:spcAft>
                <a:spcPts val="0"/>
              </a:spcAft>
              <a:buNone/>
            </a:pPr>
            <a:r>
              <a:rPr lang="en" sz="1300">
                <a:solidFill>
                  <a:srgbClr val="434343"/>
                </a:solidFill>
                <a:latin typeface="Arial"/>
                <a:ea typeface="Arial"/>
                <a:cs typeface="Arial"/>
                <a:sym typeface="Arial"/>
              </a:rPr>
              <a:t>Resume from the latest checkpoint</a:t>
            </a:r>
            <a:endParaRPr sz="1300">
              <a:latin typeface="Arial"/>
              <a:ea typeface="Arial"/>
              <a:cs typeface="Arial"/>
              <a:sym typeface="Arial"/>
            </a:endParaRPr>
          </a:p>
        </p:txBody>
      </p:sp>
      <p:sp>
        <p:nvSpPr>
          <p:cNvPr id="467" name="Google Shape;467;p68"/>
          <p:cNvSpPr/>
          <p:nvPr/>
        </p:nvSpPr>
        <p:spPr>
          <a:xfrm>
            <a:off x="6292810" y="2300018"/>
            <a:ext cx="2006873" cy="530177"/>
          </a:xfrm>
          <a:custGeom>
            <a:rect b="b" l="l" r="r" t="t"/>
            <a:pathLst>
              <a:path extrusionOk="0" h="1165225" w="4410709">
                <a:moveTo>
                  <a:pt x="4170291" y="0"/>
                </a:moveTo>
                <a:lnTo>
                  <a:pt x="240097" y="0"/>
                </a:lnTo>
                <a:lnTo>
                  <a:pt x="192322" y="183"/>
                </a:lnTo>
                <a:lnTo>
                  <a:pt x="153792" y="1470"/>
                </a:lnTo>
                <a:lnTo>
                  <a:pt x="99190" y="11766"/>
                </a:lnTo>
                <a:lnTo>
                  <a:pt x="45789" y="45785"/>
                </a:lnTo>
                <a:lnTo>
                  <a:pt x="11769" y="99184"/>
                </a:lnTo>
                <a:lnTo>
                  <a:pt x="1471" y="153788"/>
                </a:lnTo>
                <a:lnTo>
                  <a:pt x="183" y="192319"/>
                </a:lnTo>
                <a:lnTo>
                  <a:pt x="0" y="240097"/>
                </a:lnTo>
                <a:lnTo>
                  <a:pt x="0" y="924559"/>
                </a:lnTo>
                <a:lnTo>
                  <a:pt x="183" y="972337"/>
                </a:lnTo>
                <a:lnTo>
                  <a:pt x="1471" y="1010868"/>
                </a:lnTo>
                <a:lnTo>
                  <a:pt x="11769" y="1065471"/>
                </a:lnTo>
                <a:lnTo>
                  <a:pt x="45789" y="1118871"/>
                </a:lnTo>
                <a:lnTo>
                  <a:pt x="99190" y="1152890"/>
                </a:lnTo>
                <a:lnTo>
                  <a:pt x="153792" y="1163185"/>
                </a:lnTo>
                <a:lnTo>
                  <a:pt x="192322" y="1164471"/>
                </a:lnTo>
                <a:lnTo>
                  <a:pt x="240097" y="1164655"/>
                </a:lnTo>
                <a:lnTo>
                  <a:pt x="4170291" y="1164655"/>
                </a:lnTo>
                <a:lnTo>
                  <a:pt x="4218071" y="1164471"/>
                </a:lnTo>
                <a:lnTo>
                  <a:pt x="4256602" y="1163185"/>
                </a:lnTo>
                <a:lnTo>
                  <a:pt x="4311209" y="1152890"/>
                </a:lnTo>
                <a:lnTo>
                  <a:pt x="4364606" y="1118871"/>
                </a:lnTo>
                <a:lnTo>
                  <a:pt x="4398630" y="1065471"/>
                </a:lnTo>
                <a:lnTo>
                  <a:pt x="4408919" y="1010868"/>
                </a:lnTo>
                <a:lnTo>
                  <a:pt x="4410205" y="972337"/>
                </a:lnTo>
                <a:lnTo>
                  <a:pt x="4410389" y="924559"/>
                </a:lnTo>
                <a:lnTo>
                  <a:pt x="4410389" y="240097"/>
                </a:lnTo>
                <a:lnTo>
                  <a:pt x="4410205" y="192319"/>
                </a:lnTo>
                <a:lnTo>
                  <a:pt x="4408919" y="153788"/>
                </a:lnTo>
                <a:lnTo>
                  <a:pt x="4398630" y="99184"/>
                </a:lnTo>
                <a:lnTo>
                  <a:pt x="4364606" y="45785"/>
                </a:lnTo>
                <a:lnTo>
                  <a:pt x="4311209" y="11766"/>
                </a:lnTo>
                <a:lnTo>
                  <a:pt x="4256602" y="1470"/>
                </a:lnTo>
                <a:lnTo>
                  <a:pt x="4218071" y="183"/>
                </a:lnTo>
                <a:lnTo>
                  <a:pt x="4170291"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68" name="Google Shape;468;p68"/>
          <p:cNvSpPr txBox="1"/>
          <p:nvPr/>
        </p:nvSpPr>
        <p:spPr>
          <a:xfrm>
            <a:off x="6474771" y="2450063"/>
            <a:ext cx="16893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solidFill>
                  <a:srgbClr val="434343"/>
                </a:solidFill>
                <a:latin typeface="Arial"/>
                <a:ea typeface="Arial"/>
                <a:cs typeface="Arial"/>
                <a:sym typeface="Arial"/>
              </a:rPr>
              <a:t>Redo the computation</a:t>
            </a:r>
            <a:endParaRPr sz="1300">
              <a:latin typeface="Arial"/>
              <a:ea typeface="Arial"/>
              <a:cs typeface="Arial"/>
              <a:sym typeface="Arial"/>
            </a:endParaRPr>
          </a:p>
        </p:txBody>
      </p:sp>
      <p:grpSp>
        <p:nvGrpSpPr>
          <p:cNvPr id="469" name="Google Shape;469;p68"/>
          <p:cNvGrpSpPr/>
          <p:nvPr/>
        </p:nvGrpSpPr>
        <p:grpSpPr>
          <a:xfrm>
            <a:off x="2856359" y="2528687"/>
            <a:ext cx="3429043" cy="83162"/>
            <a:chOff x="6280473" y="5559997"/>
            <a:chExt cx="7539672" cy="182854"/>
          </a:xfrm>
        </p:grpSpPr>
        <p:sp>
          <p:nvSpPr>
            <p:cNvPr id="470" name="Google Shape;470;p68"/>
            <p:cNvSpPr/>
            <p:nvPr/>
          </p:nvSpPr>
          <p:spPr>
            <a:xfrm>
              <a:off x="6280473" y="5647952"/>
              <a:ext cx="1403350" cy="0"/>
            </a:xfrm>
            <a:custGeom>
              <a:rect b="b" l="l" r="r" t="t"/>
              <a:pathLst>
                <a:path extrusionOk="0" h="120000" w="1403350">
                  <a:moveTo>
                    <a:pt x="0" y="0"/>
                  </a:moveTo>
                  <a:lnTo>
                    <a:pt x="1382200" y="0"/>
                  </a:lnTo>
                  <a:lnTo>
                    <a:pt x="1403142"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71" name="Google Shape;471;p68"/>
            <p:cNvSpPr/>
            <p:nvPr/>
          </p:nvSpPr>
          <p:spPr>
            <a:xfrm>
              <a:off x="7662674" y="5559997"/>
              <a:ext cx="176529" cy="176529"/>
            </a:xfrm>
            <a:custGeom>
              <a:rect b="b" l="l" r="r" t="t"/>
              <a:pathLst>
                <a:path extrusionOk="0" h="176529" w="176529">
                  <a:moveTo>
                    <a:pt x="0" y="0"/>
                  </a:moveTo>
                  <a:lnTo>
                    <a:pt x="0" y="175910"/>
                  </a:lnTo>
                  <a:lnTo>
                    <a:pt x="175910" y="87955"/>
                  </a:lnTo>
                  <a:lnTo>
                    <a:pt x="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72" name="Google Shape;472;p68"/>
            <p:cNvSpPr/>
            <p:nvPr/>
          </p:nvSpPr>
          <p:spPr>
            <a:xfrm>
              <a:off x="12261417" y="5654278"/>
              <a:ext cx="1403350" cy="0"/>
            </a:xfrm>
            <a:custGeom>
              <a:rect b="b" l="l" r="r" t="t"/>
              <a:pathLst>
                <a:path extrusionOk="0" h="120000" w="1403350">
                  <a:moveTo>
                    <a:pt x="0" y="0"/>
                  </a:moveTo>
                  <a:lnTo>
                    <a:pt x="1382200" y="0"/>
                  </a:lnTo>
                  <a:lnTo>
                    <a:pt x="1403142"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73" name="Google Shape;473;p68"/>
            <p:cNvSpPr/>
            <p:nvPr/>
          </p:nvSpPr>
          <p:spPr>
            <a:xfrm>
              <a:off x="13643615" y="5566322"/>
              <a:ext cx="176530" cy="176529"/>
            </a:xfrm>
            <a:custGeom>
              <a:rect b="b" l="l" r="r" t="t"/>
              <a:pathLst>
                <a:path extrusionOk="0" h="176529" w="176530">
                  <a:moveTo>
                    <a:pt x="0" y="0"/>
                  </a:moveTo>
                  <a:lnTo>
                    <a:pt x="0" y="175910"/>
                  </a:lnTo>
                  <a:lnTo>
                    <a:pt x="175910" y="87955"/>
                  </a:lnTo>
                  <a:lnTo>
                    <a:pt x="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474" name="Google Shape;474;p68"/>
          <p:cNvSpPr txBox="1"/>
          <p:nvPr/>
        </p:nvSpPr>
        <p:spPr>
          <a:xfrm>
            <a:off x="3421568" y="3118194"/>
            <a:ext cx="244800" cy="4674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sz="3000">
                <a:solidFill>
                  <a:srgbClr val="EE220C"/>
                </a:solidFill>
                <a:latin typeface="Arial"/>
                <a:ea typeface="Arial"/>
                <a:cs typeface="Arial"/>
                <a:sym typeface="Arial"/>
              </a:rPr>
              <a:t>X</a:t>
            </a:r>
            <a:endParaRPr sz="3000">
              <a:latin typeface="Arial"/>
              <a:ea typeface="Arial"/>
              <a:cs typeface="Arial"/>
              <a:sym typeface="Arial"/>
            </a:endParaRPr>
          </a:p>
        </p:txBody>
      </p:sp>
      <p:sp>
        <p:nvSpPr>
          <p:cNvPr id="475" name="Google Shape;475;p68"/>
          <p:cNvSpPr/>
          <p:nvPr/>
        </p:nvSpPr>
        <p:spPr>
          <a:xfrm>
            <a:off x="7517133" y="3898998"/>
            <a:ext cx="219005" cy="219005"/>
          </a:xfrm>
          <a:custGeom>
            <a:rect b="b" l="l" r="r" t="t"/>
            <a:pathLst>
              <a:path extrusionOk="0" h="481329" w="481330">
                <a:moveTo>
                  <a:pt x="240639" y="0"/>
                </a:moveTo>
                <a:lnTo>
                  <a:pt x="194678" y="4405"/>
                </a:lnTo>
                <a:lnTo>
                  <a:pt x="150087" y="17620"/>
                </a:lnTo>
                <a:lnTo>
                  <a:pt x="108231" y="39645"/>
                </a:lnTo>
                <a:lnTo>
                  <a:pt x="70482" y="70481"/>
                </a:lnTo>
                <a:lnTo>
                  <a:pt x="39646" y="108231"/>
                </a:lnTo>
                <a:lnTo>
                  <a:pt x="17620" y="150086"/>
                </a:lnTo>
                <a:lnTo>
                  <a:pt x="4405" y="194678"/>
                </a:lnTo>
                <a:lnTo>
                  <a:pt x="0" y="240639"/>
                </a:lnTo>
                <a:lnTo>
                  <a:pt x="4405" y="286600"/>
                </a:lnTo>
                <a:lnTo>
                  <a:pt x="17620" y="331192"/>
                </a:lnTo>
                <a:lnTo>
                  <a:pt x="39646" y="373047"/>
                </a:lnTo>
                <a:lnTo>
                  <a:pt x="70482" y="410797"/>
                </a:lnTo>
                <a:lnTo>
                  <a:pt x="108231" y="441633"/>
                </a:lnTo>
                <a:lnTo>
                  <a:pt x="150087" y="463658"/>
                </a:lnTo>
                <a:lnTo>
                  <a:pt x="194678" y="476873"/>
                </a:lnTo>
                <a:lnTo>
                  <a:pt x="240639" y="481279"/>
                </a:lnTo>
                <a:lnTo>
                  <a:pt x="286599" y="476873"/>
                </a:lnTo>
                <a:lnTo>
                  <a:pt x="331191" y="463658"/>
                </a:lnTo>
                <a:lnTo>
                  <a:pt x="373046" y="441633"/>
                </a:lnTo>
                <a:lnTo>
                  <a:pt x="410796" y="410797"/>
                </a:lnTo>
                <a:lnTo>
                  <a:pt x="441632" y="373047"/>
                </a:lnTo>
                <a:lnTo>
                  <a:pt x="463658" y="331192"/>
                </a:lnTo>
                <a:lnTo>
                  <a:pt x="476873" y="286600"/>
                </a:lnTo>
                <a:lnTo>
                  <a:pt x="481278" y="240639"/>
                </a:lnTo>
                <a:lnTo>
                  <a:pt x="476873" y="194678"/>
                </a:lnTo>
                <a:lnTo>
                  <a:pt x="463658" y="150086"/>
                </a:lnTo>
                <a:lnTo>
                  <a:pt x="441632" y="108231"/>
                </a:lnTo>
                <a:lnTo>
                  <a:pt x="410796" y="70481"/>
                </a:lnTo>
                <a:lnTo>
                  <a:pt x="373046" y="39645"/>
                </a:lnTo>
                <a:lnTo>
                  <a:pt x="331191" y="17620"/>
                </a:lnTo>
                <a:lnTo>
                  <a:pt x="286599" y="4405"/>
                </a:lnTo>
                <a:lnTo>
                  <a:pt x="240639"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76" name="Google Shape;476;p68"/>
          <p:cNvSpPr txBox="1"/>
          <p:nvPr/>
        </p:nvSpPr>
        <p:spPr>
          <a:xfrm>
            <a:off x="7813558" y="3894697"/>
            <a:ext cx="8913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Checkpoint</a:t>
            </a:r>
            <a:endParaRPr sz="1300">
              <a:latin typeface="Arial"/>
              <a:ea typeface="Arial"/>
              <a:cs typeface="Arial"/>
              <a:sym typeface="Arial"/>
            </a:endParaRPr>
          </a:p>
        </p:txBody>
      </p:sp>
      <p:sp>
        <p:nvSpPr>
          <p:cNvPr id="477" name="Google Shape;477;p68"/>
          <p:cNvSpPr/>
          <p:nvPr/>
        </p:nvSpPr>
        <p:spPr>
          <a:xfrm>
            <a:off x="3045886" y="4497584"/>
            <a:ext cx="3053359" cy="350755"/>
          </a:xfrm>
          <a:custGeom>
            <a:rect b="b" l="l" r="r" t="t"/>
            <a:pathLst>
              <a:path extrusionOk="0" h="770890" w="6710680">
                <a:moveTo>
                  <a:pt x="6470566" y="0"/>
                </a:moveTo>
                <a:lnTo>
                  <a:pt x="240097" y="0"/>
                </a:lnTo>
                <a:lnTo>
                  <a:pt x="192319" y="183"/>
                </a:lnTo>
                <a:lnTo>
                  <a:pt x="153788" y="1470"/>
                </a:lnTo>
                <a:lnTo>
                  <a:pt x="99184" y="11765"/>
                </a:lnTo>
                <a:lnTo>
                  <a:pt x="45784" y="45784"/>
                </a:lnTo>
                <a:lnTo>
                  <a:pt x="11766" y="99184"/>
                </a:lnTo>
                <a:lnTo>
                  <a:pt x="1470" y="153787"/>
                </a:lnTo>
                <a:lnTo>
                  <a:pt x="183" y="192318"/>
                </a:lnTo>
                <a:lnTo>
                  <a:pt x="0" y="240096"/>
                </a:lnTo>
                <a:lnTo>
                  <a:pt x="0" y="530607"/>
                </a:lnTo>
                <a:lnTo>
                  <a:pt x="183" y="578386"/>
                </a:lnTo>
                <a:lnTo>
                  <a:pt x="1470" y="616916"/>
                </a:lnTo>
                <a:lnTo>
                  <a:pt x="11766" y="671520"/>
                </a:lnTo>
                <a:lnTo>
                  <a:pt x="45784" y="724920"/>
                </a:lnTo>
                <a:lnTo>
                  <a:pt x="99184" y="758939"/>
                </a:lnTo>
                <a:lnTo>
                  <a:pt x="153788" y="769234"/>
                </a:lnTo>
                <a:lnTo>
                  <a:pt x="192319" y="770521"/>
                </a:lnTo>
                <a:lnTo>
                  <a:pt x="240097" y="770705"/>
                </a:lnTo>
                <a:lnTo>
                  <a:pt x="6470566" y="770705"/>
                </a:lnTo>
                <a:lnTo>
                  <a:pt x="6518345" y="770521"/>
                </a:lnTo>
                <a:lnTo>
                  <a:pt x="6556876" y="769234"/>
                </a:lnTo>
                <a:lnTo>
                  <a:pt x="6611483" y="758939"/>
                </a:lnTo>
                <a:lnTo>
                  <a:pt x="6664879" y="724920"/>
                </a:lnTo>
                <a:lnTo>
                  <a:pt x="6698894" y="671520"/>
                </a:lnTo>
                <a:lnTo>
                  <a:pt x="6709192" y="616916"/>
                </a:lnTo>
                <a:lnTo>
                  <a:pt x="6710479" y="578386"/>
                </a:lnTo>
                <a:lnTo>
                  <a:pt x="6710663" y="530607"/>
                </a:lnTo>
                <a:lnTo>
                  <a:pt x="6710663" y="240096"/>
                </a:lnTo>
                <a:lnTo>
                  <a:pt x="6710479" y="192318"/>
                </a:lnTo>
                <a:lnTo>
                  <a:pt x="6709192" y="153787"/>
                </a:lnTo>
                <a:lnTo>
                  <a:pt x="6698894" y="99184"/>
                </a:lnTo>
                <a:lnTo>
                  <a:pt x="6664879" y="45784"/>
                </a:lnTo>
                <a:lnTo>
                  <a:pt x="6611483" y="11765"/>
                </a:lnTo>
                <a:lnTo>
                  <a:pt x="6556876" y="1470"/>
                </a:lnTo>
                <a:lnTo>
                  <a:pt x="6518345" y="183"/>
                </a:lnTo>
                <a:lnTo>
                  <a:pt x="6470566"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nvGrpSpPr>
          <p:cNvPr id="478" name="Google Shape;478;p68"/>
          <p:cNvGrpSpPr/>
          <p:nvPr/>
        </p:nvGrpSpPr>
        <p:grpSpPr>
          <a:xfrm>
            <a:off x="5126303" y="3977069"/>
            <a:ext cx="793039" cy="80285"/>
            <a:chOff x="11271555" y="8744654"/>
            <a:chExt cx="1743709" cy="176529"/>
          </a:xfrm>
        </p:grpSpPr>
        <p:sp>
          <p:nvSpPr>
            <p:cNvPr id="479" name="Google Shape;479;p68"/>
            <p:cNvSpPr/>
            <p:nvPr/>
          </p:nvSpPr>
          <p:spPr>
            <a:xfrm>
              <a:off x="11426531" y="8832606"/>
              <a:ext cx="1433829" cy="0"/>
            </a:xfrm>
            <a:custGeom>
              <a:rect b="b" l="l" r="r" t="t"/>
              <a:pathLst>
                <a:path extrusionOk="0" h="120000" w="1433829">
                  <a:moveTo>
                    <a:pt x="0" y="0"/>
                  </a:moveTo>
                  <a:lnTo>
                    <a:pt x="20941" y="0"/>
                  </a:lnTo>
                  <a:lnTo>
                    <a:pt x="1412441" y="0"/>
                  </a:lnTo>
                  <a:lnTo>
                    <a:pt x="1433383" y="0"/>
                  </a:lnTo>
                </a:path>
              </a:pathLst>
            </a:custGeom>
            <a:noFill/>
            <a:ln cap="flat" cmpd="sng" w="41875">
              <a:solidFill>
                <a:srgbClr val="00000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80" name="Google Shape;480;p68"/>
            <p:cNvSpPr/>
            <p:nvPr/>
          </p:nvSpPr>
          <p:spPr>
            <a:xfrm>
              <a:off x="11271555" y="8744654"/>
              <a:ext cx="1743709" cy="176529"/>
            </a:xfrm>
            <a:custGeom>
              <a:rect b="b" l="l" r="r" t="t"/>
              <a:pathLst>
                <a:path extrusionOk="0" h="176529" w="1743709">
                  <a:moveTo>
                    <a:pt x="175907" y="0"/>
                  </a:moveTo>
                  <a:lnTo>
                    <a:pt x="0" y="87960"/>
                  </a:lnTo>
                  <a:lnTo>
                    <a:pt x="175907" y="175907"/>
                  </a:lnTo>
                  <a:lnTo>
                    <a:pt x="175907" y="0"/>
                  </a:lnTo>
                  <a:close/>
                </a:path>
                <a:path extrusionOk="0" h="176529" w="1743709">
                  <a:moveTo>
                    <a:pt x="1743316" y="87960"/>
                  </a:moveTo>
                  <a:lnTo>
                    <a:pt x="1567408" y="0"/>
                  </a:lnTo>
                  <a:lnTo>
                    <a:pt x="1567408" y="175907"/>
                  </a:lnTo>
                  <a:lnTo>
                    <a:pt x="1743316" y="8796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481" name="Google Shape;481;p68"/>
          <p:cNvSpPr txBox="1"/>
          <p:nvPr/>
        </p:nvSpPr>
        <p:spPr>
          <a:xfrm>
            <a:off x="3244931" y="4063623"/>
            <a:ext cx="2762400" cy="709500"/>
          </a:xfrm>
          <a:prstGeom prst="rect">
            <a:avLst/>
          </a:prstGeom>
          <a:noFill/>
          <a:ln>
            <a:noFill/>
          </a:ln>
        </p:spPr>
        <p:txBody>
          <a:bodyPr anchorCtr="0" anchor="t" bIns="0" lIns="0" spcFirstLastPara="1" rIns="0" wrap="square" tIns="6650">
            <a:spAutoFit/>
          </a:bodyPr>
          <a:lstStyle/>
          <a:p>
            <a:pPr indent="0" lvl="0" marL="1803400" rtl="0" algn="l">
              <a:lnSpc>
                <a:spcPct val="100000"/>
              </a:lnSpc>
              <a:spcBef>
                <a:spcPts val="0"/>
              </a:spcBef>
              <a:spcAft>
                <a:spcPts val="0"/>
              </a:spcAft>
              <a:buNone/>
            </a:pPr>
            <a:r>
              <a:rPr lang="en" sz="1300">
                <a:latin typeface="Arial"/>
                <a:ea typeface="Arial"/>
                <a:cs typeface="Arial"/>
                <a:sym typeface="Arial"/>
              </a:rPr>
              <a:t>Wasted time</a:t>
            </a:r>
            <a:endParaRPr sz="1300">
              <a:latin typeface="Arial"/>
              <a:ea typeface="Arial"/>
              <a:cs typeface="Arial"/>
              <a:sym typeface="Arial"/>
            </a:endParaRPr>
          </a:p>
          <a:p>
            <a:pPr indent="0" lvl="0" marL="0" rtl="0" algn="l">
              <a:lnSpc>
                <a:spcPct val="100000"/>
              </a:lnSpc>
              <a:spcBef>
                <a:spcPts val="800"/>
              </a:spcBef>
              <a:spcAft>
                <a:spcPts val="0"/>
              </a:spcAft>
              <a:buNone/>
            </a:pPr>
            <a:r>
              <a:t/>
            </a:r>
            <a:endParaRPr sz="1300">
              <a:latin typeface="Arial"/>
              <a:ea typeface="Arial"/>
              <a:cs typeface="Arial"/>
              <a:sym typeface="Arial"/>
            </a:endParaRPr>
          </a:p>
          <a:p>
            <a:pPr indent="0" lvl="0" marL="0" rtl="0" algn="l">
              <a:lnSpc>
                <a:spcPct val="100000"/>
              </a:lnSpc>
              <a:spcBef>
                <a:spcPts val="0"/>
              </a:spcBef>
              <a:spcAft>
                <a:spcPts val="0"/>
              </a:spcAft>
              <a:buNone/>
            </a:pPr>
            <a:r>
              <a:rPr lang="en" sz="1300">
                <a:solidFill>
                  <a:srgbClr val="EE220C"/>
                </a:solidFill>
                <a:latin typeface="Arial"/>
                <a:ea typeface="Arial"/>
                <a:cs typeface="Arial"/>
                <a:sym typeface="Arial"/>
              </a:rPr>
              <a:t>Desire higher checkpoint frequency</a:t>
            </a:r>
            <a:endParaRPr sz="1300">
              <a:latin typeface="Arial"/>
              <a:ea typeface="Arial"/>
              <a:cs typeface="Arial"/>
              <a:sym typeface="Arial"/>
            </a:endParaRPr>
          </a:p>
        </p:txBody>
      </p:sp>
      <p:grpSp>
        <p:nvGrpSpPr>
          <p:cNvPr id="482" name="Google Shape;482;p68"/>
          <p:cNvGrpSpPr/>
          <p:nvPr/>
        </p:nvGrpSpPr>
        <p:grpSpPr>
          <a:xfrm>
            <a:off x="5104234" y="3908512"/>
            <a:ext cx="832759" cy="199848"/>
            <a:chOff x="11223029" y="8593914"/>
            <a:chExt cx="1831044" cy="439420"/>
          </a:xfrm>
        </p:grpSpPr>
        <p:sp>
          <p:nvSpPr>
            <p:cNvPr id="483" name="Google Shape;483;p68"/>
            <p:cNvSpPr/>
            <p:nvPr/>
          </p:nvSpPr>
          <p:spPr>
            <a:xfrm>
              <a:off x="11223029" y="8593914"/>
              <a:ext cx="0" cy="439420"/>
            </a:xfrm>
            <a:custGeom>
              <a:rect b="b" l="l" r="r" t="t"/>
              <a:pathLst>
                <a:path extrusionOk="0" h="439420" w="120000">
                  <a:moveTo>
                    <a:pt x="0" y="439409"/>
                  </a:moveTo>
                  <a:lnTo>
                    <a:pt x="0" y="0"/>
                  </a:lnTo>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84" name="Google Shape;484;p68"/>
            <p:cNvSpPr/>
            <p:nvPr/>
          </p:nvSpPr>
          <p:spPr>
            <a:xfrm>
              <a:off x="13054073" y="8593914"/>
              <a:ext cx="0" cy="439420"/>
            </a:xfrm>
            <a:custGeom>
              <a:rect b="b" l="l" r="r" t="t"/>
              <a:pathLst>
                <a:path extrusionOk="0" h="439420" w="120000">
                  <a:moveTo>
                    <a:pt x="0" y="439409"/>
                  </a:moveTo>
                  <a:lnTo>
                    <a:pt x="0" y="0"/>
                  </a:lnTo>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485" name="Google Shape;485;p68"/>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9" name="Shape 489"/>
        <p:cNvGrpSpPr/>
        <p:nvPr/>
      </p:nvGrpSpPr>
      <p:grpSpPr>
        <a:xfrm>
          <a:off x="0" y="0"/>
          <a:ext cx="0" cy="0"/>
          <a:chOff x="0" y="0"/>
          <a:chExt cx="0" cy="0"/>
        </a:xfrm>
      </p:grpSpPr>
      <p:sp>
        <p:nvSpPr>
          <p:cNvPr id="490" name="Google Shape;490;p69"/>
          <p:cNvSpPr txBox="1"/>
          <p:nvPr>
            <p:ph type="title"/>
          </p:nvPr>
        </p:nvSpPr>
        <p:spPr>
          <a:xfrm>
            <a:off x="463806" y="404198"/>
            <a:ext cx="5483700" cy="8193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a:t>Checkpoint in LLM</a:t>
            </a:r>
            <a:endParaRPr/>
          </a:p>
          <a:p>
            <a:pPr indent="0" lvl="0" marL="0" rtl="0" algn="l">
              <a:lnSpc>
                <a:spcPct val="100000"/>
              </a:lnSpc>
              <a:spcBef>
                <a:spcPts val="100"/>
              </a:spcBef>
              <a:spcAft>
                <a:spcPts val="0"/>
              </a:spcAft>
              <a:buNone/>
            </a:pPr>
            <a:r>
              <a:rPr lang="en" sz="2000"/>
              <a:t>Limited checkpoint frequency</a:t>
            </a:r>
            <a:endParaRPr sz="2000"/>
          </a:p>
        </p:txBody>
      </p:sp>
      <p:sp>
        <p:nvSpPr>
          <p:cNvPr id="491" name="Google Shape;491;p69"/>
          <p:cNvSpPr txBox="1"/>
          <p:nvPr/>
        </p:nvSpPr>
        <p:spPr>
          <a:xfrm>
            <a:off x="465711" y="1594121"/>
            <a:ext cx="5101500" cy="344700"/>
          </a:xfrm>
          <a:prstGeom prst="rect">
            <a:avLst/>
          </a:prstGeom>
          <a:noFill/>
          <a:ln>
            <a:noFill/>
          </a:ln>
        </p:spPr>
        <p:txBody>
          <a:bodyPr anchorCtr="0" anchor="t" bIns="0" lIns="0" spcFirstLastPara="1" rIns="0" wrap="square" tIns="60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Checkpoint to remote storage takes a long time</a:t>
            </a:r>
            <a:endParaRPr sz="1800">
              <a:latin typeface="Arial"/>
              <a:ea typeface="Arial"/>
              <a:cs typeface="Arial"/>
              <a:sym typeface="Arial"/>
            </a:endParaRPr>
          </a:p>
        </p:txBody>
      </p:sp>
      <p:sp>
        <p:nvSpPr>
          <p:cNvPr id="492" name="Google Shape;492;p69"/>
          <p:cNvSpPr txBox="1"/>
          <p:nvPr/>
        </p:nvSpPr>
        <p:spPr>
          <a:xfrm>
            <a:off x="465744" y="3028067"/>
            <a:ext cx="5855400" cy="344700"/>
          </a:xfrm>
          <a:prstGeom prst="rect">
            <a:avLst/>
          </a:prstGeom>
          <a:noFill/>
          <a:ln>
            <a:noFill/>
          </a:ln>
        </p:spPr>
        <p:txBody>
          <a:bodyPr anchorCtr="0" anchor="t" bIns="0" lIns="0" spcFirstLastPara="1" rIns="0" wrap="square" tIns="60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Checkpoint frequency is limited by the checkpoint time</a:t>
            </a:r>
            <a:endParaRPr sz="1800">
              <a:latin typeface="Arial"/>
              <a:ea typeface="Arial"/>
              <a:cs typeface="Arial"/>
              <a:sym typeface="Arial"/>
            </a:endParaRPr>
          </a:p>
        </p:txBody>
      </p:sp>
      <p:grpSp>
        <p:nvGrpSpPr>
          <p:cNvPr id="493" name="Google Shape;493;p69"/>
          <p:cNvGrpSpPr/>
          <p:nvPr/>
        </p:nvGrpSpPr>
        <p:grpSpPr>
          <a:xfrm>
            <a:off x="1187515" y="1932807"/>
            <a:ext cx="5269371" cy="983646"/>
            <a:chOff x="2611071" y="4249796"/>
            <a:chExt cx="11586129" cy="2162810"/>
          </a:xfrm>
        </p:grpSpPr>
        <p:pic>
          <p:nvPicPr>
            <p:cNvPr id="494" name="Google Shape;494;p69"/>
            <p:cNvPicPr preferRelativeResize="0"/>
            <p:nvPr/>
          </p:nvPicPr>
          <p:blipFill rotWithShape="1">
            <a:blip r:embed="rId3">
              <a:alphaModFix/>
            </a:blip>
            <a:srcRect b="0" l="0" r="0" t="0"/>
            <a:stretch/>
          </p:blipFill>
          <p:spPr>
            <a:xfrm>
              <a:off x="2611071" y="4371135"/>
              <a:ext cx="11586129" cy="1942447"/>
            </a:xfrm>
            <a:prstGeom prst="rect">
              <a:avLst/>
            </a:prstGeom>
            <a:noFill/>
            <a:ln>
              <a:noFill/>
            </a:ln>
          </p:spPr>
        </p:pic>
        <p:sp>
          <p:nvSpPr>
            <p:cNvPr id="495" name="Google Shape;495;p69"/>
            <p:cNvSpPr/>
            <p:nvPr/>
          </p:nvSpPr>
          <p:spPr>
            <a:xfrm>
              <a:off x="10074806" y="4249796"/>
              <a:ext cx="3974465" cy="2162810"/>
            </a:xfrm>
            <a:custGeom>
              <a:rect b="b" l="l" r="r" t="t"/>
              <a:pathLst>
                <a:path extrusionOk="0" h="2162810" w="3974465">
                  <a:moveTo>
                    <a:pt x="0" y="0"/>
                  </a:moveTo>
                  <a:lnTo>
                    <a:pt x="3974260" y="0"/>
                  </a:lnTo>
                  <a:lnTo>
                    <a:pt x="3974260" y="2162274"/>
                  </a:lnTo>
                  <a:lnTo>
                    <a:pt x="0" y="2162274"/>
                  </a:lnTo>
                  <a:lnTo>
                    <a:pt x="0" y="0"/>
                  </a:lnTo>
                  <a:close/>
                </a:path>
              </a:pathLst>
            </a:custGeom>
            <a:noFill/>
            <a:ln cap="flat" cmpd="sng" w="41875">
              <a:solidFill>
                <a:srgbClr val="EE220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496" name="Google Shape;496;p69"/>
          <p:cNvGrpSpPr/>
          <p:nvPr/>
        </p:nvGrpSpPr>
        <p:grpSpPr>
          <a:xfrm>
            <a:off x="1974645" y="4713102"/>
            <a:ext cx="5090485" cy="80285"/>
            <a:chOff x="4341787" y="10363022"/>
            <a:chExt cx="11192798" cy="176529"/>
          </a:xfrm>
        </p:grpSpPr>
        <p:sp>
          <p:nvSpPr>
            <p:cNvPr id="497" name="Google Shape;497;p69"/>
            <p:cNvSpPr/>
            <p:nvPr/>
          </p:nvSpPr>
          <p:spPr>
            <a:xfrm>
              <a:off x="4341787" y="10450977"/>
              <a:ext cx="11037569" cy="0"/>
            </a:xfrm>
            <a:custGeom>
              <a:rect b="b" l="l" r="r" t="t"/>
              <a:pathLst>
                <a:path extrusionOk="0" h="120000" w="11037569">
                  <a:moveTo>
                    <a:pt x="0" y="0"/>
                  </a:moveTo>
                  <a:lnTo>
                    <a:pt x="11016271" y="0"/>
                  </a:lnTo>
                  <a:lnTo>
                    <a:pt x="11037213"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98" name="Google Shape;498;p69"/>
            <p:cNvSpPr/>
            <p:nvPr/>
          </p:nvSpPr>
          <p:spPr>
            <a:xfrm>
              <a:off x="15358055" y="10363022"/>
              <a:ext cx="176530" cy="176529"/>
            </a:xfrm>
            <a:custGeom>
              <a:rect b="b" l="l" r="r" t="t"/>
              <a:pathLst>
                <a:path extrusionOk="0" h="176529" w="176530">
                  <a:moveTo>
                    <a:pt x="0" y="0"/>
                  </a:moveTo>
                  <a:lnTo>
                    <a:pt x="0" y="175910"/>
                  </a:lnTo>
                  <a:lnTo>
                    <a:pt x="175910" y="87955"/>
                  </a:lnTo>
                  <a:lnTo>
                    <a:pt x="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499" name="Google Shape;499;p69"/>
          <p:cNvSpPr txBox="1"/>
          <p:nvPr/>
        </p:nvSpPr>
        <p:spPr>
          <a:xfrm>
            <a:off x="6891690" y="4776442"/>
            <a:ext cx="303300" cy="1599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sz="1000">
                <a:latin typeface="Arial"/>
                <a:ea typeface="Arial"/>
                <a:cs typeface="Arial"/>
                <a:sym typeface="Arial"/>
              </a:rPr>
              <a:t>Time</a:t>
            </a:r>
            <a:endParaRPr sz="1000">
              <a:latin typeface="Arial"/>
              <a:ea typeface="Arial"/>
              <a:cs typeface="Arial"/>
              <a:sym typeface="Arial"/>
            </a:endParaRPr>
          </a:p>
        </p:txBody>
      </p:sp>
      <p:sp>
        <p:nvSpPr>
          <p:cNvPr id="500" name="Google Shape;500;p69"/>
          <p:cNvSpPr txBox="1"/>
          <p:nvPr/>
        </p:nvSpPr>
        <p:spPr>
          <a:xfrm>
            <a:off x="1554032" y="3744307"/>
            <a:ext cx="498300" cy="1599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sz="1000">
                <a:latin typeface="Arial"/>
                <a:ea typeface="Arial"/>
                <a:cs typeface="Arial"/>
                <a:sym typeface="Arial"/>
              </a:rPr>
              <a:t>Iteration</a:t>
            </a:r>
            <a:endParaRPr sz="1000">
              <a:latin typeface="Arial"/>
              <a:ea typeface="Arial"/>
              <a:cs typeface="Arial"/>
              <a:sym typeface="Arial"/>
            </a:endParaRPr>
          </a:p>
        </p:txBody>
      </p:sp>
      <p:grpSp>
        <p:nvGrpSpPr>
          <p:cNvPr id="501" name="Google Shape;501;p69"/>
          <p:cNvGrpSpPr/>
          <p:nvPr/>
        </p:nvGrpSpPr>
        <p:grpSpPr>
          <a:xfrm>
            <a:off x="1959812" y="3682091"/>
            <a:ext cx="3025476" cy="77566"/>
            <a:chOff x="4309173" y="8096066"/>
            <a:chExt cx="6652323" cy="170550"/>
          </a:xfrm>
        </p:grpSpPr>
        <p:sp>
          <p:nvSpPr>
            <p:cNvPr id="502" name="Google Shape;502;p69"/>
            <p:cNvSpPr/>
            <p:nvPr/>
          </p:nvSpPr>
          <p:spPr>
            <a:xfrm>
              <a:off x="4309173" y="8201449"/>
              <a:ext cx="6449059" cy="0"/>
            </a:xfrm>
            <a:custGeom>
              <a:rect b="b" l="l" r="r" t="t"/>
              <a:pathLst>
                <a:path extrusionOk="0" h="120000" w="6449059">
                  <a:moveTo>
                    <a:pt x="0" y="0"/>
                  </a:moveTo>
                  <a:lnTo>
                    <a:pt x="6448704"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pic>
          <p:nvPicPr>
            <p:cNvPr id="503" name="Google Shape;503;p69"/>
            <p:cNvPicPr preferRelativeResize="0"/>
            <p:nvPr/>
          </p:nvPicPr>
          <p:blipFill rotWithShape="1">
            <a:blip r:embed="rId4">
              <a:alphaModFix/>
            </a:blip>
            <a:srcRect b="0" l="0" r="0" t="0"/>
            <a:stretch/>
          </p:blipFill>
          <p:spPr>
            <a:xfrm>
              <a:off x="10709828" y="8096066"/>
              <a:ext cx="251668" cy="170550"/>
            </a:xfrm>
            <a:prstGeom prst="rect">
              <a:avLst/>
            </a:prstGeom>
            <a:noFill/>
            <a:ln>
              <a:noFill/>
            </a:ln>
          </p:spPr>
        </p:pic>
      </p:grpSp>
      <p:grpSp>
        <p:nvGrpSpPr>
          <p:cNvPr id="504" name="Google Shape;504;p69"/>
          <p:cNvGrpSpPr/>
          <p:nvPr/>
        </p:nvGrpSpPr>
        <p:grpSpPr>
          <a:xfrm>
            <a:off x="7096878" y="4004166"/>
            <a:ext cx="239702" cy="135791"/>
            <a:chOff x="15604394" y="8804235"/>
            <a:chExt cx="527050" cy="298573"/>
          </a:xfrm>
        </p:grpSpPr>
        <p:sp>
          <p:nvSpPr>
            <p:cNvPr id="505" name="Google Shape;505;p69"/>
            <p:cNvSpPr/>
            <p:nvPr/>
          </p:nvSpPr>
          <p:spPr>
            <a:xfrm>
              <a:off x="15604394" y="8804358"/>
              <a:ext cx="527050" cy="298450"/>
            </a:xfrm>
            <a:custGeom>
              <a:rect b="b" l="l" r="r" t="t"/>
              <a:pathLst>
                <a:path extrusionOk="0" h="298450" w="527050">
                  <a:moveTo>
                    <a:pt x="385918" y="0"/>
                  </a:moveTo>
                  <a:lnTo>
                    <a:pt x="140819" y="0"/>
                  </a:lnTo>
                  <a:lnTo>
                    <a:pt x="113051" y="860"/>
                  </a:lnTo>
                  <a:lnTo>
                    <a:pt x="73704" y="7744"/>
                  </a:lnTo>
                  <a:lnTo>
                    <a:pt x="33488" y="33364"/>
                  </a:lnTo>
                  <a:lnTo>
                    <a:pt x="7863" y="73578"/>
                  </a:lnTo>
                  <a:lnTo>
                    <a:pt x="321" y="127738"/>
                  </a:lnTo>
                  <a:lnTo>
                    <a:pt x="0" y="149066"/>
                  </a:lnTo>
                  <a:lnTo>
                    <a:pt x="321" y="170393"/>
                  </a:lnTo>
                  <a:lnTo>
                    <a:pt x="3913" y="210683"/>
                  </a:lnTo>
                  <a:lnTo>
                    <a:pt x="18548" y="246182"/>
                  </a:lnTo>
                  <a:lnTo>
                    <a:pt x="52075" y="279705"/>
                  </a:lnTo>
                  <a:lnTo>
                    <a:pt x="90996" y="294936"/>
                  </a:lnTo>
                  <a:lnTo>
                    <a:pt x="140819" y="298132"/>
                  </a:lnTo>
                  <a:lnTo>
                    <a:pt x="385918" y="298132"/>
                  </a:lnTo>
                  <a:lnTo>
                    <a:pt x="435741" y="294936"/>
                  </a:lnTo>
                  <a:lnTo>
                    <a:pt x="474661" y="279705"/>
                  </a:lnTo>
                  <a:lnTo>
                    <a:pt x="508189" y="246182"/>
                  </a:lnTo>
                  <a:lnTo>
                    <a:pt x="522824" y="210683"/>
                  </a:lnTo>
                  <a:lnTo>
                    <a:pt x="526416" y="170393"/>
                  </a:lnTo>
                  <a:lnTo>
                    <a:pt x="526737" y="149066"/>
                  </a:lnTo>
                  <a:lnTo>
                    <a:pt x="526416" y="127738"/>
                  </a:lnTo>
                  <a:lnTo>
                    <a:pt x="522824" y="87449"/>
                  </a:lnTo>
                  <a:lnTo>
                    <a:pt x="508189" y="51950"/>
                  </a:lnTo>
                  <a:lnTo>
                    <a:pt x="474661" y="18426"/>
                  </a:lnTo>
                  <a:lnTo>
                    <a:pt x="435741" y="3196"/>
                  </a:lnTo>
                  <a:lnTo>
                    <a:pt x="385918" y="0"/>
                  </a:lnTo>
                  <a:close/>
                </a:path>
              </a:pathLst>
            </a:custGeom>
            <a:solidFill>
              <a:srgbClr val="87D3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06" name="Google Shape;506;p69"/>
            <p:cNvSpPr/>
            <p:nvPr/>
          </p:nvSpPr>
          <p:spPr>
            <a:xfrm>
              <a:off x="15604394" y="8804235"/>
              <a:ext cx="527050" cy="298450"/>
            </a:xfrm>
            <a:custGeom>
              <a:rect b="b" l="l" r="r" t="t"/>
              <a:pathLst>
                <a:path extrusionOk="0" h="298450" w="527050">
                  <a:moveTo>
                    <a:pt x="175249" y="0"/>
                  </a:moveTo>
                  <a:lnTo>
                    <a:pt x="351491" y="0"/>
                  </a:lnTo>
                  <a:lnTo>
                    <a:pt x="385922" y="122"/>
                  </a:lnTo>
                  <a:lnTo>
                    <a:pt x="435744" y="3319"/>
                  </a:lnTo>
                  <a:lnTo>
                    <a:pt x="474667" y="18549"/>
                  </a:lnTo>
                  <a:lnTo>
                    <a:pt x="508190" y="52073"/>
                  </a:lnTo>
                  <a:lnTo>
                    <a:pt x="522823" y="87572"/>
                  </a:lnTo>
                  <a:lnTo>
                    <a:pt x="526418" y="127861"/>
                  </a:lnTo>
                  <a:lnTo>
                    <a:pt x="526740" y="149189"/>
                  </a:lnTo>
                  <a:lnTo>
                    <a:pt x="526418" y="170516"/>
                  </a:lnTo>
                  <a:lnTo>
                    <a:pt x="522823" y="210806"/>
                  </a:lnTo>
                  <a:lnTo>
                    <a:pt x="508190" y="246305"/>
                  </a:lnTo>
                  <a:lnTo>
                    <a:pt x="474667" y="279828"/>
                  </a:lnTo>
                  <a:lnTo>
                    <a:pt x="435744" y="295059"/>
                  </a:lnTo>
                  <a:lnTo>
                    <a:pt x="385922" y="298255"/>
                  </a:lnTo>
                  <a:lnTo>
                    <a:pt x="351491" y="298378"/>
                  </a:lnTo>
                  <a:lnTo>
                    <a:pt x="175249" y="298378"/>
                  </a:lnTo>
                  <a:lnTo>
                    <a:pt x="113051" y="297394"/>
                  </a:lnTo>
                  <a:lnTo>
                    <a:pt x="73701" y="290510"/>
                  </a:lnTo>
                  <a:lnTo>
                    <a:pt x="33487" y="264891"/>
                  </a:lnTo>
                  <a:lnTo>
                    <a:pt x="7868" y="224677"/>
                  </a:lnTo>
                  <a:lnTo>
                    <a:pt x="322" y="170516"/>
                  </a:lnTo>
                  <a:lnTo>
                    <a:pt x="0" y="149189"/>
                  </a:lnTo>
                  <a:lnTo>
                    <a:pt x="322" y="127861"/>
                  </a:lnTo>
                  <a:lnTo>
                    <a:pt x="3916" y="87572"/>
                  </a:lnTo>
                  <a:lnTo>
                    <a:pt x="18549" y="52073"/>
                  </a:lnTo>
                  <a:lnTo>
                    <a:pt x="52073" y="18549"/>
                  </a:lnTo>
                  <a:lnTo>
                    <a:pt x="90996" y="3319"/>
                  </a:lnTo>
                  <a:lnTo>
                    <a:pt x="140817" y="122"/>
                  </a:lnTo>
                  <a:lnTo>
                    <a:pt x="175249" y="0"/>
                  </a:lnTo>
                  <a:close/>
                </a:path>
              </a:pathLst>
            </a:custGeom>
            <a:noFill/>
            <a:ln cap="flat" cmpd="sng" w="11500">
              <a:solidFill>
                <a:srgbClr val="87D3D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507" name="Google Shape;507;p69"/>
          <p:cNvSpPr txBox="1"/>
          <p:nvPr/>
        </p:nvSpPr>
        <p:spPr>
          <a:xfrm>
            <a:off x="7409460" y="3972024"/>
            <a:ext cx="696600" cy="4422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sz="1000">
                <a:latin typeface="Arial"/>
                <a:ea typeface="Arial"/>
                <a:cs typeface="Arial"/>
                <a:sym typeface="Arial"/>
              </a:rPr>
              <a:t>Checkpoint</a:t>
            </a:r>
            <a:endParaRPr sz="1000">
              <a:latin typeface="Arial"/>
              <a:ea typeface="Arial"/>
              <a:cs typeface="Arial"/>
              <a:sym typeface="Arial"/>
            </a:endParaRPr>
          </a:p>
          <a:p>
            <a:pPr indent="0" lvl="0" marL="0" rtl="0" algn="l">
              <a:lnSpc>
                <a:spcPct val="100000"/>
              </a:lnSpc>
              <a:spcBef>
                <a:spcPts val="1000"/>
              </a:spcBef>
              <a:spcAft>
                <a:spcPts val="0"/>
              </a:spcAft>
              <a:buNone/>
            </a:pPr>
            <a:r>
              <a:rPr lang="en" sz="1000">
                <a:latin typeface="Arial"/>
                <a:ea typeface="Arial"/>
                <a:cs typeface="Arial"/>
                <a:sym typeface="Arial"/>
              </a:rPr>
              <a:t>Retrieval</a:t>
            </a:r>
            <a:endParaRPr sz="1000">
              <a:latin typeface="Arial"/>
              <a:ea typeface="Arial"/>
              <a:cs typeface="Arial"/>
              <a:sym typeface="Arial"/>
            </a:endParaRPr>
          </a:p>
        </p:txBody>
      </p:sp>
      <p:grpSp>
        <p:nvGrpSpPr>
          <p:cNvPr id="508" name="Google Shape;508;p69"/>
          <p:cNvGrpSpPr/>
          <p:nvPr/>
        </p:nvGrpSpPr>
        <p:grpSpPr>
          <a:xfrm>
            <a:off x="7097602" y="4273982"/>
            <a:ext cx="238258" cy="133425"/>
            <a:chOff x="15605985" y="9397498"/>
            <a:chExt cx="523875" cy="293370"/>
          </a:xfrm>
        </p:grpSpPr>
        <p:pic>
          <p:nvPicPr>
            <p:cNvPr id="509" name="Google Shape;509;p69"/>
            <p:cNvPicPr preferRelativeResize="0"/>
            <p:nvPr/>
          </p:nvPicPr>
          <p:blipFill rotWithShape="1">
            <a:blip r:embed="rId5">
              <a:alphaModFix/>
            </a:blip>
            <a:srcRect b="0" l="0" r="0" t="0"/>
            <a:stretch/>
          </p:blipFill>
          <p:spPr>
            <a:xfrm>
              <a:off x="15605986" y="9397620"/>
              <a:ext cx="523544" cy="292941"/>
            </a:xfrm>
            <a:prstGeom prst="rect">
              <a:avLst/>
            </a:prstGeom>
            <a:noFill/>
            <a:ln>
              <a:noFill/>
            </a:ln>
          </p:spPr>
        </p:pic>
        <p:sp>
          <p:nvSpPr>
            <p:cNvPr id="510" name="Google Shape;510;p69"/>
            <p:cNvSpPr/>
            <p:nvPr/>
          </p:nvSpPr>
          <p:spPr>
            <a:xfrm>
              <a:off x="15605985" y="9397498"/>
              <a:ext cx="523875" cy="293370"/>
            </a:xfrm>
            <a:custGeom>
              <a:rect b="b" l="l" r="r" t="t"/>
              <a:pathLst>
                <a:path extrusionOk="0" h="293370" w="523875">
                  <a:moveTo>
                    <a:pt x="175249" y="0"/>
                  </a:moveTo>
                  <a:lnTo>
                    <a:pt x="348295" y="0"/>
                  </a:lnTo>
                  <a:lnTo>
                    <a:pt x="382682" y="121"/>
                  </a:lnTo>
                  <a:lnTo>
                    <a:pt x="432440" y="3289"/>
                  </a:lnTo>
                  <a:lnTo>
                    <a:pt x="471407" y="18510"/>
                  </a:lnTo>
                  <a:lnTo>
                    <a:pt x="505033" y="52136"/>
                  </a:lnTo>
                  <a:lnTo>
                    <a:pt x="519612" y="87357"/>
                  </a:lnTo>
                  <a:lnTo>
                    <a:pt x="523208" y="126379"/>
                  </a:lnTo>
                  <a:lnTo>
                    <a:pt x="523544" y="146592"/>
                  </a:lnTo>
                  <a:lnTo>
                    <a:pt x="523208" y="166805"/>
                  </a:lnTo>
                  <a:lnTo>
                    <a:pt x="519612" y="205827"/>
                  </a:lnTo>
                  <a:lnTo>
                    <a:pt x="505033" y="241047"/>
                  </a:lnTo>
                  <a:lnTo>
                    <a:pt x="471407" y="274673"/>
                  </a:lnTo>
                  <a:lnTo>
                    <a:pt x="432440" y="289895"/>
                  </a:lnTo>
                  <a:lnTo>
                    <a:pt x="382682" y="293062"/>
                  </a:lnTo>
                  <a:lnTo>
                    <a:pt x="348295" y="293184"/>
                  </a:lnTo>
                  <a:lnTo>
                    <a:pt x="175249" y="293184"/>
                  </a:lnTo>
                  <a:lnTo>
                    <a:pt x="113130" y="292210"/>
                  </a:lnTo>
                  <a:lnTo>
                    <a:pt x="73831" y="285388"/>
                  </a:lnTo>
                  <a:lnTo>
                    <a:pt x="33494" y="259690"/>
                  </a:lnTo>
                  <a:lnTo>
                    <a:pt x="7796" y="219353"/>
                  </a:lnTo>
                  <a:lnTo>
                    <a:pt x="336" y="166805"/>
                  </a:lnTo>
                  <a:lnTo>
                    <a:pt x="0" y="146592"/>
                  </a:lnTo>
                  <a:lnTo>
                    <a:pt x="336" y="126379"/>
                  </a:lnTo>
                  <a:lnTo>
                    <a:pt x="3931" y="87357"/>
                  </a:lnTo>
                  <a:lnTo>
                    <a:pt x="18510" y="52136"/>
                  </a:lnTo>
                  <a:lnTo>
                    <a:pt x="52136" y="18510"/>
                  </a:lnTo>
                  <a:lnTo>
                    <a:pt x="91104" y="3289"/>
                  </a:lnTo>
                  <a:lnTo>
                    <a:pt x="140862" y="121"/>
                  </a:lnTo>
                  <a:lnTo>
                    <a:pt x="175249" y="0"/>
                  </a:lnTo>
                  <a:close/>
                </a:path>
              </a:pathLst>
            </a:custGeom>
            <a:noFill/>
            <a:ln cap="flat" cmpd="sng" w="9525">
              <a:solidFill>
                <a:srgbClr val="FF9966"/>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511" name="Google Shape;511;p69"/>
          <p:cNvGrpSpPr/>
          <p:nvPr/>
        </p:nvGrpSpPr>
        <p:grpSpPr>
          <a:xfrm>
            <a:off x="3278337" y="4468799"/>
            <a:ext cx="2483085" cy="80285"/>
            <a:chOff x="7208304" y="9825856"/>
            <a:chExt cx="5459730" cy="176529"/>
          </a:xfrm>
        </p:grpSpPr>
        <p:sp>
          <p:nvSpPr>
            <p:cNvPr id="512" name="Google Shape;512;p69"/>
            <p:cNvSpPr/>
            <p:nvPr/>
          </p:nvSpPr>
          <p:spPr>
            <a:xfrm>
              <a:off x="7363275" y="9913808"/>
              <a:ext cx="5149215" cy="0"/>
            </a:xfrm>
            <a:custGeom>
              <a:rect b="b" l="l" r="r" t="t"/>
              <a:pathLst>
                <a:path extrusionOk="0" h="120000" w="5149215">
                  <a:moveTo>
                    <a:pt x="0" y="0"/>
                  </a:moveTo>
                  <a:lnTo>
                    <a:pt x="20941" y="0"/>
                  </a:lnTo>
                  <a:lnTo>
                    <a:pt x="5128266" y="0"/>
                  </a:lnTo>
                  <a:lnTo>
                    <a:pt x="5149208" y="0"/>
                  </a:lnTo>
                </a:path>
              </a:pathLst>
            </a:custGeom>
            <a:noFill/>
            <a:ln cap="flat" cmpd="sng" w="41875">
              <a:solidFill>
                <a:srgbClr val="00000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13" name="Google Shape;513;p69"/>
            <p:cNvSpPr/>
            <p:nvPr/>
          </p:nvSpPr>
          <p:spPr>
            <a:xfrm>
              <a:off x="7208304" y="9825856"/>
              <a:ext cx="5459730" cy="176529"/>
            </a:xfrm>
            <a:custGeom>
              <a:rect b="b" l="l" r="r" t="t"/>
              <a:pathLst>
                <a:path extrusionOk="0" h="176529" w="5459730">
                  <a:moveTo>
                    <a:pt x="175907" y="0"/>
                  </a:moveTo>
                  <a:lnTo>
                    <a:pt x="0" y="87960"/>
                  </a:lnTo>
                  <a:lnTo>
                    <a:pt x="175907" y="175907"/>
                  </a:lnTo>
                  <a:lnTo>
                    <a:pt x="175907" y="0"/>
                  </a:lnTo>
                  <a:close/>
                </a:path>
                <a:path extrusionOk="0" h="176529" w="5459730">
                  <a:moveTo>
                    <a:pt x="5459146" y="87960"/>
                  </a:moveTo>
                  <a:lnTo>
                    <a:pt x="5283238" y="0"/>
                  </a:lnTo>
                  <a:lnTo>
                    <a:pt x="5283238" y="175907"/>
                  </a:lnTo>
                  <a:lnTo>
                    <a:pt x="5459146" y="8796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514" name="Google Shape;514;p69"/>
          <p:cNvSpPr txBox="1"/>
          <p:nvPr/>
        </p:nvSpPr>
        <p:spPr>
          <a:xfrm>
            <a:off x="4142515" y="4525732"/>
            <a:ext cx="755100" cy="1599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sz="1000">
                <a:latin typeface="Arial"/>
                <a:ea typeface="Arial"/>
                <a:cs typeface="Arial"/>
                <a:sym typeface="Arial"/>
              </a:rPr>
              <a:t>Wasted time</a:t>
            </a:r>
            <a:endParaRPr sz="1000">
              <a:latin typeface="Arial"/>
              <a:ea typeface="Arial"/>
              <a:cs typeface="Arial"/>
              <a:sym typeface="Arial"/>
            </a:endParaRPr>
          </a:p>
        </p:txBody>
      </p:sp>
      <p:sp>
        <p:nvSpPr>
          <p:cNvPr id="515" name="Google Shape;515;p69"/>
          <p:cNvSpPr/>
          <p:nvPr/>
        </p:nvSpPr>
        <p:spPr>
          <a:xfrm>
            <a:off x="4850225" y="3923214"/>
            <a:ext cx="123371" cy="274767"/>
          </a:xfrm>
          <a:custGeom>
            <a:rect b="b" l="l" r="r" t="t"/>
            <a:pathLst>
              <a:path extrusionOk="0" h="603884" w="271145">
                <a:moveTo>
                  <a:pt x="79683" y="490062"/>
                </a:moveTo>
                <a:lnTo>
                  <a:pt x="76695" y="494581"/>
                </a:lnTo>
                <a:lnTo>
                  <a:pt x="76849" y="494581"/>
                </a:lnTo>
                <a:lnTo>
                  <a:pt x="78992" y="497809"/>
                </a:lnTo>
                <a:lnTo>
                  <a:pt x="153031" y="603505"/>
                </a:lnTo>
                <a:lnTo>
                  <a:pt x="225454" y="500125"/>
                </a:lnTo>
                <a:lnTo>
                  <a:pt x="177083" y="500125"/>
                </a:lnTo>
                <a:lnTo>
                  <a:pt x="177142" y="499935"/>
                </a:lnTo>
                <a:lnTo>
                  <a:pt x="129880" y="499935"/>
                </a:lnTo>
                <a:lnTo>
                  <a:pt x="79683" y="490062"/>
                </a:lnTo>
                <a:close/>
              </a:path>
              <a:path extrusionOk="0" h="603884" w="271145">
                <a:moveTo>
                  <a:pt x="226265" y="490191"/>
                </a:moveTo>
                <a:lnTo>
                  <a:pt x="177083" y="500125"/>
                </a:lnTo>
                <a:lnTo>
                  <a:pt x="225454" y="500125"/>
                </a:lnTo>
                <a:lnTo>
                  <a:pt x="226977" y="497951"/>
                </a:lnTo>
                <a:lnTo>
                  <a:pt x="229218" y="494581"/>
                </a:lnTo>
                <a:lnTo>
                  <a:pt x="226265" y="490191"/>
                </a:lnTo>
                <a:close/>
              </a:path>
              <a:path extrusionOk="0" h="603884" w="271145">
                <a:moveTo>
                  <a:pt x="235074" y="313540"/>
                </a:moveTo>
                <a:lnTo>
                  <a:pt x="166738" y="313540"/>
                </a:lnTo>
                <a:lnTo>
                  <a:pt x="129880" y="499935"/>
                </a:lnTo>
                <a:lnTo>
                  <a:pt x="177142" y="499935"/>
                </a:lnTo>
                <a:lnTo>
                  <a:pt x="235074" y="313540"/>
                </a:lnTo>
                <a:close/>
              </a:path>
              <a:path extrusionOk="0" h="603884" w="271145">
                <a:moveTo>
                  <a:pt x="194894" y="0"/>
                </a:moveTo>
                <a:lnTo>
                  <a:pt x="83861" y="0"/>
                </a:lnTo>
                <a:lnTo>
                  <a:pt x="0" y="396178"/>
                </a:lnTo>
                <a:lnTo>
                  <a:pt x="166738" y="313540"/>
                </a:lnTo>
                <a:lnTo>
                  <a:pt x="235074" y="313540"/>
                </a:lnTo>
                <a:lnTo>
                  <a:pt x="242123" y="290861"/>
                </a:lnTo>
                <a:lnTo>
                  <a:pt x="86321" y="290861"/>
                </a:lnTo>
                <a:lnTo>
                  <a:pt x="194894" y="0"/>
                </a:lnTo>
                <a:close/>
              </a:path>
              <a:path extrusionOk="0" h="603884" w="271145">
                <a:moveTo>
                  <a:pt x="270640" y="199104"/>
                </a:moveTo>
                <a:lnTo>
                  <a:pt x="86321" y="290861"/>
                </a:lnTo>
                <a:lnTo>
                  <a:pt x="242123" y="290861"/>
                </a:lnTo>
                <a:lnTo>
                  <a:pt x="270640" y="199104"/>
                </a:lnTo>
                <a:close/>
              </a:path>
            </a:pathLst>
          </a:custGeom>
          <a:solidFill>
            <a:srgbClr val="EE220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16" name="Google Shape;516;p69"/>
          <p:cNvSpPr txBox="1"/>
          <p:nvPr/>
        </p:nvSpPr>
        <p:spPr>
          <a:xfrm>
            <a:off x="4703674" y="3744877"/>
            <a:ext cx="406800" cy="1599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sz="1000">
                <a:latin typeface="Arial"/>
                <a:ea typeface="Arial"/>
                <a:cs typeface="Arial"/>
                <a:sym typeface="Arial"/>
              </a:rPr>
              <a:t>Failure</a:t>
            </a:r>
            <a:endParaRPr sz="1000">
              <a:latin typeface="Arial"/>
              <a:ea typeface="Arial"/>
              <a:cs typeface="Arial"/>
              <a:sym typeface="Arial"/>
            </a:endParaRPr>
          </a:p>
        </p:txBody>
      </p:sp>
      <p:grpSp>
        <p:nvGrpSpPr>
          <p:cNvPr id="517" name="Google Shape;517;p69"/>
          <p:cNvGrpSpPr/>
          <p:nvPr/>
        </p:nvGrpSpPr>
        <p:grpSpPr>
          <a:xfrm>
            <a:off x="2168713" y="3650203"/>
            <a:ext cx="4886749" cy="120100"/>
            <a:chOff x="4768498" y="8025951"/>
            <a:chExt cx="10744831" cy="264072"/>
          </a:xfrm>
        </p:grpSpPr>
        <p:sp>
          <p:nvSpPr>
            <p:cNvPr id="518" name="Google Shape;518;p69"/>
            <p:cNvSpPr/>
            <p:nvPr/>
          </p:nvSpPr>
          <p:spPr>
            <a:xfrm>
              <a:off x="10778080" y="8060488"/>
              <a:ext cx="0" cy="160020"/>
            </a:xfrm>
            <a:custGeom>
              <a:rect b="b" l="l" r="r" t="t"/>
              <a:pathLst>
                <a:path extrusionOk="0" h="160020" w="120000">
                  <a:moveTo>
                    <a:pt x="0" y="159619"/>
                  </a:moveTo>
                  <a:lnTo>
                    <a:pt x="0"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19" name="Google Shape;519;p69"/>
            <p:cNvSpPr/>
            <p:nvPr/>
          </p:nvSpPr>
          <p:spPr>
            <a:xfrm>
              <a:off x="12627877" y="8201449"/>
              <a:ext cx="2729865" cy="0"/>
            </a:xfrm>
            <a:custGeom>
              <a:rect b="b" l="l" r="r" t="t"/>
              <a:pathLst>
                <a:path extrusionOk="0" h="120000" w="2729865">
                  <a:moveTo>
                    <a:pt x="0" y="0"/>
                  </a:moveTo>
                  <a:lnTo>
                    <a:pt x="2708915" y="0"/>
                  </a:lnTo>
                  <a:lnTo>
                    <a:pt x="2729857"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20" name="Google Shape;520;p69"/>
            <p:cNvSpPr/>
            <p:nvPr/>
          </p:nvSpPr>
          <p:spPr>
            <a:xfrm>
              <a:off x="15336799" y="8113494"/>
              <a:ext cx="176530" cy="176529"/>
            </a:xfrm>
            <a:custGeom>
              <a:rect b="b" l="l" r="r" t="t"/>
              <a:pathLst>
                <a:path extrusionOk="0" h="176529" w="176530">
                  <a:moveTo>
                    <a:pt x="0" y="0"/>
                  </a:moveTo>
                  <a:lnTo>
                    <a:pt x="0" y="175910"/>
                  </a:lnTo>
                  <a:lnTo>
                    <a:pt x="175910" y="87955"/>
                  </a:lnTo>
                  <a:lnTo>
                    <a:pt x="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21" name="Google Shape;521;p69"/>
            <p:cNvSpPr/>
            <p:nvPr/>
          </p:nvSpPr>
          <p:spPr>
            <a:xfrm>
              <a:off x="12659290" y="8060488"/>
              <a:ext cx="0" cy="160020"/>
            </a:xfrm>
            <a:custGeom>
              <a:rect b="b" l="l" r="r" t="t"/>
              <a:pathLst>
                <a:path extrusionOk="0" h="160020" w="120000">
                  <a:moveTo>
                    <a:pt x="0" y="159619"/>
                  </a:moveTo>
                  <a:lnTo>
                    <a:pt x="0"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22" name="Google Shape;522;p69"/>
            <p:cNvSpPr/>
            <p:nvPr/>
          </p:nvSpPr>
          <p:spPr>
            <a:xfrm>
              <a:off x="4768498" y="8025951"/>
              <a:ext cx="0" cy="160020"/>
            </a:xfrm>
            <a:custGeom>
              <a:rect b="b" l="l" r="r" t="t"/>
              <a:pathLst>
                <a:path extrusionOk="0" h="160020" w="120000">
                  <a:moveTo>
                    <a:pt x="0" y="159619"/>
                  </a:moveTo>
                  <a:lnTo>
                    <a:pt x="0"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23" name="Google Shape;523;p69"/>
            <p:cNvSpPr/>
            <p:nvPr/>
          </p:nvSpPr>
          <p:spPr>
            <a:xfrm>
              <a:off x="7208306" y="8025951"/>
              <a:ext cx="0" cy="160020"/>
            </a:xfrm>
            <a:custGeom>
              <a:rect b="b" l="l" r="r" t="t"/>
              <a:pathLst>
                <a:path extrusionOk="0" h="160020" w="120000">
                  <a:moveTo>
                    <a:pt x="0" y="159619"/>
                  </a:moveTo>
                  <a:lnTo>
                    <a:pt x="0"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524" name="Google Shape;524;p69"/>
          <p:cNvSpPr txBox="1"/>
          <p:nvPr/>
        </p:nvSpPr>
        <p:spPr>
          <a:xfrm>
            <a:off x="2035990" y="3470247"/>
            <a:ext cx="3854700" cy="2850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baseline="30000" lang="en" sz="1800">
                <a:latin typeface="Arial"/>
                <a:ea typeface="Arial"/>
                <a:cs typeface="Arial"/>
                <a:sym typeface="Arial"/>
              </a:rPr>
              <a:t>100	</a:t>
            </a:r>
            <a:r>
              <a:rPr lang="en" sz="1200">
                <a:latin typeface="Arial"/>
                <a:ea typeface="Arial"/>
                <a:cs typeface="Arial"/>
                <a:sym typeface="Arial"/>
              </a:rPr>
              <a:t>200	300	310	</a:t>
            </a:r>
            <a:r>
              <a:rPr baseline="30000" lang="en" sz="1800">
                <a:latin typeface="Arial"/>
                <a:ea typeface="Arial"/>
                <a:cs typeface="Arial"/>
                <a:sym typeface="Arial"/>
              </a:rPr>
              <a:t>200</a:t>
            </a:r>
            <a:endParaRPr baseline="30000" sz="1800">
              <a:latin typeface="Arial"/>
              <a:ea typeface="Arial"/>
              <a:cs typeface="Arial"/>
              <a:sym typeface="Arial"/>
            </a:endParaRPr>
          </a:p>
        </p:txBody>
      </p:sp>
      <p:grpSp>
        <p:nvGrpSpPr>
          <p:cNvPr id="525" name="Google Shape;525;p69"/>
          <p:cNvGrpSpPr/>
          <p:nvPr/>
        </p:nvGrpSpPr>
        <p:grpSpPr>
          <a:xfrm>
            <a:off x="2170563" y="4239464"/>
            <a:ext cx="638244" cy="177033"/>
            <a:chOff x="4772567" y="9321601"/>
            <a:chExt cx="1403350" cy="389254"/>
          </a:xfrm>
        </p:grpSpPr>
        <p:sp>
          <p:nvSpPr>
            <p:cNvPr id="526" name="Google Shape;526;p69"/>
            <p:cNvSpPr/>
            <p:nvPr/>
          </p:nvSpPr>
          <p:spPr>
            <a:xfrm>
              <a:off x="4772567" y="9321601"/>
              <a:ext cx="1403350" cy="389254"/>
            </a:xfrm>
            <a:custGeom>
              <a:rect b="b" l="l" r="r" t="t"/>
              <a:pathLst>
                <a:path extrusionOk="0" h="389254" w="1403350">
                  <a:moveTo>
                    <a:pt x="1163024" y="0"/>
                  </a:moveTo>
                  <a:lnTo>
                    <a:pt x="240097" y="0"/>
                  </a:lnTo>
                  <a:lnTo>
                    <a:pt x="193092" y="164"/>
                  </a:lnTo>
                  <a:lnTo>
                    <a:pt x="125075" y="4433"/>
                  </a:lnTo>
                  <a:lnTo>
                    <a:pt x="71583" y="25267"/>
                  </a:lnTo>
                  <a:lnTo>
                    <a:pt x="25267" y="71583"/>
                  </a:lnTo>
                  <a:lnTo>
                    <a:pt x="5414" y="119175"/>
                  </a:lnTo>
                  <a:lnTo>
                    <a:pt x="491" y="169433"/>
                  </a:lnTo>
                  <a:lnTo>
                    <a:pt x="0" y="194586"/>
                  </a:lnTo>
                  <a:lnTo>
                    <a:pt x="491" y="219739"/>
                  </a:lnTo>
                  <a:lnTo>
                    <a:pt x="5414" y="269997"/>
                  </a:lnTo>
                  <a:lnTo>
                    <a:pt x="25267" y="317590"/>
                  </a:lnTo>
                  <a:lnTo>
                    <a:pt x="71583" y="363906"/>
                  </a:lnTo>
                  <a:lnTo>
                    <a:pt x="125075" y="384740"/>
                  </a:lnTo>
                  <a:lnTo>
                    <a:pt x="193092" y="389009"/>
                  </a:lnTo>
                  <a:lnTo>
                    <a:pt x="240097" y="389173"/>
                  </a:lnTo>
                  <a:lnTo>
                    <a:pt x="1163024" y="389173"/>
                  </a:lnTo>
                  <a:lnTo>
                    <a:pt x="1210029" y="389009"/>
                  </a:lnTo>
                  <a:lnTo>
                    <a:pt x="1278045" y="384740"/>
                  </a:lnTo>
                  <a:lnTo>
                    <a:pt x="1331538" y="363906"/>
                  </a:lnTo>
                  <a:lnTo>
                    <a:pt x="1377854" y="317590"/>
                  </a:lnTo>
                  <a:lnTo>
                    <a:pt x="1397707" y="269997"/>
                  </a:lnTo>
                  <a:lnTo>
                    <a:pt x="1402630" y="219739"/>
                  </a:lnTo>
                  <a:lnTo>
                    <a:pt x="1403121" y="194586"/>
                  </a:lnTo>
                  <a:lnTo>
                    <a:pt x="1402630" y="169433"/>
                  </a:lnTo>
                  <a:lnTo>
                    <a:pt x="1397707" y="119175"/>
                  </a:lnTo>
                  <a:lnTo>
                    <a:pt x="1377854" y="71583"/>
                  </a:lnTo>
                  <a:lnTo>
                    <a:pt x="1331538" y="25267"/>
                  </a:lnTo>
                  <a:lnTo>
                    <a:pt x="1278045" y="4433"/>
                  </a:lnTo>
                  <a:lnTo>
                    <a:pt x="1210029" y="164"/>
                  </a:lnTo>
                  <a:lnTo>
                    <a:pt x="1163024" y="0"/>
                  </a:lnTo>
                  <a:close/>
                </a:path>
              </a:pathLst>
            </a:custGeom>
            <a:solidFill>
              <a:srgbClr val="87D3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27" name="Google Shape;527;p69"/>
            <p:cNvSpPr/>
            <p:nvPr/>
          </p:nvSpPr>
          <p:spPr>
            <a:xfrm>
              <a:off x="4772567" y="9321601"/>
              <a:ext cx="1403350" cy="389254"/>
            </a:xfrm>
            <a:custGeom>
              <a:rect b="b" l="l" r="r" t="t"/>
              <a:pathLst>
                <a:path extrusionOk="0" h="389254" w="1403350">
                  <a:moveTo>
                    <a:pt x="240097" y="0"/>
                  </a:moveTo>
                  <a:lnTo>
                    <a:pt x="1163023" y="0"/>
                  </a:lnTo>
                  <a:lnTo>
                    <a:pt x="1210028" y="164"/>
                  </a:lnTo>
                  <a:lnTo>
                    <a:pt x="1278045" y="4433"/>
                  </a:lnTo>
                  <a:lnTo>
                    <a:pt x="1331538" y="25266"/>
                  </a:lnTo>
                  <a:lnTo>
                    <a:pt x="1377854" y="71583"/>
                  </a:lnTo>
                  <a:lnTo>
                    <a:pt x="1397706" y="119175"/>
                  </a:lnTo>
                  <a:lnTo>
                    <a:pt x="1402629" y="169433"/>
                  </a:lnTo>
                  <a:lnTo>
                    <a:pt x="1403120" y="194586"/>
                  </a:lnTo>
                  <a:lnTo>
                    <a:pt x="1402629" y="219739"/>
                  </a:lnTo>
                  <a:lnTo>
                    <a:pt x="1397706" y="269997"/>
                  </a:lnTo>
                  <a:lnTo>
                    <a:pt x="1377854" y="317589"/>
                  </a:lnTo>
                  <a:lnTo>
                    <a:pt x="1331538" y="363906"/>
                  </a:lnTo>
                  <a:lnTo>
                    <a:pt x="1278045" y="384739"/>
                  </a:lnTo>
                  <a:lnTo>
                    <a:pt x="1210028" y="389008"/>
                  </a:lnTo>
                  <a:lnTo>
                    <a:pt x="1163023" y="389172"/>
                  </a:lnTo>
                  <a:lnTo>
                    <a:pt x="240097" y="389172"/>
                  </a:lnTo>
                  <a:lnTo>
                    <a:pt x="193092" y="389008"/>
                  </a:lnTo>
                  <a:lnTo>
                    <a:pt x="125075" y="384739"/>
                  </a:lnTo>
                  <a:lnTo>
                    <a:pt x="71583" y="363906"/>
                  </a:lnTo>
                  <a:lnTo>
                    <a:pt x="25266" y="317589"/>
                  </a:lnTo>
                  <a:lnTo>
                    <a:pt x="5414" y="269997"/>
                  </a:lnTo>
                  <a:lnTo>
                    <a:pt x="491" y="219739"/>
                  </a:lnTo>
                  <a:lnTo>
                    <a:pt x="0" y="194586"/>
                  </a:lnTo>
                  <a:lnTo>
                    <a:pt x="491" y="169433"/>
                  </a:lnTo>
                  <a:lnTo>
                    <a:pt x="5414" y="119175"/>
                  </a:lnTo>
                  <a:lnTo>
                    <a:pt x="25266" y="71583"/>
                  </a:lnTo>
                  <a:lnTo>
                    <a:pt x="71583" y="25266"/>
                  </a:lnTo>
                  <a:lnTo>
                    <a:pt x="125075" y="4433"/>
                  </a:lnTo>
                  <a:lnTo>
                    <a:pt x="193092" y="164"/>
                  </a:lnTo>
                  <a:lnTo>
                    <a:pt x="240097" y="0"/>
                  </a:lnTo>
                  <a:close/>
                </a:path>
              </a:pathLst>
            </a:custGeom>
            <a:noFill/>
            <a:ln cap="flat" cmpd="sng" w="11500">
              <a:solidFill>
                <a:srgbClr val="87D3D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528" name="Google Shape;528;p69"/>
          <p:cNvSpPr txBox="1"/>
          <p:nvPr/>
        </p:nvSpPr>
        <p:spPr>
          <a:xfrm>
            <a:off x="2297479" y="4238514"/>
            <a:ext cx="384600" cy="1599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sz="1000">
                <a:latin typeface="Arial"/>
                <a:ea typeface="Arial"/>
                <a:cs typeface="Arial"/>
                <a:sym typeface="Arial"/>
              </a:rPr>
              <a:t>ckpt 1</a:t>
            </a:r>
            <a:endParaRPr sz="1000">
              <a:latin typeface="Arial"/>
              <a:ea typeface="Arial"/>
              <a:cs typeface="Arial"/>
              <a:sym typeface="Arial"/>
            </a:endParaRPr>
          </a:p>
        </p:txBody>
      </p:sp>
      <p:grpSp>
        <p:nvGrpSpPr>
          <p:cNvPr id="529" name="Google Shape;529;p69"/>
          <p:cNvGrpSpPr/>
          <p:nvPr/>
        </p:nvGrpSpPr>
        <p:grpSpPr>
          <a:xfrm>
            <a:off x="3285877" y="4239464"/>
            <a:ext cx="638244" cy="177033"/>
            <a:chOff x="7224883" y="9321601"/>
            <a:chExt cx="1403350" cy="389254"/>
          </a:xfrm>
        </p:grpSpPr>
        <p:sp>
          <p:nvSpPr>
            <p:cNvPr id="530" name="Google Shape;530;p69"/>
            <p:cNvSpPr/>
            <p:nvPr/>
          </p:nvSpPr>
          <p:spPr>
            <a:xfrm>
              <a:off x="7224883" y="9321601"/>
              <a:ext cx="1403350" cy="389254"/>
            </a:xfrm>
            <a:custGeom>
              <a:rect b="b" l="l" r="r" t="t"/>
              <a:pathLst>
                <a:path extrusionOk="0" h="389254" w="1403350">
                  <a:moveTo>
                    <a:pt x="1163024" y="0"/>
                  </a:moveTo>
                  <a:lnTo>
                    <a:pt x="240097" y="0"/>
                  </a:lnTo>
                  <a:lnTo>
                    <a:pt x="193092" y="164"/>
                  </a:lnTo>
                  <a:lnTo>
                    <a:pt x="125075" y="4433"/>
                  </a:lnTo>
                  <a:lnTo>
                    <a:pt x="71583" y="25267"/>
                  </a:lnTo>
                  <a:lnTo>
                    <a:pt x="25266" y="71583"/>
                  </a:lnTo>
                  <a:lnTo>
                    <a:pt x="5414" y="119175"/>
                  </a:lnTo>
                  <a:lnTo>
                    <a:pt x="491" y="169433"/>
                  </a:lnTo>
                  <a:lnTo>
                    <a:pt x="0" y="194586"/>
                  </a:lnTo>
                  <a:lnTo>
                    <a:pt x="491" y="219739"/>
                  </a:lnTo>
                  <a:lnTo>
                    <a:pt x="5414" y="269997"/>
                  </a:lnTo>
                  <a:lnTo>
                    <a:pt x="25266" y="317590"/>
                  </a:lnTo>
                  <a:lnTo>
                    <a:pt x="71583" y="363906"/>
                  </a:lnTo>
                  <a:lnTo>
                    <a:pt x="125075" y="384740"/>
                  </a:lnTo>
                  <a:lnTo>
                    <a:pt x="193092" y="389009"/>
                  </a:lnTo>
                  <a:lnTo>
                    <a:pt x="240097" y="389173"/>
                  </a:lnTo>
                  <a:lnTo>
                    <a:pt x="1163024" y="389173"/>
                  </a:lnTo>
                  <a:lnTo>
                    <a:pt x="1210029" y="389009"/>
                  </a:lnTo>
                  <a:lnTo>
                    <a:pt x="1278045" y="384740"/>
                  </a:lnTo>
                  <a:lnTo>
                    <a:pt x="1331538" y="363906"/>
                  </a:lnTo>
                  <a:lnTo>
                    <a:pt x="1377854" y="317590"/>
                  </a:lnTo>
                  <a:lnTo>
                    <a:pt x="1397707" y="269997"/>
                  </a:lnTo>
                  <a:lnTo>
                    <a:pt x="1402630" y="219739"/>
                  </a:lnTo>
                  <a:lnTo>
                    <a:pt x="1403121" y="194586"/>
                  </a:lnTo>
                  <a:lnTo>
                    <a:pt x="1402630" y="169433"/>
                  </a:lnTo>
                  <a:lnTo>
                    <a:pt x="1397707" y="119175"/>
                  </a:lnTo>
                  <a:lnTo>
                    <a:pt x="1377854" y="71583"/>
                  </a:lnTo>
                  <a:lnTo>
                    <a:pt x="1331538" y="25267"/>
                  </a:lnTo>
                  <a:lnTo>
                    <a:pt x="1278045" y="4433"/>
                  </a:lnTo>
                  <a:lnTo>
                    <a:pt x="1210029" y="164"/>
                  </a:lnTo>
                  <a:lnTo>
                    <a:pt x="1163024" y="0"/>
                  </a:lnTo>
                  <a:close/>
                </a:path>
              </a:pathLst>
            </a:custGeom>
            <a:solidFill>
              <a:srgbClr val="87D3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31" name="Google Shape;531;p69"/>
            <p:cNvSpPr/>
            <p:nvPr/>
          </p:nvSpPr>
          <p:spPr>
            <a:xfrm>
              <a:off x="7224883" y="9321601"/>
              <a:ext cx="1403350" cy="389254"/>
            </a:xfrm>
            <a:custGeom>
              <a:rect b="b" l="l" r="r" t="t"/>
              <a:pathLst>
                <a:path extrusionOk="0" h="389254" w="1403350">
                  <a:moveTo>
                    <a:pt x="240097" y="0"/>
                  </a:moveTo>
                  <a:lnTo>
                    <a:pt x="1163023" y="0"/>
                  </a:lnTo>
                  <a:lnTo>
                    <a:pt x="1210028" y="164"/>
                  </a:lnTo>
                  <a:lnTo>
                    <a:pt x="1278045" y="4433"/>
                  </a:lnTo>
                  <a:lnTo>
                    <a:pt x="1331538" y="25266"/>
                  </a:lnTo>
                  <a:lnTo>
                    <a:pt x="1377854" y="71583"/>
                  </a:lnTo>
                  <a:lnTo>
                    <a:pt x="1397706" y="119175"/>
                  </a:lnTo>
                  <a:lnTo>
                    <a:pt x="1402629" y="169433"/>
                  </a:lnTo>
                  <a:lnTo>
                    <a:pt x="1403120" y="194586"/>
                  </a:lnTo>
                  <a:lnTo>
                    <a:pt x="1402629" y="219739"/>
                  </a:lnTo>
                  <a:lnTo>
                    <a:pt x="1397706" y="269997"/>
                  </a:lnTo>
                  <a:lnTo>
                    <a:pt x="1377854" y="317589"/>
                  </a:lnTo>
                  <a:lnTo>
                    <a:pt x="1331538" y="363906"/>
                  </a:lnTo>
                  <a:lnTo>
                    <a:pt x="1278045" y="384739"/>
                  </a:lnTo>
                  <a:lnTo>
                    <a:pt x="1210028" y="389008"/>
                  </a:lnTo>
                  <a:lnTo>
                    <a:pt x="1163023" y="389172"/>
                  </a:lnTo>
                  <a:lnTo>
                    <a:pt x="240097" y="389172"/>
                  </a:lnTo>
                  <a:lnTo>
                    <a:pt x="193092" y="389008"/>
                  </a:lnTo>
                  <a:lnTo>
                    <a:pt x="125075" y="384739"/>
                  </a:lnTo>
                  <a:lnTo>
                    <a:pt x="71583" y="363906"/>
                  </a:lnTo>
                  <a:lnTo>
                    <a:pt x="25266" y="317589"/>
                  </a:lnTo>
                  <a:lnTo>
                    <a:pt x="5414" y="269997"/>
                  </a:lnTo>
                  <a:lnTo>
                    <a:pt x="491" y="219739"/>
                  </a:lnTo>
                  <a:lnTo>
                    <a:pt x="0" y="194586"/>
                  </a:lnTo>
                  <a:lnTo>
                    <a:pt x="491" y="169433"/>
                  </a:lnTo>
                  <a:lnTo>
                    <a:pt x="5414" y="119175"/>
                  </a:lnTo>
                  <a:lnTo>
                    <a:pt x="25266" y="71583"/>
                  </a:lnTo>
                  <a:lnTo>
                    <a:pt x="71583" y="25266"/>
                  </a:lnTo>
                  <a:lnTo>
                    <a:pt x="125075" y="4433"/>
                  </a:lnTo>
                  <a:lnTo>
                    <a:pt x="193092" y="164"/>
                  </a:lnTo>
                  <a:lnTo>
                    <a:pt x="240097" y="0"/>
                  </a:lnTo>
                  <a:close/>
                </a:path>
              </a:pathLst>
            </a:custGeom>
            <a:noFill/>
            <a:ln cap="flat" cmpd="sng" w="11500">
              <a:solidFill>
                <a:srgbClr val="87D3D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532" name="Google Shape;532;p69"/>
          <p:cNvSpPr txBox="1"/>
          <p:nvPr/>
        </p:nvSpPr>
        <p:spPr>
          <a:xfrm>
            <a:off x="3412872" y="4238514"/>
            <a:ext cx="384600" cy="1599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sz="1000">
                <a:latin typeface="Arial"/>
                <a:ea typeface="Arial"/>
                <a:cs typeface="Arial"/>
                <a:sym typeface="Arial"/>
              </a:rPr>
              <a:t>ckpt 2</a:t>
            </a:r>
            <a:endParaRPr sz="1000">
              <a:latin typeface="Arial"/>
              <a:ea typeface="Arial"/>
              <a:cs typeface="Arial"/>
              <a:sym typeface="Arial"/>
            </a:endParaRPr>
          </a:p>
        </p:txBody>
      </p:sp>
      <p:grpSp>
        <p:nvGrpSpPr>
          <p:cNvPr id="533" name="Google Shape;533;p69"/>
          <p:cNvGrpSpPr/>
          <p:nvPr/>
        </p:nvGrpSpPr>
        <p:grpSpPr>
          <a:xfrm>
            <a:off x="4387962" y="3650203"/>
            <a:ext cx="1338071" cy="79038"/>
            <a:chOff x="9648113" y="8025951"/>
            <a:chExt cx="2942109" cy="173787"/>
          </a:xfrm>
        </p:grpSpPr>
        <p:sp>
          <p:nvSpPr>
            <p:cNvPr id="534" name="Google Shape;534;p69"/>
            <p:cNvSpPr/>
            <p:nvPr/>
          </p:nvSpPr>
          <p:spPr>
            <a:xfrm>
              <a:off x="9648113" y="8025951"/>
              <a:ext cx="0" cy="160020"/>
            </a:xfrm>
            <a:custGeom>
              <a:rect b="b" l="l" r="r" t="t"/>
              <a:pathLst>
                <a:path extrusionOk="0" h="160020" w="120000">
                  <a:moveTo>
                    <a:pt x="0" y="159619"/>
                  </a:moveTo>
                  <a:lnTo>
                    <a:pt x="0"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35" name="Google Shape;535;p69"/>
            <p:cNvSpPr/>
            <p:nvPr/>
          </p:nvSpPr>
          <p:spPr>
            <a:xfrm>
              <a:off x="10906202" y="8199738"/>
              <a:ext cx="1684020" cy="0"/>
            </a:xfrm>
            <a:custGeom>
              <a:rect b="b" l="l" r="r" t="t"/>
              <a:pathLst>
                <a:path extrusionOk="0" h="120000" w="1684020">
                  <a:moveTo>
                    <a:pt x="0" y="0"/>
                  </a:moveTo>
                  <a:lnTo>
                    <a:pt x="1683415" y="0"/>
                  </a:lnTo>
                </a:path>
              </a:pathLst>
            </a:custGeom>
            <a:noFill/>
            <a:ln cap="flat" cmpd="sng" w="41875">
              <a:solidFill>
                <a:srgbClr val="00000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536" name="Google Shape;536;p69"/>
          <p:cNvGrpSpPr/>
          <p:nvPr/>
        </p:nvGrpSpPr>
        <p:grpSpPr>
          <a:xfrm>
            <a:off x="4394264" y="4245483"/>
            <a:ext cx="638244" cy="177033"/>
            <a:chOff x="9661970" y="9334834"/>
            <a:chExt cx="1403351" cy="389254"/>
          </a:xfrm>
        </p:grpSpPr>
        <p:sp>
          <p:nvSpPr>
            <p:cNvPr id="537" name="Google Shape;537;p69"/>
            <p:cNvSpPr/>
            <p:nvPr/>
          </p:nvSpPr>
          <p:spPr>
            <a:xfrm>
              <a:off x="9661970" y="9334834"/>
              <a:ext cx="1403350" cy="389254"/>
            </a:xfrm>
            <a:custGeom>
              <a:rect b="b" l="l" r="r" t="t"/>
              <a:pathLst>
                <a:path extrusionOk="0" h="389254" w="1403350">
                  <a:moveTo>
                    <a:pt x="1163019" y="0"/>
                  </a:moveTo>
                  <a:lnTo>
                    <a:pt x="240097" y="0"/>
                  </a:lnTo>
                  <a:lnTo>
                    <a:pt x="193092" y="164"/>
                  </a:lnTo>
                  <a:lnTo>
                    <a:pt x="125075" y="4433"/>
                  </a:lnTo>
                  <a:lnTo>
                    <a:pt x="71583" y="25266"/>
                  </a:lnTo>
                  <a:lnTo>
                    <a:pt x="25267" y="71582"/>
                  </a:lnTo>
                  <a:lnTo>
                    <a:pt x="5414" y="119174"/>
                  </a:lnTo>
                  <a:lnTo>
                    <a:pt x="491" y="169433"/>
                  </a:lnTo>
                  <a:lnTo>
                    <a:pt x="0" y="194586"/>
                  </a:lnTo>
                  <a:lnTo>
                    <a:pt x="491" y="219739"/>
                  </a:lnTo>
                  <a:lnTo>
                    <a:pt x="5414" y="269997"/>
                  </a:lnTo>
                  <a:lnTo>
                    <a:pt x="25267" y="317589"/>
                  </a:lnTo>
                  <a:lnTo>
                    <a:pt x="71583" y="363905"/>
                  </a:lnTo>
                  <a:lnTo>
                    <a:pt x="125075" y="384739"/>
                  </a:lnTo>
                  <a:lnTo>
                    <a:pt x="193092" y="389008"/>
                  </a:lnTo>
                  <a:lnTo>
                    <a:pt x="240097" y="389172"/>
                  </a:lnTo>
                  <a:lnTo>
                    <a:pt x="1163019" y="389172"/>
                  </a:lnTo>
                  <a:lnTo>
                    <a:pt x="1210024" y="389008"/>
                  </a:lnTo>
                  <a:lnTo>
                    <a:pt x="1278042" y="384739"/>
                  </a:lnTo>
                  <a:lnTo>
                    <a:pt x="1331534" y="363905"/>
                  </a:lnTo>
                  <a:lnTo>
                    <a:pt x="1377852" y="317589"/>
                  </a:lnTo>
                  <a:lnTo>
                    <a:pt x="1397705" y="269997"/>
                  </a:lnTo>
                  <a:lnTo>
                    <a:pt x="1402625" y="219739"/>
                  </a:lnTo>
                  <a:lnTo>
                    <a:pt x="1403116" y="194586"/>
                  </a:lnTo>
                  <a:lnTo>
                    <a:pt x="1402625" y="169433"/>
                  </a:lnTo>
                  <a:lnTo>
                    <a:pt x="1397705" y="119174"/>
                  </a:lnTo>
                  <a:lnTo>
                    <a:pt x="1377852" y="71582"/>
                  </a:lnTo>
                  <a:lnTo>
                    <a:pt x="1331534" y="25266"/>
                  </a:lnTo>
                  <a:lnTo>
                    <a:pt x="1278042" y="4433"/>
                  </a:lnTo>
                  <a:lnTo>
                    <a:pt x="1210024" y="164"/>
                  </a:lnTo>
                  <a:lnTo>
                    <a:pt x="1163019" y="0"/>
                  </a:lnTo>
                  <a:close/>
                </a:path>
              </a:pathLst>
            </a:custGeom>
            <a:solidFill>
              <a:srgbClr val="87D3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38" name="Google Shape;538;p69"/>
            <p:cNvSpPr/>
            <p:nvPr/>
          </p:nvSpPr>
          <p:spPr>
            <a:xfrm>
              <a:off x="9661971" y="9334834"/>
              <a:ext cx="1403350" cy="389254"/>
            </a:xfrm>
            <a:custGeom>
              <a:rect b="b" l="l" r="r" t="t"/>
              <a:pathLst>
                <a:path extrusionOk="0" h="389254" w="1403350">
                  <a:moveTo>
                    <a:pt x="240097" y="0"/>
                  </a:moveTo>
                  <a:lnTo>
                    <a:pt x="1163023" y="0"/>
                  </a:lnTo>
                  <a:lnTo>
                    <a:pt x="1210028" y="164"/>
                  </a:lnTo>
                  <a:lnTo>
                    <a:pt x="1278045" y="4433"/>
                  </a:lnTo>
                  <a:lnTo>
                    <a:pt x="1331538" y="25266"/>
                  </a:lnTo>
                  <a:lnTo>
                    <a:pt x="1377854" y="71583"/>
                  </a:lnTo>
                  <a:lnTo>
                    <a:pt x="1397706" y="119175"/>
                  </a:lnTo>
                  <a:lnTo>
                    <a:pt x="1402629" y="169433"/>
                  </a:lnTo>
                  <a:lnTo>
                    <a:pt x="1403120" y="194586"/>
                  </a:lnTo>
                  <a:lnTo>
                    <a:pt x="1402629" y="219739"/>
                  </a:lnTo>
                  <a:lnTo>
                    <a:pt x="1397706" y="269997"/>
                  </a:lnTo>
                  <a:lnTo>
                    <a:pt x="1377854" y="317589"/>
                  </a:lnTo>
                  <a:lnTo>
                    <a:pt x="1331538" y="363906"/>
                  </a:lnTo>
                  <a:lnTo>
                    <a:pt x="1278045" y="384739"/>
                  </a:lnTo>
                  <a:lnTo>
                    <a:pt x="1210028" y="389008"/>
                  </a:lnTo>
                  <a:lnTo>
                    <a:pt x="1163023" y="389172"/>
                  </a:lnTo>
                  <a:lnTo>
                    <a:pt x="240097" y="389172"/>
                  </a:lnTo>
                  <a:lnTo>
                    <a:pt x="193092" y="389008"/>
                  </a:lnTo>
                  <a:lnTo>
                    <a:pt x="125075" y="384739"/>
                  </a:lnTo>
                  <a:lnTo>
                    <a:pt x="71583" y="363906"/>
                  </a:lnTo>
                  <a:lnTo>
                    <a:pt x="25266" y="317589"/>
                  </a:lnTo>
                  <a:lnTo>
                    <a:pt x="5414" y="269997"/>
                  </a:lnTo>
                  <a:lnTo>
                    <a:pt x="491" y="219739"/>
                  </a:lnTo>
                  <a:lnTo>
                    <a:pt x="0" y="194586"/>
                  </a:lnTo>
                  <a:lnTo>
                    <a:pt x="491" y="169433"/>
                  </a:lnTo>
                  <a:lnTo>
                    <a:pt x="5414" y="119175"/>
                  </a:lnTo>
                  <a:lnTo>
                    <a:pt x="25266" y="71583"/>
                  </a:lnTo>
                  <a:lnTo>
                    <a:pt x="71583" y="25266"/>
                  </a:lnTo>
                  <a:lnTo>
                    <a:pt x="125075" y="4433"/>
                  </a:lnTo>
                  <a:lnTo>
                    <a:pt x="193092" y="164"/>
                  </a:lnTo>
                  <a:lnTo>
                    <a:pt x="240097" y="0"/>
                  </a:lnTo>
                  <a:close/>
                </a:path>
              </a:pathLst>
            </a:custGeom>
            <a:noFill/>
            <a:ln cap="flat" cmpd="sng" w="11500">
              <a:solidFill>
                <a:srgbClr val="87D3D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539" name="Google Shape;539;p69"/>
          <p:cNvSpPr txBox="1"/>
          <p:nvPr/>
        </p:nvSpPr>
        <p:spPr>
          <a:xfrm>
            <a:off x="4486834" y="4243504"/>
            <a:ext cx="384600" cy="1599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sz="1000">
                <a:latin typeface="Arial"/>
                <a:ea typeface="Arial"/>
                <a:cs typeface="Arial"/>
                <a:sym typeface="Arial"/>
              </a:rPr>
              <a:t>ckpt 3</a:t>
            </a:r>
            <a:endParaRPr sz="1000">
              <a:latin typeface="Arial"/>
              <a:ea typeface="Arial"/>
              <a:cs typeface="Arial"/>
              <a:sym typeface="Arial"/>
            </a:endParaRPr>
          </a:p>
        </p:txBody>
      </p:sp>
      <p:grpSp>
        <p:nvGrpSpPr>
          <p:cNvPr id="540" name="Google Shape;540;p69"/>
          <p:cNvGrpSpPr/>
          <p:nvPr/>
        </p:nvGrpSpPr>
        <p:grpSpPr>
          <a:xfrm>
            <a:off x="4931425" y="4228797"/>
            <a:ext cx="817919" cy="223818"/>
            <a:chOff x="10843062" y="9298146"/>
            <a:chExt cx="1798414" cy="492125"/>
          </a:xfrm>
        </p:grpSpPr>
        <p:sp>
          <p:nvSpPr>
            <p:cNvPr id="541" name="Google Shape;541;p69"/>
            <p:cNvSpPr/>
            <p:nvPr/>
          </p:nvSpPr>
          <p:spPr>
            <a:xfrm>
              <a:off x="10843062" y="9298146"/>
              <a:ext cx="408940" cy="492125"/>
            </a:xfrm>
            <a:custGeom>
              <a:rect b="b" l="l" r="r" t="t"/>
              <a:pathLst>
                <a:path extrusionOk="0" h="492125" w="408940">
                  <a:moveTo>
                    <a:pt x="408615" y="0"/>
                  </a:moveTo>
                  <a:lnTo>
                    <a:pt x="0" y="0"/>
                  </a:lnTo>
                  <a:lnTo>
                    <a:pt x="0" y="491888"/>
                  </a:lnTo>
                  <a:lnTo>
                    <a:pt x="408615" y="491888"/>
                  </a:lnTo>
                  <a:lnTo>
                    <a:pt x="40861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pic>
          <p:nvPicPr>
            <p:cNvPr id="542" name="Google Shape;542;p69"/>
            <p:cNvPicPr preferRelativeResize="0"/>
            <p:nvPr/>
          </p:nvPicPr>
          <p:blipFill rotWithShape="1">
            <a:blip r:embed="rId6">
              <a:alphaModFix/>
            </a:blip>
            <a:srcRect b="0" l="0" r="0" t="0"/>
            <a:stretch/>
          </p:blipFill>
          <p:spPr>
            <a:xfrm>
              <a:off x="10875542" y="9332186"/>
              <a:ext cx="1765684" cy="387422"/>
            </a:xfrm>
            <a:prstGeom prst="rect">
              <a:avLst/>
            </a:prstGeom>
            <a:noFill/>
            <a:ln>
              <a:noFill/>
            </a:ln>
          </p:spPr>
        </p:pic>
        <p:sp>
          <p:nvSpPr>
            <p:cNvPr id="543" name="Google Shape;543;p69"/>
            <p:cNvSpPr/>
            <p:nvPr/>
          </p:nvSpPr>
          <p:spPr>
            <a:xfrm>
              <a:off x="10875542" y="9332187"/>
              <a:ext cx="1765934" cy="387984"/>
            </a:xfrm>
            <a:custGeom>
              <a:rect b="b" l="l" r="r" t="t"/>
              <a:pathLst>
                <a:path extrusionOk="0" h="387984" w="1765934">
                  <a:moveTo>
                    <a:pt x="296119" y="0"/>
                  </a:moveTo>
                  <a:lnTo>
                    <a:pt x="1469564" y="0"/>
                  </a:lnTo>
                  <a:lnTo>
                    <a:pt x="1526751" y="182"/>
                  </a:lnTo>
                  <a:lnTo>
                    <a:pt x="1572869" y="1460"/>
                  </a:lnTo>
                  <a:lnTo>
                    <a:pt x="1638226" y="11682"/>
                  </a:lnTo>
                  <a:lnTo>
                    <a:pt x="1676262" y="30467"/>
                  </a:lnTo>
                  <a:lnTo>
                    <a:pt x="1708947" y="56736"/>
                  </a:lnTo>
                  <a:lnTo>
                    <a:pt x="1735216" y="89422"/>
                  </a:lnTo>
                  <a:lnTo>
                    <a:pt x="1754002" y="127458"/>
                  </a:lnTo>
                  <a:lnTo>
                    <a:pt x="1764945" y="176812"/>
                  </a:lnTo>
                  <a:lnTo>
                    <a:pt x="1765684" y="193711"/>
                  </a:lnTo>
                  <a:lnTo>
                    <a:pt x="1764945" y="210610"/>
                  </a:lnTo>
                  <a:lnTo>
                    <a:pt x="1754002" y="259964"/>
                  </a:lnTo>
                  <a:lnTo>
                    <a:pt x="1735216" y="298000"/>
                  </a:lnTo>
                  <a:lnTo>
                    <a:pt x="1708947" y="330686"/>
                  </a:lnTo>
                  <a:lnTo>
                    <a:pt x="1676262" y="356955"/>
                  </a:lnTo>
                  <a:lnTo>
                    <a:pt x="1638226" y="375740"/>
                  </a:lnTo>
                  <a:lnTo>
                    <a:pt x="1572869" y="385962"/>
                  </a:lnTo>
                  <a:lnTo>
                    <a:pt x="1526751" y="387240"/>
                  </a:lnTo>
                  <a:lnTo>
                    <a:pt x="1469564" y="387422"/>
                  </a:lnTo>
                  <a:lnTo>
                    <a:pt x="296119" y="387422"/>
                  </a:lnTo>
                  <a:lnTo>
                    <a:pt x="238932" y="387240"/>
                  </a:lnTo>
                  <a:lnTo>
                    <a:pt x="192814" y="385962"/>
                  </a:lnTo>
                  <a:lnTo>
                    <a:pt x="127458" y="375740"/>
                  </a:lnTo>
                  <a:lnTo>
                    <a:pt x="89422" y="356955"/>
                  </a:lnTo>
                  <a:lnTo>
                    <a:pt x="56736" y="330686"/>
                  </a:lnTo>
                  <a:lnTo>
                    <a:pt x="30467" y="298000"/>
                  </a:lnTo>
                  <a:lnTo>
                    <a:pt x="11682" y="259964"/>
                  </a:lnTo>
                  <a:lnTo>
                    <a:pt x="738" y="210610"/>
                  </a:lnTo>
                  <a:lnTo>
                    <a:pt x="0" y="193711"/>
                  </a:lnTo>
                  <a:lnTo>
                    <a:pt x="738" y="176812"/>
                  </a:lnTo>
                  <a:lnTo>
                    <a:pt x="11682" y="127458"/>
                  </a:lnTo>
                  <a:lnTo>
                    <a:pt x="30467" y="89422"/>
                  </a:lnTo>
                  <a:lnTo>
                    <a:pt x="56736" y="56736"/>
                  </a:lnTo>
                  <a:lnTo>
                    <a:pt x="89422" y="30467"/>
                  </a:lnTo>
                  <a:lnTo>
                    <a:pt x="127458" y="11682"/>
                  </a:lnTo>
                  <a:lnTo>
                    <a:pt x="192814" y="1460"/>
                  </a:lnTo>
                  <a:lnTo>
                    <a:pt x="238932" y="182"/>
                  </a:lnTo>
                  <a:lnTo>
                    <a:pt x="296119" y="0"/>
                  </a:lnTo>
                  <a:close/>
                </a:path>
              </a:pathLst>
            </a:custGeom>
            <a:noFill/>
            <a:ln cap="flat" cmpd="sng" w="9525">
              <a:solidFill>
                <a:srgbClr val="FF9966"/>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544" name="Google Shape;544;p69"/>
          <p:cNvSpPr txBox="1"/>
          <p:nvPr/>
        </p:nvSpPr>
        <p:spPr>
          <a:xfrm>
            <a:off x="5155764" y="4238514"/>
            <a:ext cx="384600" cy="1599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sz="1000">
                <a:latin typeface="Arial"/>
                <a:ea typeface="Arial"/>
                <a:cs typeface="Arial"/>
                <a:sym typeface="Arial"/>
              </a:rPr>
              <a:t>ckpt 2</a:t>
            </a:r>
            <a:endParaRPr sz="1000">
              <a:latin typeface="Arial"/>
              <a:ea typeface="Arial"/>
              <a:cs typeface="Arial"/>
              <a:sym typeface="Arial"/>
            </a:endParaRPr>
          </a:p>
        </p:txBody>
      </p:sp>
      <p:sp>
        <p:nvSpPr>
          <p:cNvPr id="545" name="Google Shape;545;p69"/>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9" name="Shape 549"/>
        <p:cNvGrpSpPr/>
        <p:nvPr/>
      </p:nvGrpSpPr>
      <p:grpSpPr>
        <a:xfrm>
          <a:off x="0" y="0"/>
          <a:ext cx="0" cy="0"/>
          <a:chOff x="0" y="0"/>
          <a:chExt cx="0" cy="0"/>
        </a:xfrm>
      </p:grpSpPr>
      <p:sp>
        <p:nvSpPr>
          <p:cNvPr id="550" name="Google Shape;550;p70"/>
          <p:cNvSpPr txBox="1"/>
          <p:nvPr>
            <p:ph type="title"/>
          </p:nvPr>
        </p:nvSpPr>
        <p:spPr>
          <a:xfrm>
            <a:off x="463806" y="404198"/>
            <a:ext cx="5483700" cy="8193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a:t>Checkpoint in LLM</a:t>
            </a:r>
            <a:endParaRPr/>
          </a:p>
          <a:p>
            <a:pPr indent="0" lvl="0" marL="0" rtl="0" algn="l">
              <a:lnSpc>
                <a:spcPct val="100000"/>
              </a:lnSpc>
              <a:spcBef>
                <a:spcPts val="100"/>
              </a:spcBef>
              <a:spcAft>
                <a:spcPts val="0"/>
              </a:spcAft>
              <a:buNone/>
            </a:pPr>
            <a:r>
              <a:rPr lang="en" sz="2000"/>
              <a:t>Prohibitive failure recovery overhead</a:t>
            </a:r>
            <a:endParaRPr sz="2000"/>
          </a:p>
        </p:txBody>
      </p:sp>
      <p:sp>
        <p:nvSpPr>
          <p:cNvPr id="551" name="Google Shape;551;p70"/>
          <p:cNvSpPr txBox="1"/>
          <p:nvPr/>
        </p:nvSpPr>
        <p:spPr>
          <a:xfrm>
            <a:off x="465711" y="1549695"/>
            <a:ext cx="4181100" cy="728400"/>
          </a:xfrm>
          <a:prstGeom prst="rect">
            <a:avLst/>
          </a:prstGeom>
          <a:noFill/>
          <a:ln>
            <a:noFill/>
          </a:ln>
        </p:spPr>
        <p:txBody>
          <a:bodyPr anchorCtr="0" anchor="t" bIns="0" lIns="0" spcFirstLastPara="1" rIns="0" wrap="square" tIns="505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Costly wasted time</a:t>
            </a:r>
            <a:endParaRPr sz="1800"/>
          </a:p>
          <a:p>
            <a:pPr indent="-241300" lvl="1" marL="419100" rtl="0" algn="l">
              <a:lnSpc>
                <a:spcPct val="100000"/>
              </a:lnSpc>
              <a:spcBef>
                <a:spcPts val="0"/>
              </a:spcBef>
              <a:spcAft>
                <a:spcPts val="0"/>
              </a:spcAft>
              <a:buSzPts val="2200"/>
              <a:buFont typeface="Arial"/>
              <a:buChar char="•"/>
            </a:pPr>
            <a:r>
              <a:rPr lang="en" sz="1500">
                <a:latin typeface="Arial"/>
                <a:ea typeface="Arial"/>
                <a:cs typeface="Arial"/>
                <a:sym typeface="Arial"/>
              </a:rPr>
              <a:t>Even with the highest checkpoint frequency</a:t>
            </a:r>
            <a:endParaRPr sz="1500">
              <a:latin typeface="Arial"/>
              <a:ea typeface="Arial"/>
              <a:cs typeface="Arial"/>
              <a:sym typeface="Arial"/>
            </a:endParaRPr>
          </a:p>
        </p:txBody>
      </p:sp>
      <p:sp>
        <p:nvSpPr>
          <p:cNvPr id="552" name="Google Shape;552;p70"/>
          <p:cNvSpPr txBox="1"/>
          <p:nvPr/>
        </p:nvSpPr>
        <p:spPr>
          <a:xfrm>
            <a:off x="465711" y="3620409"/>
            <a:ext cx="6442200" cy="898800"/>
          </a:xfrm>
          <a:prstGeom prst="rect">
            <a:avLst/>
          </a:prstGeom>
          <a:noFill/>
          <a:ln>
            <a:noFill/>
          </a:ln>
        </p:spPr>
        <p:txBody>
          <a:bodyPr anchorCtr="0" anchor="t" bIns="0" lIns="0" spcFirstLastPara="1" rIns="0" wrap="square" tIns="60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Significant GPU resources are wasted due to failure recovery</a:t>
            </a:r>
            <a:endParaRPr sz="1800">
              <a:latin typeface="Arial"/>
              <a:ea typeface="Arial"/>
              <a:cs typeface="Arial"/>
              <a:sym typeface="Arial"/>
            </a:endParaRPr>
          </a:p>
          <a:p>
            <a:pPr indent="-215900" lvl="1" marL="419100" rtl="0" algn="l">
              <a:lnSpc>
                <a:spcPct val="100000"/>
              </a:lnSpc>
              <a:spcBef>
                <a:spcPts val="0"/>
              </a:spcBef>
              <a:spcAft>
                <a:spcPts val="0"/>
              </a:spcAft>
              <a:buSzPts val="1800"/>
              <a:buChar char="○"/>
            </a:pPr>
            <a:r>
              <a:rPr lang="en" sz="1800"/>
              <a:t>Thousands of GPUs involved</a:t>
            </a:r>
            <a:endParaRPr sz="1800"/>
          </a:p>
          <a:p>
            <a:pPr indent="-215900" lvl="1" marL="419100" rtl="0" algn="l">
              <a:lnSpc>
                <a:spcPct val="100000"/>
              </a:lnSpc>
              <a:spcBef>
                <a:spcPts val="0"/>
              </a:spcBef>
              <a:spcAft>
                <a:spcPts val="0"/>
              </a:spcAft>
              <a:buSzPts val="1800"/>
              <a:buChar char="○"/>
            </a:pPr>
            <a:r>
              <a:rPr lang="en" sz="1800"/>
              <a:t>Hundred of failure during training</a:t>
            </a:r>
            <a:endParaRPr sz="1800"/>
          </a:p>
        </p:txBody>
      </p:sp>
      <p:grpSp>
        <p:nvGrpSpPr>
          <p:cNvPr id="553" name="Google Shape;553;p70"/>
          <p:cNvGrpSpPr/>
          <p:nvPr/>
        </p:nvGrpSpPr>
        <p:grpSpPr>
          <a:xfrm>
            <a:off x="1178285" y="2333457"/>
            <a:ext cx="6935047" cy="983646"/>
            <a:chOff x="2590777" y="5130733"/>
            <a:chExt cx="15248564" cy="2162809"/>
          </a:xfrm>
        </p:grpSpPr>
        <p:pic>
          <p:nvPicPr>
            <p:cNvPr id="554" name="Google Shape;554;p70"/>
            <p:cNvPicPr preferRelativeResize="0"/>
            <p:nvPr/>
          </p:nvPicPr>
          <p:blipFill rotWithShape="1">
            <a:blip r:embed="rId3">
              <a:alphaModFix/>
            </a:blip>
            <a:srcRect b="0" l="0" r="0" t="0"/>
            <a:stretch/>
          </p:blipFill>
          <p:spPr>
            <a:xfrm>
              <a:off x="2590777" y="5220968"/>
              <a:ext cx="15210364" cy="1981806"/>
            </a:xfrm>
            <a:prstGeom prst="rect">
              <a:avLst/>
            </a:prstGeom>
            <a:noFill/>
            <a:ln>
              <a:noFill/>
            </a:ln>
          </p:spPr>
        </p:pic>
        <p:sp>
          <p:nvSpPr>
            <p:cNvPr id="555" name="Google Shape;555;p70"/>
            <p:cNvSpPr/>
            <p:nvPr/>
          </p:nvSpPr>
          <p:spPr>
            <a:xfrm>
              <a:off x="14495432" y="5130733"/>
              <a:ext cx="3343909" cy="2162809"/>
            </a:xfrm>
            <a:custGeom>
              <a:rect b="b" l="l" r="r" t="t"/>
              <a:pathLst>
                <a:path extrusionOk="0" h="2162809" w="3343909">
                  <a:moveTo>
                    <a:pt x="0" y="0"/>
                  </a:moveTo>
                  <a:lnTo>
                    <a:pt x="3343877" y="0"/>
                  </a:lnTo>
                  <a:lnTo>
                    <a:pt x="3343877" y="2162274"/>
                  </a:lnTo>
                  <a:lnTo>
                    <a:pt x="0" y="2162274"/>
                  </a:lnTo>
                  <a:lnTo>
                    <a:pt x="0" y="0"/>
                  </a:lnTo>
                  <a:close/>
                </a:path>
              </a:pathLst>
            </a:custGeom>
            <a:noFill/>
            <a:ln cap="flat" cmpd="sng" w="41875">
              <a:solidFill>
                <a:srgbClr val="EE220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556" name="Google Shape;556;p70"/>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0" name="Shape 560"/>
        <p:cNvGrpSpPr/>
        <p:nvPr/>
      </p:nvGrpSpPr>
      <p:grpSpPr>
        <a:xfrm>
          <a:off x="0" y="0"/>
          <a:ext cx="0" cy="0"/>
          <a:chOff x="0" y="0"/>
          <a:chExt cx="0" cy="0"/>
        </a:xfrm>
      </p:grpSpPr>
      <p:sp>
        <p:nvSpPr>
          <p:cNvPr id="561" name="Google Shape;561;p71"/>
          <p:cNvSpPr txBox="1"/>
          <p:nvPr>
            <p:ph type="title"/>
          </p:nvPr>
        </p:nvSpPr>
        <p:spPr>
          <a:xfrm>
            <a:off x="463806" y="404198"/>
            <a:ext cx="5483700" cy="8193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a:t>Gemini</a:t>
            </a:r>
            <a:endParaRPr/>
          </a:p>
          <a:p>
            <a:pPr indent="0" lvl="0" marL="0" rtl="0" algn="l">
              <a:lnSpc>
                <a:spcPct val="100000"/>
              </a:lnSpc>
              <a:spcBef>
                <a:spcPts val="100"/>
              </a:spcBef>
              <a:spcAft>
                <a:spcPts val="0"/>
              </a:spcAft>
              <a:buNone/>
            </a:pPr>
            <a:r>
              <a:rPr lang="en" sz="2000"/>
              <a:t>Checkpoint to CPU memory</a:t>
            </a:r>
            <a:endParaRPr sz="2000"/>
          </a:p>
        </p:txBody>
      </p:sp>
      <p:sp>
        <p:nvSpPr>
          <p:cNvPr id="562" name="Google Shape;562;p71"/>
          <p:cNvSpPr txBox="1"/>
          <p:nvPr/>
        </p:nvSpPr>
        <p:spPr>
          <a:xfrm>
            <a:off x="465711" y="1594121"/>
            <a:ext cx="5078400" cy="344700"/>
          </a:xfrm>
          <a:prstGeom prst="rect">
            <a:avLst/>
          </a:prstGeom>
          <a:noFill/>
          <a:ln>
            <a:noFill/>
          </a:ln>
        </p:spPr>
        <p:txBody>
          <a:bodyPr anchorCtr="0" anchor="t" bIns="0" lIns="0" spcFirstLastPara="1" rIns="0" wrap="square" tIns="60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CPU memory is much larger than GPU memory</a:t>
            </a:r>
            <a:endParaRPr sz="1800">
              <a:latin typeface="Arial"/>
              <a:ea typeface="Arial"/>
              <a:cs typeface="Arial"/>
              <a:sym typeface="Arial"/>
            </a:endParaRPr>
          </a:p>
        </p:txBody>
      </p:sp>
      <p:grpSp>
        <p:nvGrpSpPr>
          <p:cNvPr id="563" name="Google Shape;563;p71"/>
          <p:cNvGrpSpPr/>
          <p:nvPr/>
        </p:nvGrpSpPr>
        <p:grpSpPr>
          <a:xfrm>
            <a:off x="2135828" y="2074977"/>
            <a:ext cx="4903224" cy="1711416"/>
            <a:chOff x="4696192" y="4562394"/>
            <a:chExt cx="10781056" cy="3763009"/>
          </a:xfrm>
        </p:grpSpPr>
        <p:pic>
          <p:nvPicPr>
            <p:cNvPr id="564" name="Google Shape;564;p71"/>
            <p:cNvPicPr preferRelativeResize="0"/>
            <p:nvPr/>
          </p:nvPicPr>
          <p:blipFill rotWithShape="1">
            <a:blip r:embed="rId3">
              <a:alphaModFix/>
            </a:blip>
            <a:srcRect b="0" l="0" r="0" t="0"/>
            <a:stretch/>
          </p:blipFill>
          <p:spPr>
            <a:xfrm>
              <a:off x="4696192" y="4663575"/>
              <a:ext cx="10753599" cy="3570571"/>
            </a:xfrm>
            <a:prstGeom prst="rect">
              <a:avLst/>
            </a:prstGeom>
            <a:noFill/>
            <a:ln>
              <a:noFill/>
            </a:ln>
          </p:spPr>
        </p:pic>
        <p:sp>
          <p:nvSpPr>
            <p:cNvPr id="565" name="Google Shape;565;p71"/>
            <p:cNvSpPr/>
            <p:nvPr/>
          </p:nvSpPr>
          <p:spPr>
            <a:xfrm>
              <a:off x="11021454" y="4562394"/>
              <a:ext cx="4455794" cy="3763009"/>
            </a:xfrm>
            <a:custGeom>
              <a:rect b="b" l="l" r="r" t="t"/>
              <a:pathLst>
                <a:path extrusionOk="0" h="3763009" w="4455794">
                  <a:moveTo>
                    <a:pt x="0" y="0"/>
                  </a:moveTo>
                  <a:lnTo>
                    <a:pt x="4455312" y="0"/>
                  </a:lnTo>
                  <a:lnTo>
                    <a:pt x="4455312" y="3762464"/>
                  </a:lnTo>
                  <a:lnTo>
                    <a:pt x="0" y="3762464"/>
                  </a:lnTo>
                  <a:lnTo>
                    <a:pt x="0" y="0"/>
                  </a:lnTo>
                  <a:close/>
                </a:path>
              </a:pathLst>
            </a:custGeom>
            <a:noFill/>
            <a:ln cap="flat" cmpd="sng" w="41875">
              <a:solidFill>
                <a:srgbClr val="EE220C"/>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566" name="Google Shape;566;p71"/>
          <p:cNvSpPr/>
          <p:nvPr/>
        </p:nvSpPr>
        <p:spPr>
          <a:xfrm>
            <a:off x="2572867" y="4097185"/>
            <a:ext cx="3999878" cy="474993"/>
          </a:xfrm>
          <a:custGeom>
            <a:rect b="b" l="l" r="r" t="t"/>
            <a:pathLst>
              <a:path extrusionOk="0" h="1043940" w="8790940">
                <a:moveTo>
                  <a:pt x="8550540" y="0"/>
                </a:moveTo>
                <a:lnTo>
                  <a:pt x="240097" y="0"/>
                </a:lnTo>
                <a:lnTo>
                  <a:pt x="192319" y="183"/>
                </a:lnTo>
                <a:lnTo>
                  <a:pt x="153788" y="1470"/>
                </a:lnTo>
                <a:lnTo>
                  <a:pt x="99184" y="11766"/>
                </a:lnTo>
                <a:lnTo>
                  <a:pt x="45785" y="45785"/>
                </a:lnTo>
                <a:lnTo>
                  <a:pt x="11766" y="99184"/>
                </a:lnTo>
                <a:lnTo>
                  <a:pt x="1470" y="153788"/>
                </a:lnTo>
                <a:lnTo>
                  <a:pt x="183" y="192319"/>
                </a:lnTo>
                <a:lnTo>
                  <a:pt x="0" y="240097"/>
                </a:lnTo>
                <a:lnTo>
                  <a:pt x="0" y="803621"/>
                </a:lnTo>
                <a:lnTo>
                  <a:pt x="183" y="851399"/>
                </a:lnTo>
                <a:lnTo>
                  <a:pt x="1470" y="889930"/>
                </a:lnTo>
                <a:lnTo>
                  <a:pt x="11766" y="944534"/>
                </a:lnTo>
                <a:lnTo>
                  <a:pt x="45785" y="997933"/>
                </a:lnTo>
                <a:lnTo>
                  <a:pt x="99184" y="1031952"/>
                </a:lnTo>
                <a:lnTo>
                  <a:pt x="153788" y="1042248"/>
                </a:lnTo>
                <a:lnTo>
                  <a:pt x="192319" y="1043535"/>
                </a:lnTo>
                <a:lnTo>
                  <a:pt x="240097" y="1043719"/>
                </a:lnTo>
                <a:lnTo>
                  <a:pt x="8550540" y="1043719"/>
                </a:lnTo>
                <a:lnTo>
                  <a:pt x="8598315" y="1043535"/>
                </a:lnTo>
                <a:lnTo>
                  <a:pt x="8636845" y="1042248"/>
                </a:lnTo>
                <a:lnTo>
                  <a:pt x="8691447" y="1031952"/>
                </a:lnTo>
                <a:lnTo>
                  <a:pt x="8744848" y="997933"/>
                </a:lnTo>
                <a:lnTo>
                  <a:pt x="8778868" y="944534"/>
                </a:lnTo>
                <a:lnTo>
                  <a:pt x="8789166" y="889930"/>
                </a:lnTo>
                <a:lnTo>
                  <a:pt x="8790454" y="851399"/>
                </a:lnTo>
                <a:lnTo>
                  <a:pt x="8790638" y="803621"/>
                </a:lnTo>
                <a:lnTo>
                  <a:pt x="8790638" y="240097"/>
                </a:lnTo>
                <a:lnTo>
                  <a:pt x="8790454" y="192319"/>
                </a:lnTo>
                <a:lnTo>
                  <a:pt x="8789166" y="153788"/>
                </a:lnTo>
                <a:lnTo>
                  <a:pt x="8778868" y="99184"/>
                </a:lnTo>
                <a:lnTo>
                  <a:pt x="8744848" y="45785"/>
                </a:lnTo>
                <a:lnTo>
                  <a:pt x="8691447" y="11766"/>
                </a:lnTo>
                <a:lnTo>
                  <a:pt x="8636845" y="1470"/>
                </a:lnTo>
                <a:lnTo>
                  <a:pt x="8598315" y="183"/>
                </a:lnTo>
                <a:lnTo>
                  <a:pt x="8550540"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67" name="Google Shape;567;p71"/>
          <p:cNvSpPr txBox="1"/>
          <p:nvPr/>
        </p:nvSpPr>
        <p:spPr>
          <a:xfrm>
            <a:off x="2633765" y="4221299"/>
            <a:ext cx="38610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solidFill>
                  <a:srgbClr val="434343"/>
                </a:solidFill>
                <a:latin typeface="Arial"/>
                <a:ea typeface="Arial"/>
                <a:cs typeface="Arial"/>
                <a:sym typeface="Arial"/>
              </a:rPr>
              <a:t>CPU memory size is sufficient to store checkpoints</a:t>
            </a:r>
            <a:endParaRPr sz="1300">
              <a:latin typeface="Arial"/>
              <a:ea typeface="Arial"/>
              <a:cs typeface="Arial"/>
              <a:sym typeface="Arial"/>
            </a:endParaRPr>
          </a:p>
        </p:txBody>
      </p:sp>
      <p:sp>
        <p:nvSpPr>
          <p:cNvPr id="568" name="Google Shape;568;p71"/>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2" name="Shape 572"/>
        <p:cNvGrpSpPr/>
        <p:nvPr/>
      </p:nvGrpSpPr>
      <p:grpSpPr>
        <a:xfrm>
          <a:off x="0" y="0"/>
          <a:ext cx="0" cy="0"/>
          <a:chOff x="0" y="0"/>
          <a:chExt cx="0" cy="0"/>
        </a:xfrm>
      </p:grpSpPr>
      <p:sp>
        <p:nvSpPr>
          <p:cNvPr id="573" name="Google Shape;573;p72"/>
          <p:cNvSpPr txBox="1"/>
          <p:nvPr>
            <p:ph type="title"/>
          </p:nvPr>
        </p:nvSpPr>
        <p:spPr>
          <a:xfrm>
            <a:off x="463806" y="404198"/>
            <a:ext cx="5483700" cy="8193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a:t>Gemini</a:t>
            </a:r>
            <a:endParaRPr/>
          </a:p>
          <a:p>
            <a:pPr indent="0" lvl="0" marL="0" rtl="0" algn="l">
              <a:lnSpc>
                <a:spcPct val="100000"/>
              </a:lnSpc>
              <a:spcBef>
                <a:spcPts val="100"/>
              </a:spcBef>
              <a:spcAft>
                <a:spcPts val="0"/>
              </a:spcAft>
              <a:buNone/>
            </a:pPr>
            <a:r>
              <a:rPr lang="en" sz="2000"/>
              <a:t>Checkpoint to CPU memory</a:t>
            </a:r>
            <a:endParaRPr sz="2000"/>
          </a:p>
        </p:txBody>
      </p:sp>
      <p:sp>
        <p:nvSpPr>
          <p:cNvPr id="574" name="Google Shape;574;p72"/>
          <p:cNvSpPr txBox="1"/>
          <p:nvPr/>
        </p:nvSpPr>
        <p:spPr>
          <a:xfrm>
            <a:off x="465711" y="1567815"/>
            <a:ext cx="6575100" cy="799800"/>
          </a:xfrm>
          <a:prstGeom prst="rect">
            <a:avLst/>
          </a:prstGeom>
          <a:noFill/>
          <a:ln>
            <a:noFill/>
          </a:ln>
        </p:spPr>
        <p:txBody>
          <a:bodyPr anchorCtr="0" anchor="t" bIns="0" lIns="0" spcFirstLastPara="1" rIns="0" wrap="square" tIns="32350">
            <a:spAutoFit/>
          </a:bodyPr>
          <a:lstStyle/>
          <a:p>
            <a:pPr indent="-228600" lvl="0" marL="228600" rtl="0" algn="l">
              <a:lnSpc>
                <a:spcPct val="100000"/>
              </a:lnSpc>
              <a:spcBef>
                <a:spcPts val="0"/>
              </a:spcBef>
              <a:spcAft>
                <a:spcPts val="0"/>
              </a:spcAft>
              <a:buClr>
                <a:srgbClr val="929292"/>
              </a:buClr>
              <a:buSzPts val="2200"/>
              <a:buFont typeface="Arial"/>
              <a:buChar char="•"/>
            </a:pPr>
            <a:r>
              <a:rPr lang="en" sz="1800">
                <a:solidFill>
                  <a:srgbClr val="929292"/>
                </a:solidFill>
                <a:latin typeface="Arial"/>
                <a:ea typeface="Arial"/>
                <a:cs typeface="Arial"/>
                <a:sym typeface="Arial"/>
              </a:rPr>
              <a:t>CPU memory is much larger than GPU memory</a:t>
            </a:r>
            <a:endParaRPr sz="1800">
              <a:latin typeface="Arial"/>
              <a:ea typeface="Arial"/>
              <a:cs typeface="Arial"/>
              <a:sym typeface="Arial"/>
            </a:endParaRPr>
          </a:p>
          <a:p>
            <a:pPr indent="-228600" lvl="0" marL="228600" rtl="0" algn="l">
              <a:lnSpc>
                <a:spcPct val="100000"/>
              </a:lnSpc>
              <a:spcBef>
                <a:spcPts val="700"/>
              </a:spcBef>
              <a:spcAft>
                <a:spcPts val="0"/>
              </a:spcAft>
              <a:buSzPts val="2200"/>
              <a:buFont typeface="Arial"/>
              <a:buChar char="•"/>
            </a:pPr>
            <a:r>
              <a:rPr lang="en" sz="1800">
                <a:latin typeface="Arial"/>
                <a:ea typeface="Arial"/>
                <a:cs typeface="Arial"/>
                <a:sym typeface="Arial"/>
              </a:rPr>
              <a:t>Checkpoint to CPU memory enables a much higher frequency</a:t>
            </a:r>
            <a:endParaRPr sz="1800">
              <a:latin typeface="Arial"/>
              <a:ea typeface="Arial"/>
              <a:cs typeface="Arial"/>
              <a:sym typeface="Arial"/>
            </a:endParaRPr>
          </a:p>
        </p:txBody>
      </p:sp>
      <p:grpSp>
        <p:nvGrpSpPr>
          <p:cNvPr id="575" name="Google Shape;575;p72"/>
          <p:cNvGrpSpPr/>
          <p:nvPr/>
        </p:nvGrpSpPr>
        <p:grpSpPr>
          <a:xfrm>
            <a:off x="738185" y="2832790"/>
            <a:ext cx="3192384" cy="765603"/>
            <a:chOff x="1623098" y="6228649"/>
            <a:chExt cx="7019313" cy="1683384"/>
          </a:xfrm>
        </p:grpSpPr>
        <p:sp>
          <p:nvSpPr>
            <p:cNvPr id="576" name="Google Shape;576;p72"/>
            <p:cNvSpPr/>
            <p:nvPr/>
          </p:nvSpPr>
          <p:spPr>
            <a:xfrm>
              <a:off x="1623098" y="7087660"/>
              <a:ext cx="3457575" cy="585470"/>
            </a:xfrm>
            <a:custGeom>
              <a:rect b="b" l="l" r="r" t="t"/>
              <a:pathLst>
                <a:path extrusionOk="0" h="585470" w="3457575">
                  <a:moveTo>
                    <a:pt x="585190" y="292595"/>
                  </a:moveTo>
                  <a:lnTo>
                    <a:pt x="581761" y="247802"/>
                  </a:lnTo>
                  <a:lnTo>
                    <a:pt x="571474" y="203873"/>
                  </a:lnTo>
                  <a:lnTo>
                    <a:pt x="554342" y="161645"/>
                  </a:lnTo>
                  <a:lnTo>
                    <a:pt x="530339" y="121970"/>
                  </a:lnTo>
                  <a:lnTo>
                    <a:pt x="499491" y="85699"/>
                  </a:lnTo>
                  <a:lnTo>
                    <a:pt x="463219" y="54851"/>
                  </a:lnTo>
                  <a:lnTo>
                    <a:pt x="423545" y="30848"/>
                  </a:lnTo>
                  <a:lnTo>
                    <a:pt x="381317" y="13716"/>
                  </a:lnTo>
                  <a:lnTo>
                    <a:pt x="337375" y="3429"/>
                  </a:lnTo>
                  <a:lnTo>
                    <a:pt x="292595" y="0"/>
                  </a:lnTo>
                  <a:lnTo>
                    <a:pt x="247802" y="3429"/>
                  </a:lnTo>
                  <a:lnTo>
                    <a:pt x="203873" y="13716"/>
                  </a:lnTo>
                  <a:lnTo>
                    <a:pt x="161645" y="30848"/>
                  </a:lnTo>
                  <a:lnTo>
                    <a:pt x="121970" y="54851"/>
                  </a:lnTo>
                  <a:lnTo>
                    <a:pt x="85699" y="85699"/>
                  </a:lnTo>
                  <a:lnTo>
                    <a:pt x="54851" y="121970"/>
                  </a:lnTo>
                  <a:lnTo>
                    <a:pt x="30848" y="161645"/>
                  </a:lnTo>
                  <a:lnTo>
                    <a:pt x="13716" y="203873"/>
                  </a:lnTo>
                  <a:lnTo>
                    <a:pt x="3429" y="247802"/>
                  </a:lnTo>
                  <a:lnTo>
                    <a:pt x="0" y="292595"/>
                  </a:lnTo>
                  <a:lnTo>
                    <a:pt x="3429" y="337375"/>
                  </a:lnTo>
                  <a:lnTo>
                    <a:pt x="13716" y="381317"/>
                  </a:lnTo>
                  <a:lnTo>
                    <a:pt x="30848" y="423545"/>
                  </a:lnTo>
                  <a:lnTo>
                    <a:pt x="54851" y="463219"/>
                  </a:lnTo>
                  <a:lnTo>
                    <a:pt x="85699" y="499491"/>
                  </a:lnTo>
                  <a:lnTo>
                    <a:pt x="121970" y="530339"/>
                  </a:lnTo>
                  <a:lnTo>
                    <a:pt x="161645" y="554329"/>
                  </a:lnTo>
                  <a:lnTo>
                    <a:pt x="203873" y="571474"/>
                  </a:lnTo>
                  <a:lnTo>
                    <a:pt x="247802" y="581761"/>
                  </a:lnTo>
                  <a:lnTo>
                    <a:pt x="292595" y="585190"/>
                  </a:lnTo>
                  <a:lnTo>
                    <a:pt x="337375" y="581761"/>
                  </a:lnTo>
                  <a:lnTo>
                    <a:pt x="381317" y="571474"/>
                  </a:lnTo>
                  <a:lnTo>
                    <a:pt x="423545" y="554329"/>
                  </a:lnTo>
                  <a:lnTo>
                    <a:pt x="463219" y="530339"/>
                  </a:lnTo>
                  <a:lnTo>
                    <a:pt x="499491" y="499491"/>
                  </a:lnTo>
                  <a:lnTo>
                    <a:pt x="530339" y="463219"/>
                  </a:lnTo>
                  <a:lnTo>
                    <a:pt x="554342" y="423545"/>
                  </a:lnTo>
                  <a:lnTo>
                    <a:pt x="571474" y="381317"/>
                  </a:lnTo>
                  <a:lnTo>
                    <a:pt x="581761" y="337375"/>
                  </a:lnTo>
                  <a:lnTo>
                    <a:pt x="585190" y="292595"/>
                  </a:lnTo>
                  <a:close/>
                </a:path>
                <a:path extrusionOk="0" h="585470" w="3457575">
                  <a:moveTo>
                    <a:pt x="1542554" y="292595"/>
                  </a:moveTo>
                  <a:lnTo>
                    <a:pt x="1539125" y="247802"/>
                  </a:lnTo>
                  <a:lnTo>
                    <a:pt x="1528838" y="203873"/>
                  </a:lnTo>
                  <a:lnTo>
                    <a:pt x="1511706" y="161645"/>
                  </a:lnTo>
                  <a:lnTo>
                    <a:pt x="1487703" y="121970"/>
                  </a:lnTo>
                  <a:lnTo>
                    <a:pt x="1456855" y="85699"/>
                  </a:lnTo>
                  <a:lnTo>
                    <a:pt x="1420583" y="54851"/>
                  </a:lnTo>
                  <a:lnTo>
                    <a:pt x="1380909" y="30848"/>
                  </a:lnTo>
                  <a:lnTo>
                    <a:pt x="1338681" y="13716"/>
                  </a:lnTo>
                  <a:lnTo>
                    <a:pt x="1294752" y="3429"/>
                  </a:lnTo>
                  <a:lnTo>
                    <a:pt x="1249959" y="0"/>
                  </a:lnTo>
                  <a:lnTo>
                    <a:pt x="1205179" y="3429"/>
                  </a:lnTo>
                  <a:lnTo>
                    <a:pt x="1161237" y="13716"/>
                  </a:lnTo>
                  <a:lnTo>
                    <a:pt x="1119009" y="30848"/>
                  </a:lnTo>
                  <a:lnTo>
                    <a:pt x="1079334" y="54851"/>
                  </a:lnTo>
                  <a:lnTo>
                    <a:pt x="1043063" y="85699"/>
                  </a:lnTo>
                  <a:lnTo>
                    <a:pt x="1012215" y="121970"/>
                  </a:lnTo>
                  <a:lnTo>
                    <a:pt x="988225" y="161645"/>
                  </a:lnTo>
                  <a:lnTo>
                    <a:pt x="971080" y="203873"/>
                  </a:lnTo>
                  <a:lnTo>
                    <a:pt x="960793" y="247802"/>
                  </a:lnTo>
                  <a:lnTo>
                    <a:pt x="957364" y="292595"/>
                  </a:lnTo>
                  <a:lnTo>
                    <a:pt x="960793" y="337375"/>
                  </a:lnTo>
                  <a:lnTo>
                    <a:pt x="971080" y="381317"/>
                  </a:lnTo>
                  <a:lnTo>
                    <a:pt x="988225" y="423545"/>
                  </a:lnTo>
                  <a:lnTo>
                    <a:pt x="1012215" y="463219"/>
                  </a:lnTo>
                  <a:lnTo>
                    <a:pt x="1043063" y="499491"/>
                  </a:lnTo>
                  <a:lnTo>
                    <a:pt x="1079334" y="530339"/>
                  </a:lnTo>
                  <a:lnTo>
                    <a:pt x="1119009" y="554329"/>
                  </a:lnTo>
                  <a:lnTo>
                    <a:pt x="1161237" y="571474"/>
                  </a:lnTo>
                  <a:lnTo>
                    <a:pt x="1205179" y="581761"/>
                  </a:lnTo>
                  <a:lnTo>
                    <a:pt x="1249959" y="585190"/>
                  </a:lnTo>
                  <a:lnTo>
                    <a:pt x="1294752" y="581761"/>
                  </a:lnTo>
                  <a:lnTo>
                    <a:pt x="1338681" y="571474"/>
                  </a:lnTo>
                  <a:lnTo>
                    <a:pt x="1380909" y="554329"/>
                  </a:lnTo>
                  <a:lnTo>
                    <a:pt x="1420583" y="530339"/>
                  </a:lnTo>
                  <a:lnTo>
                    <a:pt x="1456855" y="499491"/>
                  </a:lnTo>
                  <a:lnTo>
                    <a:pt x="1487703" y="463219"/>
                  </a:lnTo>
                  <a:lnTo>
                    <a:pt x="1511706" y="423545"/>
                  </a:lnTo>
                  <a:lnTo>
                    <a:pt x="1528838" y="381317"/>
                  </a:lnTo>
                  <a:lnTo>
                    <a:pt x="1539125" y="337375"/>
                  </a:lnTo>
                  <a:lnTo>
                    <a:pt x="1542554" y="292595"/>
                  </a:lnTo>
                  <a:close/>
                </a:path>
                <a:path extrusionOk="0" h="585470" w="3457575">
                  <a:moveTo>
                    <a:pt x="2499918" y="292595"/>
                  </a:moveTo>
                  <a:lnTo>
                    <a:pt x="2496489" y="247802"/>
                  </a:lnTo>
                  <a:lnTo>
                    <a:pt x="2486215" y="203873"/>
                  </a:lnTo>
                  <a:lnTo>
                    <a:pt x="2469070" y="161645"/>
                  </a:lnTo>
                  <a:lnTo>
                    <a:pt x="2445080" y="121970"/>
                  </a:lnTo>
                  <a:lnTo>
                    <a:pt x="2414219" y="85699"/>
                  </a:lnTo>
                  <a:lnTo>
                    <a:pt x="2377960" y="54851"/>
                  </a:lnTo>
                  <a:lnTo>
                    <a:pt x="2338286" y="30848"/>
                  </a:lnTo>
                  <a:lnTo>
                    <a:pt x="2296045" y="13716"/>
                  </a:lnTo>
                  <a:lnTo>
                    <a:pt x="2252116" y="3429"/>
                  </a:lnTo>
                  <a:lnTo>
                    <a:pt x="2207323" y="0"/>
                  </a:lnTo>
                  <a:lnTo>
                    <a:pt x="2162543" y="3429"/>
                  </a:lnTo>
                  <a:lnTo>
                    <a:pt x="2118614" y="13716"/>
                  </a:lnTo>
                  <a:lnTo>
                    <a:pt x="2076373" y="30848"/>
                  </a:lnTo>
                  <a:lnTo>
                    <a:pt x="2036699" y="54851"/>
                  </a:lnTo>
                  <a:lnTo>
                    <a:pt x="2000440" y="85699"/>
                  </a:lnTo>
                  <a:lnTo>
                    <a:pt x="1969579" y="121970"/>
                  </a:lnTo>
                  <a:lnTo>
                    <a:pt x="1945589" y="161645"/>
                  </a:lnTo>
                  <a:lnTo>
                    <a:pt x="1928444" y="203873"/>
                  </a:lnTo>
                  <a:lnTo>
                    <a:pt x="1918157" y="247802"/>
                  </a:lnTo>
                  <a:lnTo>
                    <a:pt x="1914740" y="292595"/>
                  </a:lnTo>
                  <a:lnTo>
                    <a:pt x="1918157" y="337375"/>
                  </a:lnTo>
                  <a:lnTo>
                    <a:pt x="1928444" y="381317"/>
                  </a:lnTo>
                  <a:lnTo>
                    <a:pt x="1945589" y="423545"/>
                  </a:lnTo>
                  <a:lnTo>
                    <a:pt x="1969579" y="463219"/>
                  </a:lnTo>
                  <a:lnTo>
                    <a:pt x="2000440" y="499491"/>
                  </a:lnTo>
                  <a:lnTo>
                    <a:pt x="2036699" y="530339"/>
                  </a:lnTo>
                  <a:lnTo>
                    <a:pt x="2076373" y="554329"/>
                  </a:lnTo>
                  <a:lnTo>
                    <a:pt x="2118614" y="571474"/>
                  </a:lnTo>
                  <a:lnTo>
                    <a:pt x="2162543" y="581761"/>
                  </a:lnTo>
                  <a:lnTo>
                    <a:pt x="2207323" y="585190"/>
                  </a:lnTo>
                  <a:lnTo>
                    <a:pt x="2252116" y="581761"/>
                  </a:lnTo>
                  <a:lnTo>
                    <a:pt x="2296045" y="571474"/>
                  </a:lnTo>
                  <a:lnTo>
                    <a:pt x="2338286" y="554329"/>
                  </a:lnTo>
                  <a:lnTo>
                    <a:pt x="2377960" y="530339"/>
                  </a:lnTo>
                  <a:lnTo>
                    <a:pt x="2414219" y="499491"/>
                  </a:lnTo>
                  <a:lnTo>
                    <a:pt x="2445080" y="463219"/>
                  </a:lnTo>
                  <a:lnTo>
                    <a:pt x="2469070" y="423545"/>
                  </a:lnTo>
                  <a:lnTo>
                    <a:pt x="2486215" y="381317"/>
                  </a:lnTo>
                  <a:lnTo>
                    <a:pt x="2496489" y="337375"/>
                  </a:lnTo>
                  <a:lnTo>
                    <a:pt x="2499918" y="292595"/>
                  </a:lnTo>
                  <a:close/>
                </a:path>
                <a:path extrusionOk="0" h="585470" w="3457575">
                  <a:moveTo>
                    <a:pt x="3457295" y="292595"/>
                  </a:moveTo>
                  <a:lnTo>
                    <a:pt x="3453866" y="247802"/>
                  </a:lnTo>
                  <a:lnTo>
                    <a:pt x="3443579" y="203873"/>
                  </a:lnTo>
                  <a:lnTo>
                    <a:pt x="3426447" y="161645"/>
                  </a:lnTo>
                  <a:lnTo>
                    <a:pt x="3402444" y="121970"/>
                  </a:lnTo>
                  <a:lnTo>
                    <a:pt x="3371596" y="85699"/>
                  </a:lnTo>
                  <a:lnTo>
                    <a:pt x="3335324" y="54851"/>
                  </a:lnTo>
                  <a:lnTo>
                    <a:pt x="3295650" y="30848"/>
                  </a:lnTo>
                  <a:lnTo>
                    <a:pt x="3253422" y="13716"/>
                  </a:lnTo>
                  <a:lnTo>
                    <a:pt x="3209493" y="3429"/>
                  </a:lnTo>
                  <a:lnTo>
                    <a:pt x="3164700" y="0"/>
                  </a:lnTo>
                  <a:lnTo>
                    <a:pt x="3119907" y="3429"/>
                  </a:lnTo>
                  <a:lnTo>
                    <a:pt x="3075978" y="13716"/>
                  </a:lnTo>
                  <a:lnTo>
                    <a:pt x="3033750" y="30848"/>
                  </a:lnTo>
                  <a:lnTo>
                    <a:pt x="2994075" y="54851"/>
                  </a:lnTo>
                  <a:lnTo>
                    <a:pt x="2957804" y="85699"/>
                  </a:lnTo>
                  <a:lnTo>
                    <a:pt x="2926956" y="121970"/>
                  </a:lnTo>
                  <a:lnTo>
                    <a:pt x="2902953" y="161645"/>
                  </a:lnTo>
                  <a:lnTo>
                    <a:pt x="2885821" y="203873"/>
                  </a:lnTo>
                  <a:lnTo>
                    <a:pt x="2875534" y="247802"/>
                  </a:lnTo>
                  <a:lnTo>
                    <a:pt x="2872105" y="292595"/>
                  </a:lnTo>
                  <a:lnTo>
                    <a:pt x="2875534" y="337375"/>
                  </a:lnTo>
                  <a:lnTo>
                    <a:pt x="2885821" y="381317"/>
                  </a:lnTo>
                  <a:lnTo>
                    <a:pt x="2902953" y="423545"/>
                  </a:lnTo>
                  <a:lnTo>
                    <a:pt x="2926956" y="463219"/>
                  </a:lnTo>
                  <a:lnTo>
                    <a:pt x="2957804" y="499491"/>
                  </a:lnTo>
                  <a:lnTo>
                    <a:pt x="2994075" y="530339"/>
                  </a:lnTo>
                  <a:lnTo>
                    <a:pt x="3033750" y="554329"/>
                  </a:lnTo>
                  <a:lnTo>
                    <a:pt x="3075978" y="571474"/>
                  </a:lnTo>
                  <a:lnTo>
                    <a:pt x="3119907" y="581761"/>
                  </a:lnTo>
                  <a:lnTo>
                    <a:pt x="3164700" y="585190"/>
                  </a:lnTo>
                  <a:lnTo>
                    <a:pt x="3209493" y="581761"/>
                  </a:lnTo>
                  <a:lnTo>
                    <a:pt x="3253422" y="571474"/>
                  </a:lnTo>
                  <a:lnTo>
                    <a:pt x="3295650" y="554329"/>
                  </a:lnTo>
                  <a:lnTo>
                    <a:pt x="3335324" y="530339"/>
                  </a:lnTo>
                  <a:lnTo>
                    <a:pt x="3371596" y="499491"/>
                  </a:lnTo>
                  <a:lnTo>
                    <a:pt x="3402444" y="463219"/>
                  </a:lnTo>
                  <a:lnTo>
                    <a:pt x="3426447" y="423545"/>
                  </a:lnTo>
                  <a:lnTo>
                    <a:pt x="3443579" y="381317"/>
                  </a:lnTo>
                  <a:lnTo>
                    <a:pt x="3453866" y="337375"/>
                  </a:lnTo>
                  <a:lnTo>
                    <a:pt x="3457295" y="292595"/>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77" name="Google Shape;577;p72"/>
            <p:cNvSpPr/>
            <p:nvPr/>
          </p:nvSpPr>
          <p:spPr>
            <a:xfrm>
              <a:off x="7367332" y="6228649"/>
              <a:ext cx="1275079" cy="1683384"/>
            </a:xfrm>
            <a:custGeom>
              <a:rect b="b" l="l" r="r" t="t"/>
              <a:pathLst>
                <a:path extrusionOk="0" h="1683384" w="1275079">
                  <a:moveTo>
                    <a:pt x="0" y="280017"/>
                  </a:moveTo>
                  <a:lnTo>
                    <a:pt x="0" y="1480073"/>
                  </a:lnTo>
                  <a:lnTo>
                    <a:pt x="3740" y="1501175"/>
                  </a:lnTo>
                  <a:lnTo>
                    <a:pt x="32501" y="1542010"/>
                  </a:lnTo>
                  <a:lnTo>
                    <a:pt x="87039" y="1579981"/>
                  </a:lnTo>
                  <a:lnTo>
                    <a:pt x="123003" y="1597502"/>
                  </a:lnTo>
                  <a:lnTo>
                    <a:pt x="164245" y="1613841"/>
                  </a:lnTo>
                  <a:lnTo>
                    <a:pt x="210376" y="1628841"/>
                  </a:lnTo>
                  <a:lnTo>
                    <a:pt x="261006" y="1642346"/>
                  </a:lnTo>
                  <a:lnTo>
                    <a:pt x="315749" y="1654201"/>
                  </a:lnTo>
                  <a:lnTo>
                    <a:pt x="374213" y="1664249"/>
                  </a:lnTo>
                  <a:lnTo>
                    <a:pt x="436011" y="1672336"/>
                  </a:lnTo>
                  <a:lnTo>
                    <a:pt x="500754" y="1678305"/>
                  </a:lnTo>
                  <a:lnTo>
                    <a:pt x="568052" y="1682000"/>
                  </a:lnTo>
                  <a:lnTo>
                    <a:pt x="637517" y="1683267"/>
                  </a:lnTo>
                  <a:lnTo>
                    <a:pt x="706983" y="1682000"/>
                  </a:lnTo>
                  <a:lnTo>
                    <a:pt x="774281" y="1678305"/>
                  </a:lnTo>
                  <a:lnTo>
                    <a:pt x="839024" y="1672336"/>
                  </a:lnTo>
                  <a:lnTo>
                    <a:pt x="900822" y="1664249"/>
                  </a:lnTo>
                  <a:lnTo>
                    <a:pt x="959287" y="1654201"/>
                  </a:lnTo>
                  <a:lnTo>
                    <a:pt x="1014029" y="1642346"/>
                  </a:lnTo>
                  <a:lnTo>
                    <a:pt x="1064660" y="1628841"/>
                  </a:lnTo>
                  <a:lnTo>
                    <a:pt x="1110791" y="1613841"/>
                  </a:lnTo>
                  <a:lnTo>
                    <a:pt x="1152032" y="1597502"/>
                  </a:lnTo>
                  <a:lnTo>
                    <a:pt x="1187996" y="1579981"/>
                  </a:lnTo>
                  <a:lnTo>
                    <a:pt x="1242534" y="1542010"/>
                  </a:lnTo>
                  <a:lnTo>
                    <a:pt x="1271294" y="1501175"/>
                  </a:lnTo>
                  <a:lnTo>
                    <a:pt x="1275035" y="1480073"/>
                  </a:lnTo>
                  <a:lnTo>
                    <a:pt x="1275035" y="417456"/>
                  </a:lnTo>
                  <a:lnTo>
                    <a:pt x="637517" y="417456"/>
                  </a:lnTo>
                  <a:lnTo>
                    <a:pt x="570143" y="416454"/>
                  </a:lnTo>
                  <a:lnTo>
                    <a:pt x="504661" y="413511"/>
                  </a:lnTo>
                  <a:lnTo>
                    <a:pt x="441387" y="408722"/>
                  </a:lnTo>
                  <a:lnTo>
                    <a:pt x="380640" y="402181"/>
                  </a:lnTo>
                  <a:lnTo>
                    <a:pt x="322736" y="393982"/>
                  </a:lnTo>
                  <a:lnTo>
                    <a:pt x="267995" y="384219"/>
                  </a:lnTo>
                  <a:lnTo>
                    <a:pt x="216732" y="372987"/>
                  </a:lnTo>
                  <a:lnTo>
                    <a:pt x="169266" y="360380"/>
                  </a:lnTo>
                  <a:lnTo>
                    <a:pt x="125914" y="346492"/>
                  </a:lnTo>
                  <a:lnTo>
                    <a:pt x="86994" y="331417"/>
                  </a:lnTo>
                  <a:lnTo>
                    <a:pt x="23719" y="298086"/>
                  </a:lnTo>
                  <a:lnTo>
                    <a:pt x="0" y="280017"/>
                  </a:lnTo>
                  <a:close/>
                </a:path>
                <a:path extrusionOk="0" h="1683384" w="1275079">
                  <a:moveTo>
                    <a:pt x="1275035" y="280017"/>
                  </a:moveTo>
                  <a:lnTo>
                    <a:pt x="1222211" y="315250"/>
                  </a:lnTo>
                  <a:lnTo>
                    <a:pt x="1149121" y="346492"/>
                  </a:lnTo>
                  <a:lnTo>
                    <a:pt x="1105769" y="360380"/>
                  </a:lnTo>
                  <a:lnTo>
                    <a:pt x="1058303" y="372987"/>
                  </a:lnTo>
                  <a:lnTo>
                    <a:pt x="1007040" y="384219"/>
                  </a:lnTo>
                  <a:lnTo>
                    <a:pt x="952298" y="393982"/>
                  </a:lnTo>
                  <a:lnTo>
                    <a:pt x="894395" y="402181"/>
                  </a:lnTo>
                  <a:lnTo>
                    <a:pt x="833648" y="408722"/>
                  </a:lnTo>
                  <a:lnTo>
                    <a:pt x="770374" y="413511"/>
                  </a:lnTo>
                  <a:lnTo>
                    <a:pt x="704891" y="416454"/>
                  </a:lnTo>
                  <a:lnTo>
                    <a:pt x="637517" y="417456"/>
                  </a:lnTo>
                  <a:lnTo>
                    <a:pt x="1275035" y="417456"/>
                  </a:lnTo>
                  <a:lnTo>
                    <a:pt x="1275035" y="280017"/>
                  </a:lnTo>
                  <a:close/>
                </a:path>
                <a:path extrusionOk="0" h="1683384" w="1275079">
                  <a:moveTo>
                    <a:pt x="951601" y="360380"/>
                  </a:moveTo>
                  <a:lnTo>
                    <a:pt x="323433" y="360380"/>
                  </a:lnTo>
                  <a:lnTo>
                    <a:pt x="372227" y="367926"/>
                  </a:lnTo>
                  <a:lnTo>
                    <a:pt x="423376" y="374198"/>
                  </a:lnTo>
                  <a:lnTo>
                    <a:pt x="475798" y="379076"/>
                  </a:lnTo>
                  <a:lnTo>
                    <a:pt x="529174" y="382560"/>
                  </a:lnTo>
                  <a:lnTo>
                    <a:pt x="583187" y="384650"/>
                  </a:lnTo>
                  <a:lnTo>
                    <a:pt x="637517" y="385347"/>
                  </a:lnTo>
                  <a:lnTo>
                    <a:pt x="691848" y="384650"/>
                  </a:lnTo>
                  <a:lnTo>
                    <a:pt x="745860" y="382560"/>
                  </a:lnTo>
                  <a:lnTo>
                    <a:pt x="799236" y="379076"/>
                  </a:lnTo>
                  <a:lnTo>
                    <a:pt x="851658" y="374198"/>
                  </a:lnTo>
                  <a:lnTo>
                    <a:pt x="902807" y="367926"/>
                  </a:lnTo>
                  <a:lnTo>
                    <a:pt x="951601" y="360380"/>
                  </a:lnTo>
                  <a:close/>
                </a:path>
                <a:path extrusionOk="0" h="1683384" w="1275079">
                  <a:moveTo>
                    <a:pt x="637517" y="0"/>
                  </a:moveTo>
                  <a:lnTo>
                    <a:pt x="583182" y="695"/>
                  </a:lnTo>
                  <a:lnTo>
                    <a:pt x="529167" y="2781"/>
                  </a:lnTo>
                  <a:lnTo>
                    <a:pt x="475790" y="6260"/>
                  </a:lnTo>
                  <a:lnTo>
                    <a:pt x="423369" y="11131"/>
                  </a:lnTo>
                  <a:lnTo>
                    <a:pt x="372221" y="17395"/>
                  </a:lnTo>
                  <a:lnTo>
                    <a:pt x="322665" y="25053"/>
                  </a:lnTo>
                  <a:lnTo>
                    <a:pt x="275018" y="34106"/>
                  </a:lnTo>
                  <a:lnTo>
                    <a:pt x="229598" y="44554"/>
                  </a:lnTo>
                  <a:lnTo>
                    <a:pt x="186722" y="56399"/>
                  </a:lnTo>
                  <a:lnTo>
                    <a:pt x="133683" y="74553"/>
                  </a:lnTo>
                  <a:lnTo>
                    <a:pt x="89484" y="94110"/>
                  </a:lnTo>
                  <a:lnTo>
                    <a:pt x="54125" y="114817"/>
                  </a:lnTo>
                  <a:lnTo>
                    <a:pt x="9927" y="158656"/>
                  </a:lnTo>
                  <a:lnTo>
                    <a:pt x="1087" y="181277"/>
                  </a:lnTo>
                  <a:lnTo>
                    <a:pt x="1087" y="204026"/>
                  </a:lnTo>
                  <a:lnTo>
                    <a:pt x="27606" y="248886"/>
                  </a:lnTo>
                  <a:lnTo>
                    <a:pt x="89484" y="291193"/>
                  </a:lnTo>
                  <a:lnTo>
                    <a:pt x="133683" y="310751"/>
                  </a:lnTo>
                  <a:lnTo>
                    <a:pt x="186722" y="328905"/>
                  </a:lnTo>
                  <a:lnTo>
                    <a:pt x="229598" y="340751"/>
                  </a:lnTo>
                  <a:lnTo>
                    <a:pt x="275020" y="351203"/>
                  </a:lnTo>
                  <a:lnTo>
                    <a:pt x="323291" y="360380"/>
                  </a:lnTo>
                  <a:lnTo>
                    <a:pt x="951743" y="360380"/>
                  </a:lnTo>
                  <a:lnTo>
                    <a:pt x="1000014" y="351203"/>
                  </a:lnTo>
                  <a:lnTo>
                    <a:pt x="1045435" y="340751"/>
                  </a:lnTo>
                  <a:lnTo>
                    <a:pt x="1088312" y="328905"/>
                  </a:lnTo>
                  <a:lnTo>
                    <a:pt x="1141351" y="310751"/>
                  </a:lnTo>
                  <a:lnTo>
                    <a:pt x="1185550" y="291193"/>
                  </a:lnTo>
                  <a:lnTo>
                    <a:pt x="1220909" y="270486"/>
                  </a:lnTo>
                  <a:lnTo>
                    <a:pt x="1265108" y="226648"/>
                  </a:lnTo>
                  <a:lnTo>
                    <a:pt x="1273947" y="204026"/>
                  </a:lnTo>
                  <a:lnTo>
                    <a:pt x="1273947" y="181277"/>
                  </a:lnTo>
                  <a:lnTo>
                    <a:pt x="1247428" y="136417"/>
                  </a:lnTo>
                  <a:lnTo>
                    <a:pt x="1185550" y="94110"/>
                  </a:lnTo>
                  <a:lnTo>
                    <a:pt x="1141351" y="74553"/>
                  </a:lnTo>
                  <a:lnTo>
                    <a:pt x="1088312" y="56399"/>
                  </a:lnTo>
                  <a:lnTo>
                    <a:pt x="1045436" y="44554"/>
                  </a:lnTo>
                  <a:lnTo>
                    <a:pt x="1000016" y="34106"/>
                  </a:lnTo>
                  <a:lnTo>
                    <a:pt x="952369" y="25053"/>
                  </a:lnTo>
                  <a:lnTo>
                    <a:pt x="902813" y="17395"/>
                  </a:lnTo>
                  <a:lnTo>
                    <a:pt x="851665" y="11131"/>
                  </a:lnTo>
                  <a:lnTo>
                    <a:pt x="799244" y="6260"/>
                  </a:lnTo>
                  <a:lnTo>
                    <a:pt x="745867" y="2781"/>
                  </a:lnTo>
                  <a:lnTo>
                    <a:pt x="691852" y="695"/>
                  </a:lnTo>
                  <a:lnTo>
                    <a:pt x="637517" y="0"/>
                  </a:lnTo>
                  <a:close/>
                </a:path>
              </a:pathLst>
            </a:custGeom>
            <a:solidFill>
              <a:srgbClr val="5E5E5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578" name="Google Shape;578;p72"/>
          <p:cNvSpPr txBox="1"/>
          <p:nvPr/>
        </p:nvSpPr>
        <p:spPr>
          <a:xfrm>
            <a:off x="3090337" y="3595580"/>
            <a:ext cx="1101300" cy="1926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1200">
                <a:latin typeface="Arial"/>
                <a:ea typeface="Arial"/>
                <a:cs typeface="Arial"/>
                <a:sym typeface="Arial"/>
              </a:rPr>
              <a:t>Remote storage</a:t>
            </a:r>
            <a:endParaRPr sz="1200">
              <a:latin typeface="Arial"/>
              <a:ea typeface="Arial"/>
              <a:cs typeface="Arial"/>
              <a:sym typeface="Arial"/>
            </a:endParaRPr>
          </a:p>
        </p:txBody>
      </p:sp>
      <p:grpSp>
        <p:nvGrpSpPr>
          <p:cNvPr id="579" name="Google Shape;579;p72"/>
          <p:cNvGrpSpPr/>
          <p:nvPr/>
        </p:nvGrpSpPr>
        <p:grpSpPr>
          <a:xfrm>
            <a:off x="599353" y="3193183"/>
            <a:ext cx="2737995" cy="657304"/>
            <a:chOff x="1317838" y="7021071"/>
            <a:chExt cx="6020217" cy="1445259"/>
          </a:xfrm>
        </p:grpSpPr>
        <p:sp>
          <p:nvSpPr>
            <p:cNvPr id="580" name="Google Shape;580;p72"/>
            <p:cNvSpPr/>
            <p:nvPr/>
          </p:nvSpPr>
          <p:spPr>
            <a:xfrm>
              <a:off x="1317838" y="7021071"/>
              <a:ext cx="4069715" cy="1445259"/>
            </a:xfrm>
            <a:custGeom>
              <a:rect b="b" l="l" r="r" t="t"/>
              <a:pathLst>
                <a:path extrusionOk="0" h="1445259" w="4069715">
                  <a:moveTo>
                    <a:pt x="0" y="0"/>
                  </a:moveTo>
                  <a:lnTo>
                    <a:pt x="4069321" y="0"/>
                  </a:lnTo>
                  <a:lnTo>
                    <a:pt x="4069321" y="1444999"/>
                  </a:lnTo>
                  <a:lnTo>
                    <a:pt x="0" y="1444999"/>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81" name="Google Shape;581;p72"/>
            <p:cNvSpPr/>
            <p:nvPr/>
          </p:nvSpPr>
          <p:spPr>
            <a:xfrm>
              <a:off x="1655785" y="7935013"/>
              <a:ext cx="3393440" cy="391795"/>
            </a:xfrm>
            <a:custGeom>
              <a:rect b="b" l="l" r="r" t="t"/>
              <a:pathLst>
                <a:path extrusionOk="0" h="391795" w="3393440">
                  <a:moveTo>
                    <a:pt x="3180787" y="0"/>
                  </a:moveTo>
                  <a:lnTo>
                    <a:pt x="212637" y="0"/>
                  </a:lnTo>
                  <a:lnTo>
                    <a:pt x="170611" y="155"/>
                  </a:lnTo>
                  <a:lnTo>
                    <a:pt x="109799" y="4198"/>
                  </a:lnTo>
                  <a:lnTo>
                    <a:pt x="62822" y="22727"/>
                  </a:lnTo>
                  <a:lnTo>
                    <a:pt x="22728" y="62822"/>
                  </a:lnTo>
                  <a:lnTo>
                    <a:pt x="4626" y="107524"/>
                  </a:lnTo>
                  <a:lnTo>
                    <a:pt x="298" y="162842"/>
                  </a:lnTo>
                  <a:lnTo>
                    <a:pt x="0" y="195705"/>
                  </a:lnTo>
                  <a:lnTo>
                    <a:pt x="298" y="228567"/>
                  </a:lnTo>
                  <a:lnTo>
                    <a:pt x="4626" y="283885"/>
                  </a:lnTo>
                  <a:lnTo>
                    <a:pt x="22728" y="328587"/>
                  </a:lnTo>
                  <a:lnTo>
                    <a:pt x="62822" y="368681"/>
                  </a:lnTo>
                  <a:lnTo>
                    <a:pt x="109799" y="387211"/>
                  </a:lnTo>
                  <a:lnTo>
                    <a:pt x="170611" y="391254"/>
                  </a:lnTo>
                  <a:lnTo>
                    <a:pt x="212637" y="391410"/>
                  </a:lnTo>
                  <a:lnTo>
                    <a:pt x="3180787" y="391410"/>
                  </a:lnTo>
                  <a:lnTo>
                    <a:pt x="3222814" y="391254"/>
                  </a:lnTo>
                  <a:lnTo>
                    <a:pt x="3283627" y="387211"/>
                  </a:lnTo>
                  <a:lnTo>
                    <a:pt x="3330604" y="368681"/>
                  </a:lnTo>
                  <a:lnTo>
                    <a:pt x="3370698" y="328587"/>
                  </a:lnTo>
                  <a:lnTo>
                    <a:pt x="3388800" y="283885"/>
                  </a:lnTo>
                  <a:lnTo>
                    <a:pt x="3393128" y="228567"/>
                  </a:lnTo>
                  <a:lnTo>
                    <a:pt x="3393426" y="195705"/>
                  </a:lnTo>
                  <a:lnTo>
                    <a:pt x="3393128" y="162842"/>
                  </a:lnTo>
                  <a:lnTo>
                    <a:pt x="3388800" y="107524"/>
                  </a:lnTo>
                  <a:lnTo>
                    <a:pt x="3370698" y="62822"/>
                  </a:lnTo>
                  <a:lnTo>
                    <a:pt x="3330604" y="22727"/>
                  </a:lnTo>
                  <a:lnTo>
                    <a:pt x="3283627" y="4198"/>
                  </a:lnTo>
                  <a:lnTo>
                    <a:pt x="3222814" y="155"/>
                  </a:lnTo>
                  <a:lnTo>
                    <a:pt x="3180787"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82" name="Google Shape;582;p72"/>
            <p:cNvSpPr/>
            <p:nvPr/>
          </p:nvSpPr>
          <p:spPr>
            <a:xfrm>
              <a:off x="5440040" y="7022553"/>
              <a:ext cx="1898015" cy="669290"/>
            </a:xfrm>
            <a:custGeom>
              <a:rect b="b" l="l" r="r" t="t"/>
              <a:pathLst>
                <a:path extrusionOk="0" h="669290" w="1898015">
                  <a:moveTo>
                    <a:pt x="414308" y="536992"/>
                  </a:moveTo>
                  <a:lnTo>
                    <a:pt x="437416" y="668853"/>
                  </a:lnTo>
                  <a:lnTo>
                    <a:pt x="0" y="500704"/>
                  </a:lnTo>
                  <a:lnTo>
                    <a:pt x="354169" y="193830"/>
                  </a:lnTo>
                  <a:lnTo>
                    <a:pt x="377278" y="325691"/>
                  </a:lnTo>
                  <a:lnTo>
                    <a:pt x="1483306" y="131861"/>
                  </a:lnTo>
                  <a:lnTo>
                    <a:pt x="1460198" y="0"/>
                  </a:lnTo>
                  <a:lnTo>
                    <a:pt x="1897615" y="168148"/>
                  </a:lnTo>
                  <a:lnTo>
                    <a:pt x="1543445" y="475022"/>
                  </a:lnTo>
                  <a:lnTo>
                    <a:pt x="1520336" y="343161"/>
                  </a:lnTo>
                  <a:lnTo>
                    <a:pt x="414308" y="536992"/>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583" name="Google Shape;583;p72"/>
          <p:cNvSpPr/>
          <p:nvPr/>
        </p:nvSpPr>
        <p:spPr>
          <a:xfrm>
            <a:off x="4383103" y="2373535"/>
            <a:ext cx="0" cy="1967001"/>
          </a:xfrm>
          <a:custGeom>
            <a:rect b="b" l="l" r="r" t="t"/>
            <a:pathLst>
              <a:path extrusionOk="0" h="4323080" w="120000">
                <a:moveTo>
                  <a:pt x="0" y="4322800"/>
                </a:moveTo>
                <a:lnTo>
                  <a:pt x="0" y="0"/>
                </a:lnTo>
              </a:path>
            </a:pathLst>
          </a:custGeom>
          <a:noFill/>
          <a:ln cap="flat" cmpd="sng" w="41875">
            <a:solidFill>
              <a:srgbClr val="00000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84" name="Google Shape;584;p72"/>
          <p:cNvSpPr txBox="1"/>
          <p:nvPr/>
        </p:nvSpPr>
        <p:spPr>
          <a:xfrm>
            <a:off x="1262369" y="4042319"/>
            <a:ext cx="23013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Checkpoint to remote storage</a:t>
            </a:r>
            <a:endParaRPr sz="1300">
              <a:latin typeface="Arial"/>
              <a:ea typeface="Arial"/>
              <a:cs typeface="Arial"/>
              <a:sym typeface="Arial"/>
            </a:endParaRPr>
          </a:p>
        </p:txBody>
      </p:sp>
      <p:sp>
        <p:nvSpPr>
          <p:cNvPr id="585" name="Google Shape;585;p72"/>
          <p:cNvSpPr/>
          <p:nvPr/>
        </p:nvSpPr>
        <p:spPr>
          <a:xfrm>
            <a:off x="2511813" y="4527859"/>
            <a:ext cx="237496" cy="237496"/>
          </a:xfrm>
          <a:custGeom>
            <a:rect b="b" l="l" r="r" t="t"/>
            <a:pathLst>
              <a:path extrusionOk="0" h="521970" w="521970">
                <a:moveTo>
                  <a:pt x="283089" y="0"/>
                </a:moveTo>
                <a:lnTo>
                  <a:pt x="238478" y="0"/>
                </a:lnTo>
                <a:lnTo>
                  <a:pt x="194389" y="7571"/>
                </a:lnTo>
                <a:lnTo>
                  <a:pt x="151868" y="22713"/>
                </a:lnTo>
                <a:lnTo>
                  <a:pt x="111961" y="45427"/>
                </a:lnTo>
                <a:lnTo>
                  <a:pt x="75713" y="75712"/>
                </a:lnTo>
                <a:lnTo>
                  <a:pt x="45427" y="111960"/>
                </a:lnTo>
                <a:lnTo>
                  <a:pt x="22713" y="151867"/>
                </a:lnTo>
                <a:lnTo>
                  <a:pt x="7571" y="194388"/>
                </a:lnTo>
                <a:lnTo>
                  <a:pt x="0" y="238477"/>
                </a:lnTo>
                <a:lnTo>
                  <a:pt x="0" y="283088"/>
                </a:lnTo>
                <a:lnTo>
                  <a:pt x="7571" y="327177"/>
                </a:lnTo>
                <a:lnTo>
                  <a:pt x="22713" y="369698"/>
                </a:lnTo>
                <a:lnTo>
                  <a:pt x="45427" y="409605"/>
                </a:lnTo>
                <a:lnTo>
                  <a:pt x="75713" y="445854"/>
                </a:lnTo>
                <a:lnTo>
                  <a:pt x="111961" y="476139"/>
                </a:lnTo>
                <a:lnTo>
                  <a:pt x="151868" y="498853"/>
                </a:lnTo>
                <a:lnTo>
                  <a:pt x="194389" y="513995"/>
                </a:lnTo>
                <a:lnTo>
                  <a:pt x="238478" y="521566"/>
                </a:lnTo>
                <a:lnTo>
                  <a:pt x="283089" y="521566"/>
                </a:lnTo>
                <a:lnTo>
                  <a:pt x="327178" y="513995"/>
                </a:lnTo>
                <a:lnTo>
                  <a:pt x="369699" y="498853"/>
                </a:lnTo>
                <a:lnTo>
                  <a:pt x="409606" y="476139"/>
                </a:lnTo>
                <a:lnTo>
                  <a:pt x="445854" y="445854"/>
                </a:lnTo>
                <a:lnTo>
                  <a:pt x="476139" y="409605"/>
                </a:lnTo>
                <a:lnTo>
                  <a:pt x="498853" y="369698"/>
                </a:lnTo>
                <a:lnTo>
                  <a:pt x="513996" y="327177"/>
                </a:lnTo>
                <a:lnTo>
                  <a:pt x="521567" y="283088"/>
                </a:lnTo>
                <a:lnTo>
                  <a:pt x="521567" y="238477"/>
                </a:lnTo>
                <a:lnTo>
                  <a:pt x="513996" y="194388"/>
                </a:lnTo>
                <a:lnTo>
                  <a:pt x="498853" y="151867"/>
                </a:lnTo>
                <a:lnTo>
                  <a:pt x="476139" y="111960"/>
                </a:lnTo>
                <a:lnTo>
                  <a:pt x="445854" y="75712"/>
                </a:lnTo>
                <a:lnTo>
                  <a:pt x="409606" y="45427"/>
                </a:lnTo>
                <a:lnTo>
                  <a:pt x="369699" y="22713"/>
                </a:lnTo>
                <a:lnTo>
                  <a:pt x="327178" y="7571"/>
                </a:lnTo>
                <a:lnTo>
                  <a:pt x="283089"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86" name="Google Shape;586;p72"/>
          <p:cNvSpPr txBox="1"/>
          <p:nvPr/>
        </p:nvSpPr>
        <p:spPr>
          <a:xfrm>
            <a:off x="2785154" y="4551112"/>
            <a:ext cx="315900" cy="1764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lang="en" sz="1100">
                <a:latin typeface="Arial"/>
                <a:ea typeface="Arial"/>
                <a:cs typeface="Arial"/>
                <a:sym typeface="Arial"/>
              </a:rPr>
              <a:t>GPU</a:t>
            </a:r>
            <a:endParaRPr sz="1100">
              <a:latin typeface="Arial"/>
              <a:ea typeface="Arial"/>
              <a:cs typeface="Arial"/>
              <a:sym typeface="Arial"/>
            </a:endParaRPr>
          </a:p>
        </p:txBody>
      </p:sp>
      <p:sp>
        <p:nvSpPr>
          <p:cNvPr id="587" name="Google Shape;587;p72"/>
          <p:cNvSpPr/>
          <p:nvPr/>
        </p:nvSpPr>
        <p:spPr>
          <a:xfrm>
            <a:off x="3366404" y="4555601"/>
            <a:ext cx="274190" cy="191268"/>
          </a:xfrm>
          <a:custGeom>
            <a:rect b="b" l="l" r="r" t="t"/>
            <a:pathLst>
              <a:path extrusionOk="0" h="420370" w="602615">
                <a:moveTo>
                  <a:pt x="0" y="0"/>
                </a:moveTo>
                <a:lnTo>
                  <a:pt x="602566" y="0"/>
                </a:lnTo>
                <a:lnTo>
                  <a:pt x="602566" y="419924"/>
                </a:lnTo>
                <a:lnTo>
                  <a:pt x="0" y="419924"/>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88" name="Google Shape;588;p72"/>
          <p:cNvSpPr txBox="1"/>
          <p:nvPr/>
        </p:nvSpPr>
        <p:spPr>
          <a:xfrm>
            <a:off x="3693599" y="4551112"/>
            <a:ext cx="556800" cy="1764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lang="en" sz="1100">
                <a:latin typeface="Arial"/>
                <a:ea typeface="Arial"/>
                <a:cs typeface="Arial"/>
                <a:sym typeface="Arial"/>
              </a:rPr>
              <a:t>Machine</a:t>
            </a:r>
            <a:endParaRPr sz="1100">
              <a:latin typeface="Arial"/>
              <a:ea typeface="Arial"/>
              <a:cs typeface="Arial"/>
              <a:sym typeface="Arial"/>
            </a:endParaRPr>
          </a:p>
        </p:txBody>
      </p:sp>
      <p:sp>
        <p:nvSpPr>
          <p:cNvPr id="589" name="Google Shape;589;p72"/>
          <p:cNvSpPr/>
          <p:nvPr/>
        </p:nvSpPr>
        <p:spPr>
          <a:xfrm>
            <a:off x="4435908" y="4552828"/>
            <a:ext cx="347288" cy="187512"/>
          </a:xfrm>
          <a:custGeom>
            <a:rect b="b" l="l" r="r" t="t"/>
            <a:pathLst>
              <a:path extrusionOk="0" h="412115" w="763270">
                <a:moveTo>
                  <a:pt x="550374" y="0"/>
                </a:moveTo>
                <a:lnTo>
                  <a:pt x="212637" y="0"/>
                </a:lnTo>
                <a:lnTo>
                  <a:pt x="170438" y="159"/>
                </a:lnTo>
                <a:lnTo>
                  <a:pt x="109376" y="4317"/>
                </a:lnTo>
                <a:lnTo>
                  <a:pt x="62571" y="22880"/>
                </a:lnTo>
                <a:lnTo>
                  <a:pt x="22880" y="62572"/>
                </a:lnTo>
                <a:lnTo>
                  <a:pt x="4498" y="108454"/>
                </a:lnTo>
                <a:lnTo>
                  <a:pt x="220" y="167518"/>
                </a:lnTo>
                <a:lnTo>
                  <a:pt x="0" y="205882"/>
                </a:lnTo>
                <a:lnTo>
                  <a:pt x="220" y="244246"/>
                </a:lnTo>
                <a:lnTo>
                  <a:pt x="4498" y="303310"/>
                </a:lnTo>
                <a:lnTo>
                  <a:pt x="22880" y="349193"/>
                </a:lnTo>
                <a:lnTo>
                  <a:pt x="62571" y="388884"/>
                </a:lnTo>
                <a:lnTo>
                  <a:pt x="109376" y="407448"/>
                </a:lnTo>
                <a:lnTo>
                  <a:pt x="170438" y="411605"/>
                </a:lnTo>
                <a:lnTo>
                  <a:pt x="212637" y="411765"/>
                </a:lnTo>
                <a:lnTo>
                  <a:pt x="550374" y="411765"/>
                </a:lnTo>
                <a:lnTo>
                  <a:pt x="592574" y="411605"/>
                </a:lnTo>
                <a:lnTo>
                  <a:pt x="653636" y="407448"/>
                </a:lnTo>
                <a:lnTo>
                  <a:pt x="700441" y="388884"/>
                </a:lnTo>
                <a:lnTo>
                  <a:pt x="740133" y="349193"/>
                </a:lnTo>
                <a:lnTo>
                  <a:pt x="758513" y="303310"/>
                </a:lnTo>
                <a:lnTo>
                  <a:pt x="762790" y="244246"/>
                </a:lnTo>
                <a:lnTo>
                  <a:pt x="763010" y="205882"/>
                </a:lnTo>
                <a:lnTo>
                  <a:pt x="762790" y="167518"/>
                </a:lnTo>
                <a:lnTo>
                  <a:pt x="758513" y="108454"/>
                </a:lnTo>
                <a:lnTo>
                  <a:pt x="740133" y="62572"/>
                </a:lnTo>
                <a:lnTo>
                  <a:pt x="700441" y="22880"/>
                </a:lnTo>
                <a:lnTo>
                  <a:pt x="653636" y="4317"/>
                </a:lnTo>
                <a:lnTo>
                  <a:pt x="592574" y="159"/>
                </a:lnTo>
                <a:lnTo>
                  <a:pt x="550374"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90" name="Google Shape;590;p72"/>
          <p:cNvSpPr txBox="1"/>
          <p:nvPr/>
        </p:nvSpPr>
        <p:spPr>
          <a:xfrm>
            <a:off x="4843077" y="4555740"/>
            <a:ext cx="871800" cy="1764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lang="en" sz="1100">
                <a:latin typeface="Arial"/>
                <a:ea typeface="Arial"/>
                <a:cs typeface="Arial"/>
                <a:sym typeface="Arial"/>
              </a:rPr>
              <a:t>CPU memory</a:t>
            </a:r>
            <a:endParaRPr sz="1100">
              <a:latin typeface="Arial"/>
              <a:ea typeface="Arial"/>
              <a:cs typeface="Arial"/>
              <a:sym typeface="Arial"/>
            </a:endParaRPr>
          </a:p>
        </p:txBody>
      </p:sp>
      <p:sp>
        <p:nvSpPr>
          <p:cNvPr id="591" name="Google Shape;591;p72"/>
          <p:cNvSpPr/>
          <p:nvPr/>
        </p:nvSpPr>
        <p:spPr>
          <a:xfrm>
            <a:off x="5918062" y="4553606"/>
            <a:ext cx="242985" cy="195313"/>
          </a:xfrm>
          <a:custGeom>
            <a:rect b="b" l="l" r="r" t="t"/>
            <a:pathLst>
              <a:path extrusionOk="0" h="429259" w="534034">
                <a:moveTo>
                  <a:pt x="248785" y="295143"/>
                </a:moveTo>
                <a:lnTo>
                  <a:pt x="248785" y="428697"/>
                </a:lnTo>
                <a:lnTo>
                  <a:pt x="0" y="214348"/>
                </a:lnTo>
                <a:lnTo>
                  <a:pt x="248785" y="0"/>
                </a:lnTo>
                <a:lnTo>
                  <a:pt x="248785" y="133554"/>
                </a:lnTo>
                <a:lnTo>
                  <a:pt x="533756" y="133554"/>
                </a:lnTo>
                <a:lnTo>
                  <a:pt x="533756" y="295143"/>
                </a:lnTo>
                <a:lnTo>
                  <a:pt x="248785" y="295143"/>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92" name="Google Shape;592;p72"/>
          <p:cNvSpPr txBox="1"/>
          <p:nvPr/>
        </p:nvSpPr>
        <p:spPr>
          <a:xfrm>
            <a:off x="6248996" y="4560370"/>
            <a:ext cx="744900" cy="1764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lang="en" sz="1100">
                <a:latin typeface="Arial"/>
                <a:ea typeface="Arial"/>
                <a:cs typeface="Arial"/>
                <a:sym typeface="Arial"/>
              </a:rPr>
              <a:t>Checkpoint</a:t>
            </a:r>
            <a:endParaRPr sz="1100">
              <a:latin typeface="Arial"/>
              <a:ea typeface="Arial"/>
              <a:cs typeface="Arial"/>
              <a:sym typeface="Arial"/>
            </a:endParaRPr>
          </a:p>
        </p:txBody>
      </p:sp>
      <p:grpSp>
        <p:nvGrpSpPr>
          <p:cNvPr id="593" name="Google Shape;593;p72"/>
          <p:cNvGrpSpPr/>
          <p:nvPr/>
        </p:nvGrpSpPr>
        <p:grpSpPr>
          <a:xfrm>
            <a:off x="4601872" y="3193183"/>
            <a:ext cx="4409508" cy="657304"/>
            <a:chOff x="10118451" y="7021071"/>
            <a:chExt cx="9695489" cy="1445259"/>
          </a:xfrm>
        </p:grpSpPr>
        <p:sp>
          <p:nvSpPr>
            <p:cNvPr id="594" name="Google Shape;594;p72"/>
            <p:cNvSpPr/>
            <p:nvPr/>
          </p:nvSpPr>
          <p:spPr>
            <a:xfrm>
              <a:off x="10118451" y="7021071"/>
              <a:ext cx="4128769" cy="1445259"/>
            </a:xfrm>
            <a:custGeom>
              <a:rect b="b" l="l" r="r" t="t"/>
              <a:pathLst>
                <a:path extrusionOk="0" h="1445259" w="4128769">
                  <a:moveTo>
                    <a:pt x="0" y="0"/>
                  </a:moveTo>
                  <a:lnTo>
                    <a:pt x="4128372" y="0"/>
                  </a:lnTo>
                  <a:lnTo>
                    <a:pt x="4128372" y="1444998"/>
                  </a:lnTo>
                  <a:lnTo>
                    <a:pt x="0" y="1444998"/>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95" name="Google Shape;595;p72"/>
            <p:cNvSpPr/>
            <p:nvPr/>
          </p:nvSpPr>
          <p:spPr>
            <a:xfrm>
              <a:off x="10439768" y="7087660"/>
              <a:ext cx="3457575" cy="1238884"/>
            </a:xfrm>
            <a:custGeom>
              <a:rect b="b" l="l" r="r" t="t"/>
              <a:pathLst>
                <a:path extrusionOk="0" h="1238884" w="3457575">
                  <a:moveTo>
                    <a:pt x="585190" y="292595"/>
                  </a:moveTo>
                  <a:lnTo>
                    <a:pt x="581761" y="247802"/>
                  </a:lnTo>
                  <a:lnTo>
                    <a:pt x="571474" y="203873"/>
                  </a:lnTo>
                  <a:lnTo>
                    <a:pt x="554329" y="161632"/>
                  </a:lnTo>
                  <a:lnTo>
                    <a:pt x="530339" y="121958"/>
                  </a:lnTo>
                  <a:lnTo>
                    <a:pt x="499478" y="85699"/>
                  </a:lnTo>
                  <a:lnTo>
                    <a:pt x="463219" y="54838"/>
                  </a:lnTo>
                  <a:lnTo>
                    <a:pt x="423545" y="30848"/>
                  </a:lnTo>
                  <a:lnTo>
                    <a:pt x="381317" y="13703"/>
                  </a:lnTo>
                  <a:lnTo>
                    <a:pt x="337375" y="3429"/>
                  </a:lnTo>
                  <a:lnTo>
                    <a:pt x="292595" y="0"/>
                  </a:lnTo>
                  <a:lnTo>
                    <a:pt x="247802" y="3429"/>
                  </a:lnTo>
                  <a:lnTo>
                    <a:pt x="203873" y="13703"/>
                  </a:lnTo>
                  <a:lnTo>
                    <a:pt x="161645" y="30848"/>
                  </a:lnTo>
                  <a:lnTo>
                    <a:pt x="121958" y="54838"/>
                  </a:lnTo>
                  <a:lnTo>
                    <a:pt x="85699" y="85699"/>
                  </a:lnTo>
                  <a:lnTo>
                    <a:pt x="54838" y="121958"/>
                  </a:lnTo>
                  <a:lnTo>
                    <a:pt x="30848" y="161632"/>
                  </a:lnTo>
                  <a:lnTo>
                    <a:pt x="13703" y="203873"/>
                  </a:lnTo>
                  <a:lnTo>
                    <a:pt x="3429" y="247802"/>
                  </a:lnTo>
                  <a:lnTo>
                    <a:pt x="0" y="292595"/>
                  </a:lnTo>
                  <a:lnTo>
                    <a:pt x="3429" y="337375"/>
                  </a:lnTo>
                  <a:lnTo>
                    <a:pt x="13703" y="381317"/>
                  </a:lnTo>
                  <a:lnTo>
                    <a:pt x="30848" y="423545"/>
                  </a:lnTo>
                  <a:lnTo>
                    <a:pt x="54838" y="463219"/>
                  </a:lnTo>
                  <a:lnTo>
                    <a:pt x="85699" y="499491"/>
                  </a:lnTo>
                  <a:lnTo>
                    <a:pt x="121958" y="530339"/>
                  </a:lnTo>
                  <a:lnTo>
                    <a:pt x="161645" y="554329"/>
                  </a:lnTo>
                  <a:lnTo>
                    <a:pt x="203873" y="571474"/>
                  </a:lnTo>
                  <a:lnTo>
                    <a:pt x="247802" y="581761"/>
                  </a:lnTo>
                  <a:lnTo>
                    <a:pt x="292595" y="585190"/>
                  </a:lnTo>
                  <a:lnTo>
                    <a:pt x="337375" y="581761"/>
                  </a:lnTo>
                  <a:lnTo>
                    <a:pt x="381317" y="571474"/>
                  </a:lnTo>
                  <a:lnTo>
                    <a:pt x="423545" y="554329"/>
                  </a:lnTo>
                  <a:lnTo>
                    <a:pt x="463219" y="530339"/>
                  </a:lnTo>
                  <a:lnTo>
                    <a:pt x="499478" y="499491"/>
                  </a:lnTo>
                  <a:lnTo>
                    <a:pt x="530339" y="463219"/>
                  </a:lnTo>
                  <a:lnTo>
                    <a:pt x="554329" y="423545"/>
                  </a:lnTo>
                  <a:lnTo>
                    <a:pt x="571474" y="381317"/>
                  </a:lnTo>
                  <a:lnTo>
                    <a:pt x="581761" y="337375"/>
                  </a:lnTo>
                  <a:lnTo>
                    <a:pt x="585190" y="292595"/>
                  </a:lnTo>
                  <a:close/>
                </a:path>
                <a:path extrusionOk="0" h="1238884" w="3457575">
                  <a:moveTo>
                    <a:pt x="1542554" y="292595"/>
                  </a:moveTo>
                  <a:lnTo>
                    <a:pt x="1539125" y="247802"/>
                  </a:lnTo>
                  <a:lnTo>
                    <a:pt x="1528838" y="203873"/>
                  </a:lnTo>
                  <a:lnTo>
                    <a:pt x="1511706" y="161632"/>
                  </a:lnTo>
                  <a:lnTo>
                    <a:pt x="1487703" y="121958"/>
                  </a:lnTo>
                  <a:lnTo>
                    <a:pt x="1456855" y="85699"/>
                  </a:lnTo>
                  <a:lnTo>
                    <a:pt x="1420583" y="54838"/>
                  </a:lnTo>
                  <a:lnTo>
                    <a:pt x="1380909" y="30848"/>
                  </a:lnTo>
                  <a:lnTo>
                    <a:pt x="1338681" y="13703"/>
                  </a:lnTo>
                  <a:lnTo>
                    <a:pt x="1294752" y="3429"/>
                  </a:lnTo>
                  <a:lnTo>
                    <a:pt x="1249959" y="0"/>
                  </a:lnTo>
                  <a:lnTo>
                    <a:pt x="1205166" y="3429"/>
                  </a:lnTo>
                  <a:lnTo>
                    <a:pt x="1161237" y="13703"/>
                  </a:lnTo>
                  <a:lnTo>
                    <a:pt x="1119009" y="30848"/>
                  </a:lnTo>
                  <a:lnTo>
                    <a:pt x="1079322" y="54838"/>
                  </a:lnTo>
                  <a:lnTo>
                    <a:pt x="1043063" y="85699"/>
                  </a:lnTo>
                  <a:lnTo>
                    <a:pt x="1012215" y="121958"/>
                  </a:lnTo>
                  <a:lnTo>
                    <a:pt x="988212" y="161632"/>
                  </a:lnTo>
                  <a:lnTo>
                    <a:pt x="971080" y="203873"/>
                  </a:lnTo>
                  <a:lnTo>
                    <a:pt x="960793" y="247802"/>
                  </a:lnTo>
                  <a:lnTo>
                    <a:pt x="957364" y="292595"/>
                  </a:lnTo>
                  <a:lnTo>
                    <a:pt x="960793" y="337375"/>
                  </a:lnTo>
                  <a:lnTo>
                    <a:pt x="971080" y="381317"/>
                  </a:lnTo>
                  <a:lnTo>
                    <a:pt x="988212" y="423545"/>
                  </a:lnTo>
                  <a:lnTo>
                    <a:pt x="1012215" y="463219"/>
                  </a:lnTo>
                  <a:lnTo>
                    <a:pt x="1043063" y="499491"/>
                  </a:lnTo>
                  <a:lnTo>
                    <a:pt x="1079322" y="530339"/>
                  </a:lnTo>
                  <a:lnTo>
                    <a:pt x="1119009" y="554329"/>
                  </a:lnTo>
                  <a:lnTo>
                    <a:pt x="1161237" y="571474"/>
                  </a:lnTo>
                  <a:lnTo>
                    <a:pt x="1205166" y="581761"/>
                  </a:lnTo>
                  <a:lnTo>
                    <a:pt x="1249959" y="585190"/>
                  </a:lnTo>
                  <a:lnTo>
                    <a:pt x="1294752" y="581761"/>
                  </a:lnTo>
                  <a:lnTo>
                    <a:pt x="1338681" y="571474"/>
                  </a:lnTo>
                  <a:lnTo>
                    <a:pt x="1380909" y="554329"/>
                  </a:lnTo>
                  <a:lnTo>
                    <a:pt x="1420583" y="530339"/>
                  </a:lnTo>
                  <a:lnTo>
                    <a:pt x="1456855" y="499491"/>
                  </a:lnTo>
                  <a:lnTo>
                    <a:pt x="1487703" y="463219"/>
                  </a:lnTo>
                  <a:lnTo>
                    <a:pt x="1511706" y="423545"/>
                  </a:lnTo>
                  <a:lnTo>
                    <a:pt x="1528838" y="381317"/>
                  </a:lnTo>
                  <a:lnTo>
                    <a:pt x="1539125" y="337375"/>
                  </a:lnTo>
                  <a:lnTo>
                    <a:pt x="1542554" y="292595"/>
                  </a:lnTo>
                  <a:close/>
                </a:path>
                <a:path extrusionOk="0" h="1238884" w="3457575">
                  <a:moveTo>
                    <a:pt x="2499918" y="292595"/>
                  </a:moveTo>
                  <a:lnTo>
                    <a:pt x="2496489" y="247802"/>
                  </a:lnTo>
                  <a:lnTo>
                    <a:pt x="2486215" y="203873"/>
                  </a:lnTo>
                  <a:lnTo>
                    <a:pt x="2469070" y="161632"/>
                  </a:lnTo>
                  <a:lnTo>
                    <a:pt x="2445080" y="121958"/>
                  </a:lnTo>
                  <a:lnTo>
                    <a:pt x="2414219" y="85699"/>
                  </a:lnTo>
                  <a:lnTo>
                    <a:pt x="2377948" y="54838"/>
                  </a:lnTo>
                  <a:lnTo>
                    <a:pt x="2338273" y="30848"/>
                  </a:lnTo>
                  <a:lnTo>
                    <a:pt x="2296045" y="13703"/>
                  </a:lnTo>
                  <a:lnTo>
                    <a:pt x="2252116" y="3429"/>
                  </a:lnTo>
                  <a:lnTo>
                    <a:pt x="2207323" y="0"/>
                  </a:lnTo>
                  <a:lnTo>
                    <a:pt x="2162543" y="3429"/>
                  </a:lnTo>
                  <a:lnTo>
                    <a:pt x="2118601" y="13703"/>
                  </a:lnTo>
                  <a:lnTo>
                    <a:pt x="2076373" y="30848"/>
                  </a:lnTo>
                  <a:lnTo>
                    <a:pt x="2036699" y="54838"/>
                  </a:lnTo>
                  <a:lnTo>
                    <a:pt x="2000427" y="85699"/>
                  </a:lnTo>
                  <a:lnTo>
                    <a:pt x="1969579" y="121958"/>
                  </a:lnTo>
                  <a:lnTo>
                    <a:pt x="1945589" y="161632"/>
                  </a:lnTo>
                  <a:lnTo>
                    <a:pt x="1928444" y="203873"/>
                  </a:lnTo>
                  <a:lnTo>
                    <a:pt x="1918157" y="247802"/>
                  </a:lnTo>
                  <a:lnTo>
                    <a:pt x="1914728" y="292595"/>
                  </a:lnTo>
                  <a:lnTo>
                    <a:pt x="1918157" y="337375"/>
                  </a:lnTo>
                  <a:lnTo>
                    <a:pt x="1928444" y="381317"/>
                  </a:lnTo>
                  <a:lnTo>
                    <a:pt x="1945589" y="423545"/>
                  </a:lnTo>
                  <a:lnTo>
                    <a:pt x="1969579" y="463219"/>
                  </a:lnTo>
                  <a:lnTo>
                    <a:pt x="2000427" y="499491"/>
                  </a:lnTo>
                  <a:lnTo>
                    <a:pt x="2036699" y="530339"/>
                  </a:lnTo>
                  <a:lnTo>
                    <a:pt x="2076373" y="554329"/>
                  </a:lnTo>
                  <a:lnTo>
                    <a:pt x="2118601" y="571474"/>
                  </a:lnTo>
                  <a:lnTo>
                    <a:pt x="2162543" y="581761"/>
                  </a:lnTo>
                  <a:lnTo>
                    <a:pt x="2207323" y="585190"/>
                  </a:lnTo>
                  <a:lnTo>
                    <a:pt x="2252116" y="581761"/>
                  </a:lnTo>
                  <a:lnTo>
                    <a:pt x="2296045" y="571474"/>
                  </a:lnTo>
                  <a:lnTo>
                    <a:pt x="2338273" y="554329"/>
                  </a:lnTo>
                  <a:lnTo>
                    <a:pt x="2377948" y="530339"/>
                  </a:lnTo>
                  <a:lnTo>
                    <a:pt x="2414219" y="499491"/>
                  </a:lnTo>
                  <a:lnTo>
                    <a:pt x="2445080" y="463219"/>
                  </a:lnTo>
                  <a:lnTo>
                    <a:pt x="2469070" y="423545"/>
                  </a:lnTo>
                  <a:lnTo>
                    <a:pt x="2486215" y="381317"/>
                  </a:lnTo>
                  <a:lnTo>
                    <a:pt x="2496489" y="337375"/>
                  </a:lnTo>
                  <a:lnTo>
                    <a:pt x="2499918" y="292595"/>
                  </a:lnTo>
                  <a:close/>
                </a:path>
                <a:path extrusionOk="0" h="1238884" w="3457575">
                  <a:moveTo>
                    <a:pt x="3426320" y="1043063"/>
                  </a:moveTo>
                  <a:lnTo>
                    <a:pt x="3424694" y="980198"/>
                  </a:lnTo>
                  <a:lnTo>
                    <a:pt x="3416363" y="936040"/>
                  </a:lnTo>
                  <a:lnTo>
                    <a:pt x="3385718" y="887945"/>
                  </a:lnTo>
                  <a:lnTo>
                    <a:pt x="3337623" y="857313"/>
                  </a:lnTo>
                  <a:lnTo>
                    <a:pt x="3289592" y="848601"/>
                  </a:lnTo>
                  <a:lnTo>
                    <a:pt x="3213671" y="847356"/>
                  </a:lnTo>
                  <a:lnTo>
                    <a:pt x="272046" y="847356"/>
                  </a:lnTo>
                  <a:lnTo>
                    <a:pt x="230022" y="847509"/>
                  </a:lnTo>
                  <a:lnTo>
                    <a:pt x="169214" y="851560"/>
                  </a:lnTo>
                  <a:lnTo>
                    <a:pt x="122237" y="870089"/>
                  </a:lnTo>
                  <a:lnTo>
                    <a:pt x="82130" y="910183"/>
                  </a:lnTo>
                  <a:lnTo>
                    <a:pt x="64033" y="954887"/>
                  </a:lnTo>
                  <a:lnTo>
                    <a:pt x="59715" y="1010196"/>
                  </a:lnTo>
                  <a:lnTo>
                    <a:pt x="59410" y="1043063"/>
                  </a:lnTo>
                  <a:lnTo>
                    <a:pt x="59715" y="1075931"/>
                  </a:lnTo>
                  <a:lnTo>
                    <a:pt x="64033" y="1131239"/>
                  </a:lnTo>
                  <a:lnTo>
                    <a:pt x="82130" y="1175943"/>
                  </a:lnTo>
                  <a:lnTo>
                    <a:pt x="122237" y="1216037"/>
                  </a:lnTo>
                  <a:lnTo>
                    <a:pt x="169214" y="1234567"/>
                  </a:lnTo>
                  <a:lnTo>
                    <a:pt x="230022" y="1238618"/>
                  </a:lnTo>
                  <a:lnTo>
                    <a:pt x="272046" y="1238770"/>
                  </a:lnTo>
                  <a:lnTo>
                    <a:pt x="3213671" y="1238770"/>
                  </a:lnTo>
                  <a:lnTo>
                    <a:pt x="3255695" y="1238618"/>
                  </a:lnTo>
                  <a:lnTo>
                    <a:pt x="3316516" y="1234567"/>
                  </a:lnTo>
                  <a:lnTo>
                    <a:pt x="3363493" y="1216037"/>
                  </a:lnTo>
                  <a:lnTo>
                    <a:pt x="3403587" y="1175943"/>
                  </a:lnTo>
                  <a:lnTo>
                    <a:pt x="3421684" y="1131239"/>
                  </a:lnTo>
                  <a:lnTo>
                    <a:pt x="3426015" y="1075931"/>
                  </a:lnTo>
                  <a:lnTo>
                    <a:pt x="3426320" y="1043063"/>
                  </a:lnTo>
                  <a:close/>
                </a:path>
                <a:path extrusionOk="0" h="1238884" w="3457575">
                  <a:moveTo>
                    <a:pt x="3457295" y="292595"/>
                  </a:moveTo>
                  <a:lnTo>
                    <a:pt x="3453866" y="247802"/>
                  </a:lnTo>
                  <a:lnTo>
                    <a:pt x="3443579" y="203873"/>
                  </a:lnTo>
                  <a:lnTo>
                    <a:pt x="3426434" y="161632"/>
                  </a:lnTo>
                  <a:lnTo>
                    <a:pt x="3402444" y="121958"/>
                  </a:lnTo>
                  <a:lnTo>
                    <a:pt x="3371596" y="85699"/>
                  </a:lnTo>
                  <a:lnTo>
                    <a:pt x="3335324" y="54838"/>
                  </a:lnTo>
                  <a:lnTo>
                    <a:pt x="3295650" y="30848"/>
                  </a:lnTo>
                  <a:lnTo>
                    <a:pt x="3253422" y="13703"/>
                  </a:lnTo>
                  <a:lnTo>
                    <a:pt x="3209480" y="3429"/>
                  </a:lnTo>
                  <a:lnTo>
                    <a:pt x="3164700" y="0"/>
                  </a:lnTo>
                  <a:lnTo>
                    <a:pt x="3119907" y="3429"/>
                  </a:lnTo>
                  <a:lnTo>
                    <a:pt x="3075978" y="13703"/>
                  </a:lnTo>
                  <a:lnTo>
                    <a:pt x="3033738" y="30848"/>
                  </a:lnTo>
                  <a:lnTo>
                    <a:pt x="2994063" y="54838"/>
                  </a:lnTo>
                  <a:lnTo>
                    <a:pt x="2957792" y="85699"/>
                  </a:lnTo>
                  <a:lnTo>
                    <a:pt x="2926943" y="121958"/>
                  </a:lnTo>
                  <a:lnTo>
                    <a:pt x="2902953" y="161632"/>
                  </a:lnTo>
                  <a:lnTo>
                    <a:pt x="2885808" y="203873"/>
                  </a:lnTo>
                  <a:lnTo>
                    <a:pt x="2875534" y="247802"/>
                  </a:lnTo>
                  <a:lnTo>
                    <a:pt x="2872105" y="292595"/>
                  </a:lnTo>
                  <a:lnTo>
                    <a:pt x="2875534" y="337375"/>
                  </a:lnTo>
                  <a:lnTo>
                    <a:pt x="2885808" y="381317"/>
                  </a:lnTo>
                  <a:lnTo>
                    <a:pt x="2902953" y="423545"/>
                  </a:lnTo>
                  <a:lnTo>
                    <a:pt x="2926943" y="463219"/>
                  </a:lnTo>
                  <a:lnTo>
                    <a:pt x="2957792" y="499491"/>
                  </a:lnTo>
                  <a:lnTo>
                    <a:pt x="2994063" y="530339"/>
                  </a:lnTo>
                  <a:lnTo>
                    <a:pt x="3033738" y="554329"/>
                  </a:lnTo>
                  <a:lnTo>
                    <a:pt x="3075978" y="571474"/>
                  </a:lnTo>
                  <a:lnTo>
                    <a:pt x="3119907" y="581761"/>
                  </a:lnTo>
                  <a:lnTo>
                    <a:pt x="3164700" y="585190"/>
                  </a:lnTo>
                  <a:lnTo>
                    <a:pt x="3209480" y="581761"/>
                  </a:lnTo>
                  <a:lnTo>
                    <a:pt x="3253422" y="571474"/>
                  </a:lnTo>
                  <a:lnTo>
                    <a:pt x="3295650" y="554329"/>
                  </a:lnTo>
                  <a:lnTo>
                    <a:pt x="3335324" y="530339"/>
                  </a:lnTo>
                  <a:lnTo>
                    <a:pt x="3371596" y="499491"/>
                  </a:lnTo>
                  <a:lnTo>
                    <a:pt x="3402444" y="463219"/>
                  </a:lnTo>
                  <a:lnTo>
                    <a:pt x="3426434" y="423545"/>
                  </a:lnTo>
                  <a:lnTo>
                    <a:pt x="3443579" y="381317"/>
                  </a:lnTo>
                  <a:lnTo>
                    <a:pt x="3453866" y="337375"/>
                  </a:lnTo>
                  <a:lnTo>
                    <a:pt x="3457295" y="292595"/>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96" name="Google Shape;596;p72"/>
            <p:cNvSpPr/>
            <p:nvPr/>
          </p:nvSpPr>
          <p:spPr>
            <a:xfrm>
              <a:off x="15669931" y="7021071"/>
              <a:ext cx="4144009" cy="1445259"/>
            </a:xfrm>
            <a:custGeom>
              <a:rect b="b" l="l" r="r" t="t"/>
              <a:pathLst>
                <a:path extrusionOk="0" h="1445259" w="4144009">
                  <a:moveTo>
                    <a:pt x="0" y="0"/>
                  </a:moveTo>
                  <a:lnTo>
                    <a:pt x="4143732" y="0"/>
                  </a:lnTo>
                  <a:lnTo>
                    <a:pt x="4143732" y="1444998"/>
                  </a:lnTo>
                  <a:lnTo>
                    <a:pt x="0" y="1444998"/>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97" name="Google Shape;597;p72"/>
            <p:cNvSpPr/>
            <p:nvPr/>
          </p:nvSpPr>
          <p:spPr>
            <a:xfrm>
              <a:off x="16017075" y="7087660"/>
              <a:ext cx="3457575" cy="1238884"/>
            </a:xfrm>
            <a:custGeom>
              <a:rect b="b" l="l" r="r" t="t"/>
              <a:pathLst>
                <a:path extrusionOk="0" h="1238884" w="3457575">
                  <a:moveTo>
                    <a:pt x="585190" y="292595"/>
                  </a:moveTo>
                  <a:lnTo>
                    <a:pt x="581761" y="247802"/>
                  </a:lnTo>
                  <a:lnTo>
                    <a:pt x="571474" y="203873"/>
                  </a:lnTo>
                  <a:lnTo>
                    <a:pt x="554342" y="161632"/>
                  </a:lnTo>
                  <a:lnTo>
                    <a:pt x="530339" y="121958"/>
                  </a:lnTo>
                  <a:lnTo>
                    <a:pt x="499491" y="85699"/>
                  </a:lnTo>
                  <a:lnTo>
                    <a:pt x="463232" y="54838"/>
                  </a:lnTo>
                  <a:lnTo>
                    <a:pt x="423545" y="30848"/>
                  </a:lnTo>
                  <a:lnTo>
                    <a:pt x="381317" y="13703"/>
                  </a:lnTo>
                  <a:lnTo>
                    <a:pt x="337388" y="3429"/>
                  </a:lnTo>
                  <a:lnTo>
                    <a:pt x="292595" y="0"/>
                  </a:lnTo>
                  <a:lnTo>
                    <a:pt x="247802" y="3429"/>
                  </a:lnTo>
                  <a:lnTo>
                    <a:pt x="203873" y="13703"/>
                  </a:lnTo>
                  <a:lnTo>
                    <a:pt x="161645" y="30848"/>
                  </a:lnTo>
                  <a:lnTo>
                    <a:pt x="121958" y="54838"/>
                  </a:lnTo>
                  <a:lnTo>
                    <a:pt x="85699" y="85699"/>
                  </a:lnTo>
                  <a:lnTo>
                    <a:pt x="54851" y="121958"/>
                  </a:lnTo>
                  <a:lnTo>
                    <a:pt x="30848" y="161632"/>
                  </a:lnTo>
                  <a:lnTo>
                    <a:pt x="13716" y="203873"/>
                  </a:lnTo>
                  <a:lnTo>
                    <a:pt x="3429" y="247802"/>
                  </a:lnTo>
                  <a:lnTo>
                    <a:pt x="0" y="292595"/>
                  </a:lnTo>
                  <a:lnTo>
                    <a:pt x="3429" y="337375"/>
                  </a:lnTo>
                  <a:lnTo>
                    <a:pt x="13716" y="381317"/>
                  </a:lnTo>
                  <a:lnTo>
                    <a:pt x="30848" y="423545"/>
                  </a:lnTo>
                  <a:lnTo>
                    <a:pt x="54851" y="463219"/>
                  </a:lnTo>
                  <a:lnTo>
                    <a:pt x="85699" y="499491"/>
                  </a:lnTo>
                  <a:lnTo>
                    <a:pt x="121958" y="530339"/>
                  </a:lnTo>
                  <a:lnTo>
                    <a:pt x="161645" y="554329"/>
                  </a:lnTo>
                  <a:lnTo>
                    <a:pt x="203873" y="571474"/>
                  </a:lnTo>
                  <a:lnTo>
                    <a:pt x="247802" y="581761"/>
                  </a:lnTo>
                  <a:lnTo>
                    <a:pt x="292595" y="585190"/>
                  </a:lnTo>
                  <a:lnTo>
                    <a:pt x="337388" y="581761"/>
                  </a:lnTo>
                  <a:lnTo>
                    <a:pt x="381317" y="571474"/>
                  </a:lnTo>
                  <a:lnTo>
                    <a:pt x="423545" y="554329"/>
                  </a:lnTo>
                  <a:lnTo>
                    <a:pt x="463232" y="530339"/>
                  </a:lnTo>
                  <a:lnTo>
                    <a:pt x="499491" y="499491"/>
                  </a:lnTo>
                  <a:lnTo>
                    <a:pt x="530339" y="463219"/>
                  </a:lnTo>
                  <a:lnTo>
                    <a:pt x="554342" y="423545"/>
                  </a:lnTo>
                  <a:lnTo>
                    <a:pt x="571474" y="381317"/>
                  </a:lnTo>
                  <a:lnTo>
                    <a:pt x="581761" y="337375"/>
                  </a:lnTo>
                  <a:lnTo>
                    <a:pt x="585190" y="292595"/>
                  </a:lnTo>
                  <a:close/>
                </a:path>
                <a:path extrusionOk="0" h="1238884" w="3457575">
                  <a:moveTo>
                    <a:pt x="1542554" y="292595"/>
                  </a:moveTo>
                  <a:lnTo>
                    <a:pt x="1539125" y="247802"/>
                  </a:lnTo>
                  <a:lnTo>
                    <a:pt x="1528851" y="203873"/>
                  </a:lnTo>
                  <a:lnTo>
                    <a:pt x="1511706" y="161632"/>
                  </a:lnTo>
                  <a:lnTo>
                    <a:pt x="1487716" y="121958"/>
                  </a:lnTo>
                  <a:lnTo>
                    <a:pt x="1456855" y="85699"/>
                  </a:lnTo>
                  <a:lnTo>
                    <a:pt x="1420583" y="54838"/>
                  </a:lnTo>
                  <a:lnTo>
                    <a:pt x="1380909" y="30848"/>
                  </a:lnTo>
                  <a:lnTo>
                    <a:pt x="1338681" y="13703"/>
                  </a:lnTo>
                  <a:lnTo>
                    <a:pt x="1294752" y="3429"/>
                  </a:lnTo>
                  <a:lnTo>
                    <a:pt x="1249959" y="0"/>
                  </a:lnTo>
                  <a:lnTo>
                    <a:pt x="1205179" y="3429"/>
                  </a:lnTo>
                  <a:lnTo>
                    <a:pt x="1161237" y="13703"/>
                  </a:lnTo>
                  <a:lnTo>
                    <a:pt x="1119009" y="30848"/>
                  </a:lnTo>
                  <a:lnTo>
                    <a:pt x="1079334" y="54838"/>
                  </a:lnTo>
                  <a:lnTo>
                    <a:pt x="1043063" y="85699"/>
                  </a:lnTo>
                  <a:lnTo>
                    <a:pt x="1012215" y="121958"/>
                  </a:lnTo>
                  <a:lnTo>
                    <a:pt x="988225" y="161632"/>
                  </a:lnTo>
                  <a:lnTo>
                    <a:pt x="971080" y="203873"/>
                  </a:lnTo>
                  <a:lnTo>
                    <a:pt x="960793" y="247802"/>
                  </a:lnTo>
                  <a:lnTo>
                    <a:pt x="957364" y="292595"/>
                  </a:lnTo>
                  <a:lnTo>
                    <a:pt x="960793" y="337375"/>
                  </a:lnTo>
                  <a:lnTo>
                    <a:pt x="971080" y="381317"/>
                  </a:lnTo>
                  <a:lnTo>
                    <a:pt x="988225" y="423545"/>
                  </a:lnTo>
                  <a:lnTo>
                    <a:pt x="1012215" y="463219"/>
                  </a:lnTo>
                  <a:lnTo>
                    <a:pt x="1043063" y="499491"/>
                  </a:lnTo>
                  <a:lnTo>
                    <a:pt x="1079334" y="530339"/>
                  </a:lnTo>
                  <a:lnTo>
                    <a:pt x="1119009" y="554329"/>
                  </a:lnTo>
                  <a:lnTo>
                    <a:pt x="1161237" y="571474"/>
                  </a:lnTo>
                  <a:lnTo>
                    <a:pt x="1205179" y="581761"/>
                  </a:lnTo>
                  <a:lnTo>
                    <a:pt x="1249959" y="585190"/>
                  </a:lnTo>
                  <a:lnTo>
                    <a:pt x="1294752" y="581761"/>
                  </a:lnTo>
                  <a:lnTo>
                    <a:pt x="1338681" y="571474"/>
                  </a:lnTo>
                  <a:lnTo>
                    <a:pt x="1380909" y="554329"/>
                  </a:lnTo>
                  <a:lnTo>
                    <a:pt x="1420583" y="530339"/>
                  </a:lnTo>
                  <a:lnTo>
                    <a:pt x="1456855" y="499491"/>
                  </a:lnTo>
                  <a:lnTo>
                    <a:pt x="1487716" y="463219"/>
                  </a:lnTo>
                  <a:lnTo>
                    <a:pt x="1511706" y="423545"/>
                  </a:lnTo>
                  <a:lnTo>
                    <a:pt x="1528851" y="381317"/>
                  </a:lnTo>
                  <a:lnTo>
                    <a:pt x="1539125" y="337375"/>
                  </a:lnTo>
                  <a:lnTo>
                    <a:pt x="1542554" y="292595"/>
                  </a:lnTo>
                  <a:close/>
                </a:path>
                <a:path extrusionOk="0" h="1238884" w="3457575">
                  <a:moveTo>
                    <a:pt x="2499918" y="292595"/>
                  </a:moveTo>
                  <a:lnTo>
                    <a:pt x="2496489" y="247802"/>
                  </a:lnTo>
                  <a:lnTo>
                    <a:pt x="2486215" y="203873"/>
                  </a:lnTo>
                  <a:lnTo>
                    <a:pt x="2469070" y="161632"/>
                  </a:lnTo>
                  <a:lnTo>
                    <a:pt x="2445080" y="121958"/>
                  </a:lnTo>
                  <a:lnTo>
                    <a:pt x="2414219" y="85699"/>
                  </a:lnTo>
                  <a:lnTo>
                    <a:pt x="2377960" y="54838"/>
                  </a:lnTo>
                  <a:lnTo>
                    <a:pt x="2338286" y="30848"/>
                  </a:lnTo>
                  <a:lnTo>
                    <a:pt x="2296058" y="13703"/>
                  </a:lnTo>
                  <a:lnTo>
                    <a:pt x="2252116" y="3429"/>
                  </a:lnTo>
                  <a:lnTo>
                    <a:pt x="2207336" y="0"/>
                  </a:lnTo>
                  <a:lnTo>
                    <a:pt x="2162543" y="3429"/>
                  </a:lnTo>
                  <a:lnTo>
                    <a:pt x="2118614" y="13703"/>
                  </a:lnTo>
                  <a:lnTo>
                    <a:pt x="2076373" y="30848"/>
                  </a:lnTo>
                  <a:lnTo>
                    <a:pt x="2036699" y="54838"/>
                  </a:lnTo>
                  <a:lnTo>
                    <a:pt x="2000427" y="85699"/>
                  </a:lnTo>
                  <a:lnTo>
                    <a:pt x="1969579" y="121958"/>
                  </a:lnTo>
                  <a:lnTo>
                    <a:pt x="1945589" y="161632"/>
                  </a:lnTo>
                  <a:lnTo>
                    <a:pt x="1928444" y="203873"/>
                  </a:lnTo>
                  <a:lnTo>
                    <a:pt x="1918157" y="247802"/>
                  </a:lnTo>
                  <a:lnTo>
                    <a:pt x="1914728" y="292595"/>
                  </a:lnTo>
                  <a:lnTo>
                    <a:pt x="1918157" y="337375"/>
                  </a:lnTo>
                  <a:lnTo>
                    <a:pt x="1928444" y="381317"/>
                  </a:lnTo>
                  <a:lnTo>
                    <a:pt x="1945589" y="423545"/>
                  </a:lnTo>
                  <a:lnTo>
                    <a:pt x="1969579" y="463219"/>
                  </a:lnTo>
                  <a:lnTo>
                    <a:pt x="2000427" y="499491"/>
                  </a:lnTo>
                  <a:lnTo>
                    <a:pt x="2036699" y="530339"/>
                  </a:lnTo>
                  <a:lnTo>
                    <a:pt x="2076373" y="554329"/>
                  </a:lnTo>
                  <a:lnTo>
                    <a:pt x="2118614" y="571474"/>
                  </a:lnTo>
                  <a:lnTo>
                    <a:pt x="2162543" y="581761"/>
                  </a:lnTo>
                  <a:lnTo>
                    <a:pt x="2207336" y="585190"/>
                  </a:lnTo>
                  <a:lnTo>
                    <a:pt x="2252116" y="581761"/>
                  </a:lnTo>
                  <a:lnTo>
                    <a:pt x="2296058" y="571474"/>
                  </a:lnTo>
                  <a:lnTo>
                    <a:pt x="2338286" y="554329"/>
                  </a:lnTo>
                  <a:lnTo>
                    <a:pt x="2377960" y="530339"/>
                  </a:lnTo>
                  <a:lnTo>
                    <a:pt x="2414219" y="499491"/>
                  </a:lnTo>
                  <a:lnTo>
                    <a:pt x="2445080" y="463219"/>
                  </a:lnTo>
                  <a:lnTo>
                    <a:pt x="2469070" y="423545"/>
                  </a:lnTo>
                  <a:lnTo>
                    <a:pt x="2486215" y="381317"/>
                  </a:lnTo>
                  <a:lnTo>
                    <a:pt x="2496489" y="337375"/>
                  </a:lnTo>
                  <a:lnTo>
                    <a:pt x="2499918" y="292595"/>
                  </a:lnTo>
                  <a:close/>
                </a:path>
                <a:path extrusionOk="0" h="1238884" w="3457575">
                  <a:moveTo>
                    <a:pt x="3442373" y="1043063"/>
                  </a:moveTo>
                  <a:lnTo>
                    <a:pt x="3440747" y="980198"/>
                  </a:lnTo>
                  <a:lnTo>
                    <a:pt x="3432416" y="936053"/>
                  </a:lnTo>
                  <a:lnTo>
                    <a:pt x="3401784" y="887945"/>
                  </a:lnTo>
                  <a:lnTo>
                    <a:pt x="3353676" y="857313"/>
                  </a:lnTo>
                  <a:lnTo>
                    <a:pt x="3305657" y="848601"/>
                  </a:lnTo>
                  <a:lnTo>
                    <a:pt x="3229737" y="847356"/>
                  </a:lnTo>
                  <a:lnTo>
                    <a:pt x="261581" y="847356"/>
                  </a:lnTo>
                  <a:lnTo>
                    <a:pt x="219557" y="847509"/>
                  </a:lnTo>
                  <a:lnTo>
                    <a:pt x="158750" y="851560"/>
                  </a:lnTo>
                  <a:lnTo>
                    <a:pt x="111772" y="870089"/>
                  </a:lnTo>
                  <a:lnTo>
                    <a:pt x="71678" y="910183"/>
                  </a:lnTo>
                  <a:lnTo>
                    <a:pt x="53568" y="954887"/>
                  </a:lnTo>
                  <a:lnTo>
                    <a:pt x="49237" y="1010196"/>
                  </a:lnTo>
                  <a:lnTo>
                    <a:pt x="48945" y="1043063"/>
                  </a:lnTo>
                  <a:lnTo>
                    <a:pt x="49237" y="1075931"/>
                  </a:lnTo>
                  <a:lnTo>
                    <a:pt x="53568" y="1131239"/>
                  </a:lnTo>
                  <a:lnTo>
                    <a:pt x="71678" y="1175943"/>
                  </a:lnTo>
                  <a:lnTo>
                    <a:pt x="111772" y="1216037"/>
                  </a:lnTo>
                  <a:lnTo>
                    <a:pt x="158750" y="1234567"/>
                  </a:lnTo>
                  <a:lnTo>
                    <a:pt x="219557" y="1238618"/>
                  </a:lnTo>
                  <a:lnTo>
                    <a:pt x="261581" y="1238770"/>
                  </a:lnTo>
                  <a:lnTo>
                    <a:pt x="3229737" y="1238770"/>
                  </a:lnTo>
                  <a:lnTo>
                    <a:pt x="3271761" y="1238618"/>
                  </a:lnTo>
                  <a:lnTo>
                    <a:pt x="3332569" y="1234567"/>
                  </a:lnTo>
                  <a:lnTo>
                    <a:pt x="3379546" y="1216037"/>
                  </a:lnTo>
                  <a:lnTo>
                    <a:pt x="3419640" y="1175943"/>
                  </a:lnTo>
                  <a:lnTo>
                    <a:pt x="3437750" y="1131239"/>
                  </a:lnTo>
                  <a:lnTo>
                    <a:pt x="3442068" y="1075931"/>
                  </a:lnTo>
                  <a:lnTo>
                    <a:pt x="3442373" y="1043063"/>
                  </a:lnTo>
                  <a:close/>
                </a:path>
                <a:path extrusionOk="0" h="1238884" w="3457575">
                  <a:moveTo>
                    <a:pt x="3457295" y="292595"/>
                  </a:moveTo>
                  <a:lnTo>
                    <a:pt x="3453866" y="247802"/>
                  </a:lnTo>
                  <a:lnTo>
                    <a:pt x="3443579" y="203873"/>
                  </a:lnTo>
                  <a:lnTo>
                    <a:pt x="3426447" y="161632"/>
                  </a:lnTo>
                  <a:lnTo>
                    <a:pt x="3402444" y="121958"/>
                  </a:lnTo>
                  <a:lnTo>
                    <a:pt x="3371596" y="85699"/>
                  </a:lnTo>
                  <a:lnTo>
                    <a:pt x="3335324" y="54838"/>
                  </a:lnTo>
                  <a:lnTo>
                    <a:pt x="3295650" y="30848"/>
                  </a:lnTo>
                  <a:lnTo>
                    <a:pt x="3253422" y="13703"/>
                  </a:lnTo>
                  <a:lnTo>
                    <a:pt x="3209480" y="3429"/>
                  </a:lnTo>
                  <a:lnTo>
                    <a:pt x="3164700" y="0"/>
                  </a:lnTo>
                  <a:lnTo>
                    <a:pt x="3119907" y="3429"/>
                  </a:lnTo>
                  <a:lnTo>
                    <a:pt x="3075978" y="13703"/>
                  </a:lnTo>
                  <a:lnTo>
                    <a:pt x="3033750" y="30848"/>
                  </a:lnTo>
                  <a:lnTo>
                    <a:pt x="2994075" y="54838"/>
                  </a:lnTo>
                  <a:lnTo>
                    <a:pt x="2957804" y="85699"/>
                  </a:lnTo>
                  <a:lnTo>
                    <a:pt x="2926956" y="121958"/>
                  </a:lnTo>
                  <a:lnTo>
                    <a:pt x="2902953" y="161632"/>
                  </a:lnTo>
                  <a:lnTo>
                    <a:pt x="2885821" y="203873"/>
                  </a:lnTo>
                  <a:lnTo>
                    <a:pt x="2875534" y="247802"/>
                  </a:lnTo>
                  <a:lnTo>
                    <a:pt x="2872105" y="292595"/>
                  </a:lnTo>
                  <a:lnTo>
                    <a:pt x="2875534" y="337375"/>
                  </a:lnTo>
                  <a:lnTo>
                    <a:pt x="2885821" y="381317"/>
                  </a:lnTo>
                  <a:lnTo>
                    <a:pt x="2902953" y="423545"/>
                  </a:lnTo>
                  <a:lnTo>
                    <a:pt x="2926956" y="463219"/>
                  </a:lnTo>
                  <a:lnTo>
                    <a:pt x="2957804" y="499491"/>
                  </a:lnTo>
                  <a:lnTo>
                    <a:pt x="2994075" y="530339"/>
                  </a:lnTo>
                  <a:lnTo>
                    <a:pt x="3033750" y="554329"/>
                  </a:lnTo>
                  <a:lnTo>
                    <a:pt x="3075978" y="571474"/>
                  </a:lnTo>
                  <a:lnTo>
                    <a:pt x="3119907" y="581761"/>
                  </a:lnTo>
                  <a:lnTo>
                    <a:pt x="3164700" y="585190"/>
                  </a:lnTo>
                  <a:lnTo>
                    <a:pt x="3209480" y="581761"/>
                  </a:lnTo>
                  <a:lnTo>
                    <a:pt x="3253422" y="571474"/>
                  </a:lnTo>
                  <a:lnTo>
                    <a:pt x="3295650" y="554329"/>
                  </a:lnTo>
                  <a:lnTo>
                    <a:pt x="3335324" y="530339"/>
                  </a:lnTo>
                  <a:lnTo>
                    <a:pt x="3371596" y="499491"/>
                  </a:lnTo>
                  <a:lnTo>
                    <a:pt x="3402444" y="463219"/>
                  </a:lnTo>
                  <a:lnTo>
                    <a:pt x="3426447" y="423545"/>
                  </a:lnTo>
                  <a:lnTo>
                    <a:pt x="3443579" y="381317"/>
                  </a:lnTo>
                  <a:lnTo>
                    <a:pt x="3453866" y="337375"/>
                  </a:lnTo>
                  <a:lnTo>
                    <a:pt x="3457295" y="292595"/>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98" name="Google Shape;598;p72"/>
            <p:cNvSpPr/>
            <p:nvPr/>
          </p:nvSpPr>
          <p:spPr>
            <a:xfrm>
              <a:off x="13960291" y="7270869"/>
              <a:ext cx="2458719" cy="932179"/>
            </a:xfrm>
            <a:custGeom>
              <a:rect b="b" l="l" r="r" t="t"/>
              <a:pathLst>
                <a:path extrusionOk="0" h="932179" w="2458719">
                  <a:moveTo>
                    <a:pt x="358495" y="335697"/>
                  </a:moveTo>
                  <a:lnTo>
                    <a:pt x="322689" y="464691"/>
                  </a:lnTo>
                  <a:lnTo>
                    <a:pt x="0" y="124868"/>
                  </a:lnTo>
                  <a:lnTo>
                    <a:pt x="451680" y="0"/>
                  </a:lnTo>
                  <a:lnTo>
                    <a:pt x="415874" y="128993"/>
                  </a:lnTo>
                  <a:lnTo>
                    <a:pt x="2099900" y="596454"/>
                  </a:lnTo>
                  <a:lnTo>
                    <a:pt x="2135707" y="467461"/>
                  </a:lnTo>
                  <a:lnTo>
                    <a:pt x="2458396" y="807283"/>
                  </a:lnTo>
                  <a:lnTo>
                    <a:pt x="2006715" y="932152"/>
                  </a:lnTo>
                  <a:lnTo>
                    <a:pt x="2042522" y="803159"/>
                  </a:lnTo>
                  <a:lnTo>
                    <a:pt x="358495" y="335697"/>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99" name="Google Shape;599;p72"/>
            <p:cNvSpPr/>
            <p:nvPr/>
          </p:nvSpPr>
          <p:spPr>
            <a:xfrm>
              <a:off x="13561140" y="7270361"/>
              <a:ext cx="2458719" cy="932179"/>
            </a:xfrm>
            <a:custGeom>
              <a:rect b="b" l="l" r="r" t="t"/>
              <a:pathLst>
                <a:path extrusionOk="0" h="932179" w="2458719">
                  <a:moveTo>
                    <a:pt x="2100014" y="335720"/>
                  </a:moveTo>
                  <a:lnTo>
                    <a:pt x="2135789" y="464722"/>
                  </a:lnTo>
                  <a:lnTo>
                    <a:pt x="2458561" y="124978"/>
                  </a:lnTo>
                  <a:lnTo>
                    <a:pt x="2006910" y="0"/>
                  </a:lnTo>
                  <a:lnTo>
                    <a:pt x="2042686" y="129001"/>
                  </a:lnTo>
                  <a:lnTo>
                    <a:pt x="358546" y="596055"/>
                  </a:lnTo>
                  <a:lnTo>
                    <a:pt x="322770" y="467053"/>
                  </a:lnTo>
                  <a:lnTo>
                    <a:pt x="0" y="806797"/>
                  </a:lnTo>
                  <a:lnTo>
                    <a:pt x="451649" y="931775"/>
                  </a:lnTo>
                  <a:lnTo>
                    <a:pt x="415874" y="802773"/>
                  </a:lnTo>
                  <a:lnTo>
                    <a:pt x="2100014" y="33572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600" name="Google Shape;600;p72"/>
          <p:cNvSpPr txBox="1"/>
          <p:nvPr/>
        </p:nvSpPr>
        <p:spPr>
          <a:xfrm>
            <a:off x="5917535" y="4042319"/>
            <a:ext cx="21714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Checkpoint to CPU memory</a:t>
            </a:r>
            <a:endParaRPr sz="1300">
              <a:latin typeface="Arial"/>
              <a:ea typeface="Arial"/>
              <a:cs typeface="Arial"/>
              <a:sym typeface="Arial"/>
            </a:endParaRPr>
          </a:p>
        </p:txBody>
      </p:sp>
      <p:sp>
        <p:nvSpPr>
          <p:cNvPr id="601" name="Google Shape;601;p72"/>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sp>
        <p:nvSpPr>
          <p:cNvPr id="602" name="Google Shape;602;p72"/>
          <p:cNvSpPr txBox="1"/>
          <p:nvPr/>
        </p:nvSpPr>
        <p:spPr>
          <a:xfrm>
            <a:off x="6259669" y="2761465"/>
            <a:ext cx="1104000" cy="1926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1200">
                <a:latin typeface="Arial"/>
                <a:ea typeface="Arial"/>
                <a:cs typeface="Arial"/>
                <a:sym typeface="Arial"/>
              </a:rPr>
              <a:t>High Bandwidth</a:t>
            </a:r>
            <a:endParaRPr sz="1200">
              <a:latin typeface="Arial"/>
              <a:ea typeface="Arial"/>
              <a:cs typeface="Arial"/>
              <a:sym typeface="Arial"/>
            </a:endParaRPr>
          </a:p>
        </p:txBody>
      </p:sp>
      <p:sp>
        <p:nvSpPr>
          <p:cNvPr id="603" name="Google Shape;603;p72"/>
          <p:cNvSpPr txBox="1"/>
          <p:nvPr/>
        </p:nvSpPr>
        <p:spPr>
          <a:xfrm rot="-540349">
            <a:off x="2296499" y="2749551"/>
            <a:ext cx="1077078" cy="187420"/>
          </a:xfrm>
          <a:prstGeom prst="rect">
            <a:avLst/>
          </a:prstGeom>
          <a:noFill/>
          <a:ln>
            <a:noFill/>
          </a:ln>
        </p:spPr>
        <p:txBody>
          <a:bodyPr anchorCtr="0" anchor="t" bIns="0" lIns="0" spcFirstLastPara="1" rIns="0" wrap="square" tIns="0">
            <a:spAutoFit/>
          </a:bodyPr>
          <a:lstStyle/>
          <a:p>
            <a:pPr indent="0" lvl="0" marL="0" rtl="0" algn="l">
              <a:lnSpc>
                <a:spcPct val="67692"/>
              </a:lnSpc>
              <a:spcBef>
                <a:spcPts val="0"/>
              </a:spcBef>
              <a:spcAft>
                <a:spcPts val="0"/>
              </a:spcAft>
              <a:buNone/>
            </a:pPr>
            <a:r>
              <a:rPr lang="en" sz="1200">
                <a:latin typeface="Arial"/>
                <a:ea typeface="Arial"/>
                <a:cs typeface="Arial"/>
                <a:sym typeface="Arial"/>
              </a:rPr>
              <a:t>Low </a:t>
            </a:r>
            <a:r>
              <a:rPr baseline="30000" lang="en" sz="1800">
                <a:latin typeface="Arial"/>
                <a:ea typeface="Arial"/>
                <a:cs typeface="Arial"/>
                <a:sym typeface="Arial"/>
              </a:rPr>
              <a:t>Bandwidth</a:t>
            </a:r>
            <a:endParaRPr baseline="30000" sz="1800">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7" name="Shape 607"/>
        <p:cNvGrpSpPr/>
        <p:nvPr/>
      </p:nvGrpSpPr>
      <p:grpSpPr>
        <a:xfrm>
          <a:off x="0" y="0"/>
          <a:ext cx="0" cy="0"/>
          <a:chOff x="0" y="0"/>
          <a:chExt cx="0" cy="0"/>
        </a:xfrm>
      </p:grpSpPr>
      <p:sp>
        <p:nvSpPr>
          <p:cNvPr id="608" name="Google Shape;608;p73"/>
          <p:cNvSpPr txBox="1"/>
          <p:nvPr>
            <p:ph type="title"/>
          </p:nvPr>
        </p:nvSpPr>
        <p:spPr>
          <a:xfrm>
            <a:off x="463806" y="404198"/>
            <a:ext cx="5483700" cy="8193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a:t>Gemini</a:t>
            </a:r>
            <a:endParaRPr/>
          </a:p>
          <a:p>
            <a:pPr indent="0" lvl="0" marL="0" rtl="0" algn="l">
              <a:lnSpc>
                <a:spcPct val="100000"/>
              </a:lnSpc>
              <a:spcBef>
                <a:spcPts val="100"/>
              </a:spcBef>
              <a:spcAft>
                <a:spcPts val="0"/>
              </a:spcAft>
              <a:buNone/>
            </a:pPr>
            <a:r>
              <a:rPr lang="en" sz="2000"/>
              <a:t>Checkpoint to CPU memory</a:t>
            </a:r>
            <a:endParaRPr sz="2000"/>
          </a:p>
        </p:txBody>
      </p:sp>
      <p:sp>
        <p:nvSpPr>
          <p:cNvPr id="609" name="Google Shape;609;p73"/>
          <p:cNvSpPr/>
          <p:nvPr/>
        </p:nvSpPr>
        <p:spPr>
          <a:xfrm>
            <a:off x="2612714" y="2951250"/>
            <a:ext cx="3999878" cy="379647"/>
          </a:xfrm>
          <a:custGeom>
            <a:rect b="b" l="l" r="r" t="t"/>
            <a:pathLst>
              <a:path extrusionOk="0" h="834390" w="8790940">
                <a:moveTo>
                  <a:pt x="8550532" y="0"/>
                </a:moveTo>
                <a:lnTo>
                  <a:pt x="240097" y="0"/>
                </a:lnTo>
                <a:lnTo>
                  <a:pt x="192319" y="183"/>
                </a:lnTo>
                <a:lnTo>
                  <a:pt x="153788" y="1470"/>
                </a:lnTo>
                <a:lnTo>
                  <a:pt x="99184" y="11765"/>
                </a:lnTo>
                <a:lnTo>
                  <a:pt x="45785" y="45784"/>
                </a:lnTo>
                <a:lnTo>
                  <a:pt x="11766" y="99184"/>
                </a:lnTo>
                <a:lnTo>
                  <a:pt x="1470" y="153788"/>
                </a:lnTo>
                <a:lnTo>
                  <a:pt x="183" y="192319"/>
                </a:lnTo>
                <a:lnTo>
                  <a:pt x="0" y="240097"/>
                </a:lnTo>
                <a:lnTo>
                  <a:pt x="0" y="594203"/>
                </a:lnTo>
                <a:lnTo>
                  <a:pt x="183" y="641982"/>
                </a:lnTo>
                <a:lnTo>
                  <a:pt x="1470" y="680513"/>
                </a:lnTo>
                <a:lnTo>
                  <a:pt x="11766" y="735116"/>
                </a:lnTo>
                <a:lnTo>
                  <a:pt x="45785" y="788516"/>
                </a:lnTo>
                <a:lnTo>
                  <a:pt x="99184" y="822535"/>
                </a:lnTo>
                <a:lnTo>
                  <a:pt x="153788" y="832830"/>
                </a:lnTo>
                <a:lnTo>
                  <a:pt x="192319" y="834117"/>
                </a:lnTo>
                <a:lnTo>
                  <a:pt x="240097" y="834301"/>
                </a:lnTo>
                <a:lnTo>
                  <a:pt x="8550532" y="834301"/>
                </a:lnTo>
                <a:lnTo>
                  <a:pt x="8598311" y="834117"/>
                </a:lnTo>
                <a:lnTo>
                  <a:pt x="8636842" y="832830"/>
                </a:lnTo>
                <a:lnTo>
                  <a:pt x="8691449" y="822535"/>
                </a:lnTo>
                <a:lnTo>
                  <a:pt x="8744847" y="788516"/>
                </a:lnTo>
                <a:lnTo>
                  <a:pt x="8778870" y="735116"/>
                </a:lnTo>
                <a:lnTo>
                  <a:pt x="8789159" y="680513"/>
                </a:lnTo>
                <a:lnTo>
                  <a:pt x="8790445" y="641982"/>
                </a:lnTo>
                <a:lnTo>
                  <a:pt x="8790629" y="594203"/>
                </a:lnTo>
                <a:lnTo>
                  <a:pt x="8790629" y="240097"/>
                </a:lnTo>
                <a:lnTo>
                  <a:pt x="8790445" y="192319"/>
                </a:lnTo>
                <a:lnTo>
                  <a:pt x="8789159" y="153788"/>
                </a:lnTo>
                <a:lnTo>
                  <a:pt x="8778870" y="99184"/>
                </a:lnTo>
                <a:lnTo>
                  <a:pt x="8744847" y="45784"/>
                </a:lnTo>
                <a:lnTo>
                  <a:pt x="8691449" y="11765"/>
                </a:lnTo>
                <a:lnTo>
                  <a:pt x="8636842" y="1470"/>
                </a:lnTo>
                <a:lnTo>
                  <a:pt x="8598311" y="183"/>
                </a:lnTo>
                <a:lnTo>
                  <a:pt x="8550532"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10" name="Google Shape;610;p73"/>
          <p:cNvSpPr txBox="1"/>
          <p:nvPr/>
        </p:nvSpPr>
        <p:spPr>
          <a:xfrm>
            <a:off x="465700" y="1567824"/>
            <a:ext cx="6575100" cy="1782300"/>
          </a:xfrm>
          <a:prstGeom prst="rect">
            <a:avLst/>
          </a:prstGeom>
          <a:noFill/>
          <a:ln>
            <a:noFill/>
          </a:ln>
        </p:spPr>
        <p:txBody>
          <a:bodyPr anchorCtr="0" anchor="t" bIns="0" lIns="0" spcFirstLastPara="1" rIns="0" wrap="square" tIns="32350">
            <a:spAutoFit/>
          </a:bodyPr>
          <a:lstStyle/>
          <a:p>
            <a:pPr indent="-228600" lvl="0" marL="228600" rtl="0" algn="l">
              <a:lnSpc>
                <a:spcPct val="100000"/>
              </a:lnSpc>
              <a:spcBef>
                <a:spcPts val="0"/>
              </a:spcBef>
              <a:spcAft>
                <a:spcPts val="0"/>
              </a:spcAft>
              <a:buClr>
                <a:srgbClr val="929292"/>
              </a:buClr>
              <a:buSzPts val="2200"/>
              <a:buFont typeface="Arial"/>
              <a:buChar char="•"/>
            </a:pPr>
            <a:r>
              <a:rPr lang="en" sz="1800">
                <a:solidFill>
                  <a:srgbClr val="929292"/>
                </a:solidFill>
                <a:latin typeface="Arial"/>
                <a:ea typeface="Arial"/>
                <a:cs typeface="Arial"/>
                <a:sym typeface="Arial"/>
              </a:rPr>
              <a:t>CPU memory is much larger than GPU memory</a:t>
            </a:r>
            <a:endParaRPr sz="1800">
              <a:latin typeface="Arial"/>
              <a:ea typeface="Arial"/>
              <a:cs typeface="Arial"/>
              <a:sym typeface="Arial"/>
            </a:endParaRPr>
          </a:p>
          <a:p>
            <a:pPr indent="-228600" lvl="0" marL="228600" rtl="0" algn="l">
              <a:lnSpc>
                <a:spcPct val="100000"/>
              </a:lnSpc>
              <a:spcBef>
                <a:spcPts val="700"/>
              </a:spcBef>
              <a:spcAft>
                <a:spcPts val="0"/>
              </a:spcAft>
              <a:buClr>
                <a:srgbClr val="929292"/>
              </a:buClr>
              <a:buSzPts val="2200"/>
              <a:buFont typeface="Arial"/>
              <a:buChar char="•"/>
            </a:pPr>
            <a:r>
              <a:rPr lang="en" sz="1800">
                <a:solidFill>
                  <a:srgbClr val="929292"/>
                </a:solidFill>
                <a:latin typeface="Arial"/>
                <a:ea typeface="Arial"/>
                <a:cs typeface="Arial"/>
                <a:sym typeface="Arial"/>
              </a:rPr>
              <a:t>Checkpoint to CPU memory enables a much higher frequency</a:t>
            </a:r>
            <a:endParaRPr sz="1800">
              <a:latin typeface="Arial"/>
              <a:ea typeface="Arial"/>
              <a:cs typeface="Arial"/>
              <a:sym typeface="Arial"/>
            </a:endParaRPr>
          </a:p>
          <a:p>
            <a:pPr indent="-228600" lvl="0" marL="228600" rtl="0" algn="l">
              <a:lnSpc>
                <a:spcPct val="100000"/>
              </a:lnSpc>
              <a:spcBef>
                <a:spcPts val="700"/>
              </a:spcBef>
              <a:spcAft>
                <a:spcPts val="0"/>
              </a:spcAft>
              <a:buSzPts val="2200"/>
              <a:buFont typeface="Arial"/>
              <a:buChar char="•"/>
            </a:pPr>
            <a:r>
              <a:rPr lang="en" sz="1800">
                <a:latin typeface="Arial"/>
                <a:ea typeface="Arial"/>
                <a:cs typeface="Arial"/>
                <a:sym typeface="Arial"/>
              </a:rPr>
              <a:t>CPU memory only stores checkpoints for failure recovery</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 sz="1800"/>
              <a:t>                                    </a:t>
            </a:r>
            <a:r>
              <a:rPr lang="en" sz="1300">
                <a:solidFill>
                  <a:srgbClr val="434343"/>
                </a:solidFill>
                <a:latin typeface="Arial"/>
                <a:ea typeface="Arial"/>
                <a:cs typeface="Arial"/>
                <a:sym typeface="Arial"/>
              </a:rPr>
              <a:t>Decouple the checkpoints for different purposes</a:t>
            </a:r>
            <a:endParaRPr sz="1300">
              <a:latin typeface="Arial"/>
              <a:ea typeface="Arial"/>
              <a:cs typeface="Arial"/>
              <a:sym typeface="Arial"/>
            </a:endParaRPr>
          </a:p>
        </p:txBody>
      </p:sp>
      <p:sp>
        <p:nvSpPr>
          <p:cNvPr id="611" name="Google Shape;611;p73"/>
          <p:cNvSpPr/>
          <p:nvPr/>
        </p:nvSpPr>
        <p:spPr>
          <a:xfrm>
            <a:off x="5103680" y="4026698"/>
            <a:ext cx="2382187" cy="667128"/>
          </a:xfrm>
          <a:custGeom>
            <a:rect b="b" l="l" r="r" t="t"/>
            <a:pathLst>
              <a:path extrusionOk="0" h="1466215" w="5235575">
                <a:moveTo>
                  <a:pt x="4995345" y="0"/>
                </a:moveTo>
                <a:lnTo>
                  <a:pt x="240097" y="0"/>
                </a:lnTo>
                <a:lnTo>
                  <a:pt x="192318" y="183"/>
                </a:lnTo>
                <a:lnTo>
                  <a:pt x="153787" y="1470"/>
                </a:lnTo>
                <a:lnTo>
                  <a:pt x="99180" y="11766"/>
                </a:lnTo>
                <a:lnTo>
                  <a:pt x="45782" y="45785"/>
                </a:lnTo>
                <a:lnTo>
                  <a:pt x="11758" y="99184"/>
                </a:lnTo>
                <a:lnTo>
                  <a:pt x="1469" y="153788"/>
                </a:lnTo>
                <a:lnTo>
                  <a:pt x="183" y="192319"/>
                </a:lnTo>
                <a:lnTo>
                  <a:pt x="0" y="240097"/>
                </a:lnTo>
                <a:lnTo>
                  <a:pt x="0" y="1225827"/>
                </a:lnTo>
                <a:lnTo>
                  <a:pt x="183" y="1273605"/>
                </a:lnTo>
                <a:lnTo>
                  <a:pt x="1469" y="1312136"/>
                </a:lnTo>
                <a:lnTo>
                  <a:pt x="11758" y="1366739"/>
                </a:lnTo>
                <a:lnTo>
                  <a:pt x="45782" y="1420139"/>
                </a:lnTo>
                <a:lnTo>
                  <a:pt x="99180" y="1454158"/>
                </a:lnTo>
                <a:lnTo>
                  <a:pt x="153787" y="1464453"/>
                </a:lnTo>
                <a:lnTo>
                  <a:pt x="192318" y="1465740"/>
                </a:lnTo>
                <a:lnTo>
                  <a:pt x="240097" y="1465924"/>
                </a:lnTo>
                <a:lnTo>
                  <a:pt x="4995345" y="1465924"/>
                </a:lnTo>
                <a:lnTo>
                  <a:pt x="5043124" y="1465740"/>
                </a:lnTo>
                <a:lnTo>
                  <a:pt x="5081654" y="1464453"/>
                </a:lnTo>
                <a:lnTo>
                  <a:pt x="5136251" y="1454158"/>
                </a:lnTo>
                <a:lnTo>
                  <a:pt x="5189653" y="1420139"/>
                </a:lnTo>
                <a:lnTo>
                  <a:pt x="5223673" y="1366739"/>
                </a:lnTo>
                <a:lnTo>
                  <a:pt x="5233971" y="1312136"/>
                </a:lnTo>
                <a:lnTo>
                  <a:pt x="5235258" y="1273605"/>
                </a:lnTo>
                <a:lnTo>
                  <a:pt x="5235442" y="1225827"/>
                </a:lnTo>
                <a:lnTo>
                  <a:pt x="5235442" y="240097"/>
                </a:lnTo>
                <a:lnTo>
                  <a:pt x="5235258" y="192319"/>
                </a:lnTo>
                <a:lnTo>
                  <a:pt x="5233971" y="153788"/>
                </a:lnTo>
                <a:lnTo>
                  <a:pt x="5223673" y="99184"/>
                </a:lnTo>
                <a:lnTo>
                  <a:pt x="5189653" y="45785"/>
                </a:lnTo>
                <a:lnTo>
                  <a:pt x="5136251" y="11766"/>
                </a:lnTo>
                <a:lnTo>
                  <a:pt x="5081654" y="1470"/>
                </a:lnTo>
                <a:lnTo>
                  <a:pt x="5043124" y="183"/>
                </a:lnTo>
                <a:lnTo>
                  <a:pt x="4995345"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12" name="Google Shape;612;p73"/>
          <p:cNvSpPr txBox="1"/>
          <p:nvPr/>
        </p:nvSpPr>
        <p:spPr>
          <a:xfrm>
            <a:off x="5116954" y="4143408"/>
            <a:ext cx="2136900" cy="530100"/>
          </a:xfrm>
          <a:prstGeom prst="rect">
            <a:avLst/>
          </a:prstGeom>
          <a:noFill/>
          <a:ln>
            <a:noFill/>
          </a:ln>
        </p:spPr>
        <p:txBody>
          <a:bodyPr anchorCtr="0" anchor="t" bIns="0" lIns="0" spcFirstLastPara="1" rIns="0" wrap="square" tIns="6650">
            <a:spAutoFit/>
          </a:bodyPr>
          <a:lstStyle/>
          <a:p>
            <a:pPr indent="-171450" lvl="0" marL="177800" rtl="0" algn="l">
              <a:lnSpc>
                <a:spcPct val="100000"/>
              </a:lnSpc>
              <a:spcBef>
                <a:spcPts val="0"/>
              </a:spcBef>
              <a:spcAft>
                <a:spcPts val="0"/>
              </a:spcAft>
              <a:buClr>
                <a:srgbClr val="434343"/>
              </a:buClr>
              <a:buSzPts val="1700"/>
              <a:buFont typeface="Arial"/>
              <a:buChar char="•"/>
            </a:pPr>
            <a:r>
              <a:rPr lang="en" sz="1300">
                <a:solidFill>
                  <a:srgbClr val="434343"/>
                </a:solidFill>
                <a:latin typeface="Arial"/>
                <a:ea typeface="Arial"/>
                <a:cs typeface="Arial"/>
                <a:sym typeface="Arial"/>
              </a:rPr>
              <a:t>Need checkpoint history</a:t>
            </a:r>
            <a:endParaRPr sz="1300">
              <a:latin typeface="Arial"/>
              <a:ea typeface="Arial"/>
              <a:cs typeface="Arial"/>
              <a:sym typeface="Arial"/>
            </a:endParaRPr>
          </a:p>
          <a:p>
            <a:pPr indent="-171450" lvl="0" marL="177800" rtl="0" algn="l">
              <a:lnSpc>
                <a:spcPct val="100000"/>
              </a:lnSpc>
              <a:spcBef>
                <a:spcPts val="0"/>
              </a:spcBef>
              <a:spcAft>
                <a:spcPts val="0"/>
              </a:spcAft>
              <a:buClr>
                <a:srgbClr val="434343"/>
              </a:buClr>
              <a:buSzPts val="1700"/>
              <a:buFont typeface="Arial"/>
              <a:buChar char="•"/>
            </a:pPr>
            <a:r>
              <a:rPr lang="en" sz="1300">
                <a:solidFill>
                  <a:srgbClr val="434343"/>
                </a:solidFill>
                <a:latin typeface="Arial"/>
                <a:ea typeface="Arial"/>
                <a:cs typeface="Arial"/>
                <a:sym typeface="Arial"/>
              </a:rPr>
              <a:t>Low-frequent checkpoints</a:t>
            </a:r>
            <a:endParaRPr sz="1300">
              <a:latin typeface="Arial"/>
              <a:ea typeface="Arial"/>
              <a:cs typeface="Arial"/>
              <a:sym typeface="Arial"/>
            </a:endParaRPr>
          </a:p>
        </p:txBody>
      </p:sp>
      <p:sp>
        <p:nvSpPr>
          <p:cNvPr id="613" name="Google Shape;613;p73"/>
          <p:cNvSpPr/>
          <p:nvPr/>
        </p:nvSpPr>
        <p:spPr>
          <a:xfrm>
            <a:off x="4611847" y="3608429"/>
            <a:ext cx="0" cy="1162345"/>
          </a:xfrm>
          <a:custGeom>
            <a:rect b="b" l="l" r="r" t="t"/>
            <a:pathLst>
              <a:path extrusionOk="0" h="2554604" w="120000">
                <a:moveTo>
                  <a:pt x="0" y="2554366"/>
                </a:moveTo>
                <a:lnTo>
                  <a:pt x="0" y="0"/>
                </a:lnTo>
              </a:path>
            </a:pathLst>
          </a:custGeom>
          <a:noFill/>
          <a:ln cap="flat" cmpd="sng" w="41875">
            <a:solidFill>
              <a:srgbClr val="00000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14" name="Google Shape;614;p73"/>
          <p:cNvSpPr/>
          <p:nvPr/>
        </p:nvSpPr>
        <p:spPr>
          <a:xfrm>
            <a:off x="1738764" y="4029544"/>
            <a:ext cx="2382187" cy="667128"/>
          </a:xfrm>
          <a:custGeom>
            <a:rect b="b" l="l" r="r" t="t"/>
            <a:pathLst>
              <a:path extrusionOk="0" h="1466215" w="5235575">
                <a:moveTo>
                  <a:pt x="4995345" y="0"/>
                </a:moveTo>
                <a:lnTo>
                  <a:pt x="240097" y="0"/>
                </a:lnTo>
                <a:lnTo>
                  <a:pt x="192319" y="183"/>
                </a:lnTo>
                <a:lnTo>
                  <a:pt x="153788" y="1470"/>
                </a:lnTo>
                <a:lnTo>
                  <a:pt x="99184" y="11765"/>
                </a:lnTo>
                <a:lnTo>
                  <a:pt x="45785" y="45784"/>
                </a:lnTo>
                <a:lnTo>
                  <a:pt x="11766" y="99184"/>
                </a:lnTo>
                <a:lnTo>
                  <a:pt x="1470" y="153788"/>
                </a:lnTo>
                <a:lnTo>
                  <a:pt x="183" y="192319"/>
                </a:lnTo>
                <a:lnTo>
                  <a:pt x="0" y="240097"/>
                </a:lnTo>
                <a:lnTo>
                  <a:pt x="0" y="1225826"/>
                </a:lnTo>
                <a:lnTo>
                  <a:pt x="183" y="1273604"/>
                </a:lnTo>
                <a:lnTo>
                  <a:pt x="1470" y="1312135"/>
                </a:lnTo>
                <a:lnTo>
                  <a:pt x="11766" y="1366739"/>
                </a:lnTo>
                <a:lnTo>
                  <a:pt x="45785" y="1420138"/>
                </a:lnTo>
                <a:lnTo>
                  <a:pt x="99184" y="1454157"/>
                </a:lnTo>
                <a:lnTo>
                  <a:pt x="153788" y="1464453"/>
                </a:lnTo>
                <a:lnTo>
                  <a:pt x="192319" y="1465739"/>
                </a:lnTo>
                <a:lnTo>
                  <a:pt x="240097" y="1465923"/>
                </a:lnTo>
                <a:lnTo>
                  <a:pt x="4995345" y="1465923"/>
                </a:lnTo>
                <a:lnTo>
                  <a:pt x="5043123" y="1465739"/>
                </a:lnTo>
                <a:lnTo>
                  <a:pt x="5081654" y="1464453"/>
                </a:lnTo>
                <a:lnTo>
                  <a:pt x="5136258" y="1454157"/>
                </a:lnTo>
                <a:lnTo>
                  <a:pt x="5189657" y="1420138"/>
                </a:lnTo>
                <a:lnTo>
                  <a:pt x="5223676" y="1366739"/>
                </a:lnTo>
                <a:lnTo>
                  <a:pt x="5233971" y="1312135"/>
                </a:lnTo>
                <a:lnTo>
                  <a:pt x="5235258" y="1273604"/>
                </a:lnTo>
                <a:lnTo>
                  <a:pt x="5235442" y="1225826"/>
                </a:lnTo>
                <a:lnTo>
                  <a:pt x="5235442" y="240097"/>
                </a:lnTo>
                <a:lnTo>
                  <a:pt x="5235258" y="192319"/>
                </a:lnTo>
                <a:lnTo>
                  <a:pt x="5233971" y="153788"/>
                </a:lnTo>
                <a:lnTo>
                  <a:pt x="5223676" y="99184"/>
                </a:lnTo>
                <a:lnTo>
                  <a:pt x="5189657" y="45784"/>
                </a:lnTo>
                <a:lnTo>
                  <a:pt x="5136258" y="11765"/>
                </a:lnTo>
                <a:lnTo>
                  <a:pt x="5081654" y="1470"/>
                </a:lnTo>
                <a:lnTo>
                  <a:pt x="5043123" y="183"/>
                </a:lnTo>
                <a:lnTo>
                  <a:pt x="4995345"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15" name="Google Shape;615;p73"/>
          <p:cNvSpPr txBox="1"/>
          <p:nvPr/>
        </p:nvSpPr>
        <p:spPr>
          <a:xfrm>
            <a:off x="1752038" y="4146254"/>
            <a:ext cx="2175000" cy="530100"/>
          </a:xfrm>
          <a:prstGeom prst="rect">
            <a:avLst/>
          </a:prstGeom>
          <a:noFill/>
          <a:ln>
            <a:noFill/>
          </a:ln>
        </p:spPr>
        <p:txBody>
          <a:bodyPr anchorCtr="0" anchor="t" bIns="0" lIns="0" spcFirstLastPara="1" rIns="0" wrap="square" tIns="6650">
            <a:spAutoFit/>
          </a:bodyPr>
          <a:lstStyle/>
          <a:p>
            <a:pPr indent="-171450" lvl="0" marL="177800" rtl="0" algn="l">
              <a:lnSpc>
                <a:spcPct val="100000"/>
              </a:lnSpc>
              <a:spcBef>
                <a:spcPts val="0"/>
              </a:spcBef>
              <a:spcAft>
                <a:spcPts val="0"/>
              </a:spcAft>
              <a:buClr>
                <a:srgbClr val="434343"/>
              </a:buClr>
              <a:buSzPts val="1700"/>
              <a:buFont typeface="Arial"/>
              <a:buChar char="•"/>
            </a:pPr>
            <a:r>
              <a:rPr lang="en" sz="1300">
                <a:solidFill>
                  <a:srgbClr val="434343"/>
                </a:solidFill>
                <a:latin typeface="Arial"/>
                <a:ea typeface="Arial"/>
                <a:cs typeface="Arial"/>
                <a:sym typeface="Arial"/>
              </a:rPr>
              <a:t>High-frequent checkpoints</a:t>
            </a:r>
            <a:endParaRPr sz="1300">
              <a:latin typeface="Arial"/>
              <a:ea typeface="Arial"/>
              <a:cs typeface="Arial"/>
              <a:sym typeface="Arial"/>
            </a:endParaRPr>
          </a:p>
          <a:p>
            <a:pPr indent="-171450" lvl="0" marL="177800" rtl="0" algn="l">
              <a:lnSpc>
                <a:spcPct val="100000"/>
              </a:lnSpc>
              <a:spcBef>
                <a:spcPts val="0"/>
              </a:spcBef>
              <a:spcAft>
                <a:spcPts val="0"/>
              </a:spcAft>
              <a:buClr>
                <a:srgbClr val="434343"/>
              </a:buClr>
              <a:buSzPts val="1700"/>
              <a:buFont typeface="Arial"/>
              <a:buChar char="•"/>
            </a:pPr>
            <a:r>
              <a:rPr lang="en" sz="1300">
                <a:solidFill>
                  <a:srgbClr val="434343"/>
                </a:solidFill>
                <a:latin typeface="Arial"/>
                <a:ea typeface="Arial"/>
                <a:cs typeface="Arial"/>
                <a:sym typeface="Arial"/>
              </a:rPr>
              <a:t>Only need the latest one</a:t>
            </a:r>
            <a:endParaRPr sz="1300">
              <a:latin typeface="Arial"/>
              <a:ea typeface="Arial"/>
              <a:cs typeface="Arial"/>
              <a:sym typeface="Arial"/>
            </a:endParaRPr>
          </a:p>
        </p:txBody>
      </p:sp>
      <p:sp>
        <p:nvSpPr>
          <p:cNvPr id="616" name="Google Shape;616;p73"/>
          <p:cNvSpPr txBox="1"/>
          <p:nvPr/>
        </p:nvSpPr>
        <p:spPr>
          <a:xfrm>
            <a:off x="2310786" y="3679614"/>
            <a:ext cx="12246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Failure recovery</a:t>
            </a:r>
            <a:endParaRPr sz="1300">
              <a:latin typeface="Arial"/>
              <a:ea typeface="Arial"/>
              <a:cs typeface="Arial"/>
              <a:sym typeface="Arial"/>
            </a:endParaRPr>
          </a:p>
        </p:txBody>
      </p:sp>
      <p:sp>
        <p:nvSpPr>
          <p:cNvPr id="617" name="Google Shape;617;p73"/>
          <p:cNvSpPr txBox="1"/>
          <p:nvPr/>
        </p:nvSpPr>
        <p:spPr>
          <a:xfrm>
            <a:off x="5058032" y="3679614"/>
            <a:ext cx="24726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Debugging, accuracy evaluation</a:t>
            </a:r>
            <a:endParaRPr sz="1300">
              <a:latin typeface="Arial"/>
              <a:ea typeface="Arial"/>
              <a:cs typeface="Arial"/>
              <a:sym typeface="Arial"/>
            </a:endParaRPr>
          </a:p>
        </p:txBody>
      </p:sp>
      <p:pic>
        <p:nvPicPr>
          <p:cNvPr id="618" name="Google Shape;618;p73"/>
          <p:cNvPicPr preferRelativeResize="0"/>
          <p:nvPr/>
        </p:nvPicPr>
        <p:blipFill rotWithShape="1">
          <a:blip r:embed="rId3">
            <a:alphaModFix/>
          </a:blip>
          <a:srcRect b="0" l="0" r="0" t="0"/>
          <a:stretch/>
        </p:blipFill>
        <p:spPr>
          <a:xfrm>
            <a:off x="277396" y="3469849"/>
            <a:ext cx="1099566" cy="1099566"/>
          </a:xfrm>
          <a:prstGeom prst="rect">
            <a:avLst/>
          </a:prstGeom>
          <a:noFill/>
          <a:ln>
            <a:noFill/>
          </a:ln>
        </p:spPr>
      </p:pic>
      <p:sp>
        <p:nvSpPr>
          <p:cNvPr id="619" name="Google Shape;619;p73"/>
          <p:cNvSpPr txBox="1"/>
          <p:nvPr/>
        </p:nvSpPr>
        <p:spPr>
          <a:xfrm>
            <a:off x="305376" y="4316722"/>
            <a:ext cx="10437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CPU memory</a:t>
            </a:r>
            <a:endParaRPr sz="1300">
              <a:latin typeface="Arial"/>
              <a:ea typeface="Arial"/>
              <a:cs typeface="Arial"/>
              <a:sym typeface="Arial"/>
            </a:endParaRPr>
          </a:p>
        </p:txBody>
      </p:sp>
      <p:sp>
        <p:nvSpPr>
          <p:cNvPr id="620" name="Google Shape;620;p73"/>
          <p:cNvSpPr/>
          <p:nvPr/>
        </p:nvSpPr>
        <p:spPr>
          <a:xfrm>
            <a:off x="7917643" y="3524542"/>
            <a:ext cx="629857" cy="831237"/>
          </a:xfrm>
          <a:custGeom>
            <a:rect b="b" l="l" r="r" t="t"/>
            <a:pathLst>
              <a:path extrusionOk="0" h="1826895" w="1384300">
                <a:moveTo>
                  <a:pt x="18" y="303879"/>
                </a:moveTo>
                <a:lnTo>
                  <a:pt x="18" y="1606200"/>
                </a:lnTo>
                <a:lnTo>
                  <a:pt x="3590" y="1627680"/>
                </a:lnTo>
                <a:lnTo>
                  <a:pt x="31121" y="1669371"/>
                </a:lnTo>
                <a:lnTo>
                  <a:pt x="83518" y="1708442"/>
                </a:lnTo>
                <a:lnTo>
                  <a:pt x="118171" y="1726646"/>
                </a:lnTo>
                <a:lnTo>
                  <a:pt x="157998" y="1743778"/>
                </a:lnTo>
                <a:lnTo>
                  <a:pt x="202650" y="1759698"/>
                </a:lnTo>
                <a:lnTo>
                  <a:pt x="251780" y="1774266"/>
                </a:lnTo>
                <a:lnTo>
                  <a:pt x="305041" y="1787344"/>
                </a:lnTo>
                <a:lnTo>
                  <a:pt x="362083" y="1798792"/>
                </a:lnTo>
                <a:lnTo>
                  <a:pt x="422560" y="1808470"/>
                </a:lnTo>
                <a:lnTo>
                  <a:pt x="486124" y="1816241"/>
                </a:lnTo>
                <a:lnTo>
                  <a:pt x="552427" y="1821963"/>
                </a:lnTo>
                <a:lnTo>
                  <a:pt x="621122" y="1825499"/>
                </a:lnTo>
                <a:lnTo>
                  <a:pt x="691861" y="1826708"/>
                </a:lnTo>
                <a:lnTo>
                  <a:pt x="762599" y="1825499"/>
                </a:lnTo>
                <a:lnTo>
                  <a:pt x="831294" y="1821963"/>
                </a:lnTo>
                <a:lnTo>
                  <a:pt x="897597" y="1816241"/>
                </a:lnTo>
                <a:lnTo>
                  <a:pt x="961161" y="1808470"/>
                </a:lnTo>
                <a:lnTo>
                  <a:pt x="1021638" y="1798792"/>
                </a:lnTo>
                <a:lnTo>
                  <a:pt x="1078681" y="1787344"/>
                </a:lnTo>
                <a:lnTo>
                  <a:pt x="1131941" y="1774266"/>
                </a:lnTo>
                <a:lnTo>
                  <a:pt x="1181071" y="1759698"/>
                </a:lnTo>
                <a:lnTo>
                  <a:pt x="1225723" y="1743778"/>
                </a:lnTo>
                <a:lnTo>
                  <a:pt x="1265550" y="1726646"/>
                </a:lnTo>
                <a:lnTo>
                  <a:pt x="1300204" y="1708442"/>
                </a:lnTo>
                <a:lnTo>
                  <a:pt x="1352600" y="1669371"/>
                </a:lnTo>
                <a:lnTo>
                  <a:pt x="1380132" y="1627680"/>
                </a:lnTo>
                <a:lnTo>
                  <a:pt x="1383703" y="1606200"/>
                </a:lnTo>
                <a:lnTo>
                  <a:pt x="1383703" y="453030"/>
                </a:lnTo>
                <a:lnTo>
                  <a:pt x="691861" y="453030"/>
                </a:lnTo>
                <a:lnTo>
                  <a:pt x="623905" y="452091"/>
                </a:lnTo>
                <a:lnTo>
                  <a:pt x="557698" y="449330"/>
                </a:lnTo>
                <a:lnTo>
                  <a:pt x="493515" y="444829"/>
                </a:lnTo>
                <a:lnTo>
                  <a:pt x="431631" y="438670"/>
                </a:lnTo>
                <a:lnTo>
                  <a:pt x="372324" y="430933"/>
                </a:lnTo>
                <a:lnTo>
                  <a:pt x="315869" y="421702"/>
                </a:lnTo>
                <a:lnTo>
                  <a:pt x="262542" y="411059"/>
                </a:lnTo>
                <a:lnTo>
                  <a:pt x="212619" y="399084"/>
                </a:lnTo>
                <a:lnTo>
                  <a:pt x="166376" y="385861"/>
                </a:lnTo>
                <a:lnTo>
                  <a:pt x="124089" y="371471"/>
                </a:lnTo>
                <a:lnTo>
                  <a:pt x="86034" y="355996"/>
                </a:lnTo>
                <a:lnTo>
                  <a:pt x="23722" y="322118"/>
                </a:lnTo>
                <a:lnTo>
                  <a:pt x="18" y="303879"/>
                </a:lnTo>
                <a:close/>
              </a:path>
              <a:path extrusionOk="0" h="1826895" w="1384300">
                <a:moveTo>
                  <a:pt x="1383703" y="303879"/>
                </a:moveTo>
                <a:lnTo>
                  <a:pt x="1331236" y="339517"/>
                </a:lnTo>
                <a:lnTo>
                  <a:pt x="1259634" y="371471"/>
                </a:lnTo>
                <a:lnTo>
                  <a:pt x="1217347" y="385861"/>
                </a:lnTo>
                <a:lnTo>
                  <a:pt x="1171105" y="399084"/>
                </a:lnTo>
                <a:lnTo>
                  <a:pt x="1121183" y="411059"/>
                </a:lnTo>
                <a:lnTo>
                  <a:pt x="1067856" y="421702"/>
                </a:lnTo>
                <a:lnTo>
                  <a:pt x="1011401" y="430933"/>
                </a:lnTo>
                <a:lnTo>
                  <a:pt x="952094" y="438670"/>
                </a:lnTo>
                <a:lnTo>
                  <a:pt x="890211" y="444829"/>
                </a:lnTo>
                <a:lnTo>
                  <a:pt x="826027" y="449330"/>
                </a:lnTo>
                <a:lnTo>
                  <a:pt x="759818" y="452091"/>
                </a:lnTo>
                <a:lnTo>
                  <a:pt x="691861" y="453030"/>
                </a:lnTo>
                <a:lnTo>
                  <a:pt x="1383703" y="453030"/>
                </a:lnTo>
                <a:lnTo>
                  <a:pt x="1383703" y="303879"/>
                </a:lnTo>
                <a:close/>
              </a:path>
              <a:path extrusionOk="0" h="1826895" w="1384300">
                <a:moveTo>
                  <a:pt x="691861" y="0"/>
                </a:moveTo>
                <a:lnTo>
                  <a:pt x="638782" y="611"/>
                </a:lnTo>
                <a:lnTo>
                  <a:pt x="585957" y="2445"/>
                </a:lnTo>
                <a:lnTo>
                  <a:pt x="533637" y="5502"/>
                </a:lnTo>
                <a:lnTo>
                  <a:pt x="482073" y="9783"/>
                </a:lnTo>
                <a:lnTo>
                  <a:pt x="431518" y="15289"/>
                </a:lnTo>
                <a:lnTo>
                  <a:pt x="382221" y="22020"/>
                </a:lnTo>
                <a:lnTo>
                  <a:pt x="334435" y="29976"/>
                </a:lnTo>
                <a:lnTo>
                  <a:pt x="288410" y="39158"/>
                </a:lnTo>
                <a:lnTo>
                  <a:pt x="244398" y="49567"/>
                </a:lnTo>
                <a:lnTo>
                  <a:pt x="202650" y="61204"/>
                </a:lnTo>
                <a:lnTo>
                  <a:pt x="148885" y="79444"/>
                </a:lnTo>
                <a:lnTo>
                  <a:pt x="103392" y="99015"/>
                </a:lnTo>
                <a:lnTo>
                  <a:pt x="66171" y="119695"/>
                </a:lnTo>
                <a:lnTo>
                  <a:pt x="16542" y="163494"/>
                </a:lnTo>
                <a:lnTo>
                  <a:pt x="0" y="209069"/>
                </a:lnTo>
                <a:lnTo>
                  <a:pt x="4135" y="231967"/>
                </a:lnTo>
                <a:lnTo>
                  <a:pt x="37221" y="276875"/>
                </a:lnTo>
                <a:lnTo>
                  <a:pt x="103393" y="319122"/>
                </a:lnTo>
                <a:lnTo>
                  <a:pt x="148886" y="338693"/>
                </a:lnTo>
                <a:lnTo>
                  <a:pt x="202650" y="356933"/>
                </a:lnTo>
                <a:lnTo>
                  <a:pt x="244397" y="368571"/>
                </a:lnTo>
                <a:lnTo>
                  <a:pt x="288410" y="378984"/>
                </a:lnTo>
                <a:lnTo>
                  <a:pt x="334436" y="388171"/>
                </a:lnTo>
                <a:lnTo>
                  <a:pt x="382224" y="396134"/>
                </a:lnTo>
                <a:lnTo>
                  <a:pt x="431523" y="402872"/>
                </a:lnTo>
                <a:lnTo>
                  <a:pt x="482080" y="408384"/>
                </a:lnTo>
                <a:lnTo>
                  <a:pt x="533644" y="412672"/>
                </a:lnTo>
                <a:lnTo>
                  <a:pt x="585963" y="415735"/>
                </a:lnTo>
                <a:lnTo>
                  <a:pt x="638786" y="417572"/>
                </a:lnTo>
                <a:lnTo>
                  <a:pt x="691861" y="418185"/>
                </a:lnTo>
                <a:lnTo>
                  <a:pt x="744935" y="417572"/>
                </a:lnTo>
                <a:lnTo>
                  <a:pt x="797758" y="415735"/>
                </a:lnTo>
                <a:lnTo>
                  <a:pt x="850077" y="412672"/>
                </a:lnTo>
                <a:lnTo>
                  <a:pt x="901641" y="408384"/>
                </a:lnTo>
                <a:lnTo>
                  <a:pt x="952199" y="402872"/>
                </a:lnTo>
                <a:lnTo>
                  <a:pt x="1001497" y="396134"/>
                </a:lnTo>
                <a:lnTo>
                  <a:pt x="1049285" y="388171"/>
                </a:lnTo>
                <a:lnTo>
                  <a:pt x="1095312" y="378984"/>
                </a:lnTo>
                <a:lnTo>
                  <a:pt x="1139324" y="368571"/>
                </a:lnTo>
                <a:lnTo>
                  <a:pt x="1181071" y="356933"/>
                </a:lnTo>
                <a:lnTo>
                  <a:pt x="1234837" y="338693"/>
                </a:lnTo>
                <a:lnTo>
                  <a:pt x="1280332" y="319122"/>
                </a:lnTo>
                <a:lnTo>
                  <a:pt x="1317555" y="298442"/>
                </a:lnTo>
                <a:lnTo>
                  <a:pt x="1367186" y="254643"/>
                </a:lnTo>
                <a:lnTo>
                  <a:pt x="1383730" y="209069"/>
                </a:lnTo>
                <a:lnTo>
                  <a:pt x="1379594" y="186171"/>
                </a:lnTo>
                <a:lnTo>
                  <a:pt x="1346507" y="141262"/>
                </a:lnTo>
                <a:lnTo>
                  <a:pt x="1280332" y="99015"/>
                </a:lnTo>
                <a:lnTo>
                  <a:pt x="1234837" y="79444"/>
                </a:lnTo>
                <a:lnTo>
                  <a:pt x="1181071" y="61204"/>
                </a:lnTo>
                <a:lnTo>
                  <a:pt x="1139326" y="49567"/>
                </a:lnTo>
                <a:lnTo>
                  <a:pt x="1095315" y="39158"/>
                </a:lnTo>
                <a:lnTo>
                  <a:pt x="1049291" y="29976"/>
                </a:lnTo>
                <a:lnTo>
                  <a:pt x="1001505" y="22020"/>
                </a:lnTo>
                <a:lnTo>
                  <a:pt x="952207" y="15289"/>
                </a:lnTo>
                <a:lnTo>
                  <a:pt x="901651" y="9783"/>
                </a:lnTo>
                <a:lnTo>
                  <a:pt x="850086" y="5502"/>
                </a:lnTo>
                <a:lnTo>
                  <a:pt x="797765" y="2445"/>
                </a:lnTo>
                <a:lnTo>
                  <a:pt x="744940" y="611"/>
                </a:lnTo>
                <a:lnTo>
                  <a:pt x="691861" y="0"/>
                </a:lnTo>
                <a:close/>
              </a:path>
            </a:pathLst>
          </a:custGeom>
          <a:solidFill>
            <a:srgbClr val="5E5E5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21" name="Google Shape;621;p73"/>
          <p:cNvSpPr txBox="1"/>
          <p:nvPr/>
        </p:nvSpPr>
        <p:spPr>
          <a:xfrm>
            <a:off x="7613699" y="4354820"/>
            <a:ext cx="12372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Remote storage</a:t>
            </a:r>
            <a:endParaRPr sz="1300">
              <a:latin typeface="Arial"/>
              <a:ea typeface="Arial"/>
              <a:cs typeface="Arial"/>
              <a:sym typeface="Arial"/>
            </a:endParaRPr>
          </a:p>
        </p:txBody>
      </p:sp>
      <p:sp>
        <p:nvSpPr>
          <p:cNvPr id="622" name="Google Shape;622;p73"/>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Efficient Training at Scale - Algorithmic Optimizations</a:t>
            </a:r>
            <a:endParaRPr/>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Parallel transformer block</a:t>
            </a:r>
            <a:endParaRPr/>
          </a:p>
          <a:p>
            <a:pPr indent="-317500" lvl="1" marL="914400" rtl="0" algn="l">
              <a:spcBef>
                <a:spcPts val="0"/>
              </a:spcBef>
              <a:spcAft>
                <a:spcPts val="0"/>
              </a:spcAft>
              <a:buSzPts val="1400"/>
              <a:buChar char="○"/>
            </a:pPr>
            <a:r>
              <a:rPr lang="en"/>
              <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Allows </a:t>
            </a:r>
            <a:r>
              <a:rPr lang="en"/>
              <a:t>parallel</a:t>
            </a:r>
            <a:r>
              <a:rPr lang="en"/>
              <a:t> computation of attention block and MLP block.</a:t>
            </a:r>
            <a:endParaRPr/>
          </a:p>
        </p:txBody>
      </p:sp>
      <p:pic>
        <p:nvPicPr>
          <p:cNvPr id="102" name="Google Shape;102;p20"/>
          <p:cNvPicPr preferRelativeResize="0"/>
          <p:nvPr/>
        </p:nvPicPr>
        <p:blipFill>
          <a:blip r:embed="rId3">
            <a:alphaModFix/>
          </a:blip>
          <a:stretch>
            <a:fillRect/>
          </a:stretch>
        </p:blipFill>
        <p:spPr>
          <a:xfrm>
            <a:off x="1292225" y="1585788"/>
            <a:ext cx="4000500" cy="13811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6" name="Shape 626"/>
        <p:cNvGrpSpPr/>
        <p:nvPr/>
      </p:nvGrpSpPr>
      <p:grpSpPr>
        <a:xfrm>
          <a:off x="0" y="0"/>
          <a:ext cx="0" cy="0"/>
          <a:chOff x="0" y="0"/>
          <a:chExt cx="0" cy="0"/>
        </a:xfrm>
      </p:grpSpPr>
      <p:sp>
        <p:nvSpPr>
          <p:cNvPr id="627" name="Google Shape;627;p74"/>
          <p:cNvSpPr txBox="1"/>
          <p:nvPr>
            <p:ph type="title"/>
          </p:nvPr>
        </p:nvSpPr>
        <p:spPr>
          <a:xfrm>
            <a:off x="463806" y="404198"/>
            <a:ext cx="5483700" cy="8193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a:t>Gemini</a:t>
            </a:r>
            <a:endParaRPr/>
          </a:p>
          <a:p>
            <a:pPr indent="0" lvl="0" marL="0" rtl="0" algn="l">
              <a:lnSpc>
                <a:spcPct val="100000"/>
              </a:lnSpc>
              <a:spcBef>
                <a:spcPts val="100"/>
              </a:spcBef>
              <a:spcAft>
                <a:spcPts val="0"/>
              </a:spcAft>
              <a:buNone/>
            </a:pPr>
            <a:r>
              <a:rPr lang="en" sz="2000"/>
              <a:t>Architecture</a:t>
            </a:r>
            <a:endParaRPr sz="2000"/>
          </a:p>
        </p:txBody>
      </p:sp>
      <p:sp>
        <p:nvSpPr>
          <p:cNvPr id="628" name="Google Shape;628;p74"/>
          <p:cNvSpPr txBox="1"/>
          <p:nvPr/>
        </p:nvSpPr>
        <p:spPr>
          <a:xfrm>
            <a:off x="465711" y="1594121"/>
            <a:ext cx="1590900" cy="344700"/>
          </a:xfrm>
          <a:prstGeom prst="rect">
            <a:avLst/>
          </a:prstGeom>
          <a:noFill/>
          <a:ln>
            <a:noFill/>
          </a:ln>
        </p:spPr>
        <p:txBody>
          <a:bodyPr anchorCtr="0" anchor="t" bIns="0" lIns="0" spcFirstLastPara="1" rIns="0" wrap="square" tIns="60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Two modules</a:t>
            </a:r>
            <a:endParaRPr sz="1800">
              <a:latin typeface="Arial"/>
              <a:ea typeface="Arial"/>
              <a:cs typeface="Arial"/>
              <a:sym typeface="Arial"/>
            </a:endParaRPr>
          </a:p>
        </p:txBody>
      </p:sp>
      <p:grpSp>
        <p:nvGrpSpPr>
          <p:cNvPr id="629" name="Google Shape;629;p74"/>
          <p:cNvGrpSpPr/>
          <p:nvPr/>
        </p:nvGrpSpPr>
        <p:grpSpPr>
          <a:xfrm>
            <a:off x="1380498" y="2426345"/>
            <a:ext cx="4071315" cy="1533722"/>
            <a:chOff x="3035395" y="5334971"/>
            <a:chExt cx="8951880" cy="3372301"/>
          </a:xfrm>
        </p:grpSpPr>
        <p:sp>
          <p:nvSpPr>
            <p:cNvPr id="630" name="Google Shape;630;p74"/>
            <p:cNvSpPr/>
            <p:nvPr/>
          </p:nvSpPr>
          <p:spPr>
            <a:xfrm>
              <a:off x="6886638" y="5334971"/>
              <a:ext cx="3457575" cy="585470"/>
            </a:xfrm>
            <a:custGeom>
              <a:rect b="b" l="l" r="r" t="t"/>
              <a:pathLst>
                <a:path extrusionOk="0" h="585470" w="3457575">
                  <a:moveTo>
                    <a:pt x="585190" y="292595"/>
                  </a:moveTo>
                  <a:lnTo>
                    <a:pt x="581761" y="247802"/>
                  </a:lnTo>
                  <a:lnTo>
                    <a:pt x="571474" y="203873"/>
                  </a:lnTo>
                  <a:lnTo>
                    <a:pt x="554342" y="161645"/>
                  </a:lnTo>
                  <a:lnTo>
                    <a:pt x="530339" y="121970"/>
                  </a:lnTo>
                  <a:lnTo>
                    <a:pt x="499491" y="85699"/>
                  </a:lnTo>
                  <a:lnTo>
                    <a:pt x="463219" y="54851"/>
                  </a:lnTo>
                  <a:lnTo>
                    <a:pt x="423545" y="30848"/>
                  </a:lnTo>
                  <a:lnTo>
                    <a:pt x="381317" y="13716"/>
                  </a:lnTo>
                  <a:lnTo>
                    <a:pt x="337375" y="3429"/>
                  </a:lnTo>
                  <a:lnTo>
                    <a:pt x="292595" y="0"/>
                  </a:lnTo>
                  <a:lnTo>
                    <a:pt x="247802" y="3429"/>
                  </a:lnTo>
                  <a:lnTo>
                    <a:pt x="203873" y="13716"/>
                  </a:lnTo>
                  <a:lnTo>
                    <a:pt x="161645" y="30848"/>
                  </a:lnTo>
                  <a:lnTo>
                    <a:pt x="121970" y="54851"/>
                  </a:lnTo>
                  <a:lnTo>
                    <a:pt x="85699" y="85699"/>
                  </a:lnTo>
                  <a:lnTo>
                    <a:pt x="54851" y="121970"/>
                  </a:lnTo>
                  <a:lnTo>
                    <a:pt x="30848" y="161645"/>
                  </a:lnTo>
                  <a:lnTo>
                    <a:pt x="13716" y="203873"/>
                  </a:lnTo>
                  <a:lnTo>
                    <a:pt x="3429" y="247802"/>
                  </a:lnTo>
                  <a:lnTo>
                    <a:pt x="0" y="292595"/>
                  </a:lnTo>
                  <a:lnTo>
                    <a:pt x="3429" y="337375"/>
                  </a:lnTo>
                  <a:lnTo>
                    <a:pt x="13716" y="381317"/>
                  </a:lnTo>
                  <a:lnTo>
                    <a:pt x="30848" y="423545"/>
                  </a:lnTo>
                  <a:lnTo>
                    <a:pt x="54851" y="463219"/>
                  </a:lnTo>
                  <a:lnTo>
                    <a:pt x="85699" y="499491"/>
                  </a:lnTo>
                  <a:lnTo>
                    <a:pt x="121970" y="530339"/>
                  </a:lnTo>
                  <a:lnTo>
                    <a:pt x="161645" y="554342"/>
                  </a:lnTo>
                  <a:lnTo>
                    <a:pt x="203873" y="571474"/>
                  </a:lnTo>
                  <a:lnTo>
                    <a:pt x="247802" y="581761"/>
                  </a:lnTo>
                  <a:lnTo>
                    <a:pt x="292595" y="585190"/>
                  </a:lnTo>
                  <a:lnTo>
                    <a:pt x="337375" y="581761"/>
                  </a:lnTo>
                  <a:lnTo>
                    <a:pt x="381317" y="571474"/>
                  </a:lnTo>
                  <a:lnTo>
                    <a:pt x="423545" y="554342"/>
                  </a:lnTo>
                  <a:lnTo>
                    <a:pt x="463219" y="530339"/>
                  </a:lnTo>
                  <a:lnTo>
                    <a:pt x="499491" y="499491"/>
                  </a:lnTo>
                  <a:lnTo>
                    <a:pt x="530339" y="463219"/>
                  </a:lnTo>
                  <a:lnTo>
                    <a:pt x="554342" y="423545"/>
                  </a:lnTo>
                  <a:lnTo>
                    <a:pt x="571474" y="381317"/>
                  </a:lnTo>
                  <a:lnTo>
                    <a:pt x="581761" y="337375"/>
                  </a:lnTo>
                  <a:lnTo>
                    <a:pt x="585190" y="292595"/>
                  </a:lnTo>
                  <a:close/>
                </a:path>
                <a:path extrusionOk="0" h="585470" w="3457575">
                  <a:moveTo>
                    <a:pt x="1542554" y="292595"/>
                  </a:moveTo>
                  <a:lnTo>
                    <a:pt x="1539125" y="247802"/>
                  </a:lnTo>
                  <a:lnTo>
                    <a:pt x="1528838" y="203873"/>
                  </a:lnTo>
                  <a:lnTo>
                    <a:pt x="1511706" y="161645"/>
                  </a:lnTo>
                  <a:lnTo>
                    <a:pt x="1487703" y="121970"/>
                  </a:lnTo>
                  <a:lnTo>
                    <a:pt x="1456855" y="85699"/>
                  </a:lnTo>
                  <a:lnTo>
                    <a:pt x="1420583" y="54851"/>
                  </a:lnTo>
                  <a:lnTo>
                    <a:pt x="1380909" y="30848"/>
                  </a:lnTo>
                  <a:lnTo>
                    <a:pt x="1338681" y="13716"/>
                  </a:lnTo>
                  <a:lnTo>
                    <a:pt x="1294752" y="3429"/>
                  </a:lnTo>
                  <a:lnTo>
                    <a:pt x="1249959" y="0"/>
                  </a:lnTo>
                  <a:lnTo>
                    <a:pt x="1205179" y="3429"/>
                  </a:lnTo>
                  <a:lnTo>
                    <a:pt x="1161237" y="13716"/>
                  </a:lnTo>
                  <a:lnTo>
                    <a:pt x="1119009" y="30848"/>
                  </a:lnTo>
                  <a:lnTo>
                    <a:pt x="1079334" y="54851"/>
                  </a:lnTo>
                  <a:lnTo>
                    <a:pt x="1043063" y="85699"/>
                  </a:lnTo>
                  <a:lnTo>
                    <a:pt x="1012215" y="121970"/>
                  </a:lnTo>
                  <a:lnTo>
                    <a:pt x="988225" y="161645"/>
                  </a:lnTo>
                  <a:lnTo>
                    <a:pt x="971080" y="203873"/>
                  </a:lnTo>
                  <a:lnTo>
                    <a:pt x="960793" y="247802"/>
                  </a:lnTo>
                  <a:lnTo>
                    <a:pt x="957364" y="292595"/>
                  </a:lnTo>
                  <a:lnTo>
                    <a:pt x="960793" y="337375"/>
                  </a:lnTo>
                  <a:lnTo>
                    <a:pt x="971080" y="381317"/>
                  </a:lnTo>
                  <a:lnTo>
                    <a:pt x="988225" y="423545"/>
                  </a:lnTo>
                  <a:lnTo>
                    <a:pt x="1012215" y="463219"/>
                  </a:lnTo>
                  <a:lnTo>
                    <a:pt x="1043063" y="499491"/>
                  </a:lnTo>
                  <a:lnTo>
                    <a:pt x="1079334" y="530339"/>
                  </a:lnTo>
                  <a:lnTo>
                    <a:pt x="1119009" y="554342"/>
                  </a:lnTo>
                  <a:lnTo>
                    <a:pt x="1161237" y="571474"/>
                  </a:lnTo>
                  <a:lnTo>
                    <a:pt x="1205179" y="581761"/>
                  </a:lnTo>
                  <a:lnTo>
                    <a:pt x="1249959" y="585190"/>
                  </a:lnTo>
                  <a:lnTo>
                    <a:pt x="1294752" y="581761"/>
                  </a:lnTo>
                  <a:lnTo>
                    <a:pt x="1338681" y="571474"/>
                  </a:lnTo>
                  <a:lnTo>
                    <a:pt x="1380909" y="554342"/>
                  </a:lnTo>
                  <a:lnTo>
                    <a:pt x="1420583" y="530339"/>
                  </a:lnTo>
                  <a:lnTo>
                    <a:pt x="1456855" y="499491"/>
                  </a:lnTo>
                  <a:lnTo>
                    <a:pt x="1487703" y="463219"/>
                  </a:lnTo>
                  <a:lnTo>
                    <a:pt x="1511706" y="423545"/>
                  </a:lnTo>
                  <a:lnTo>
                    <a:pt x="1528838" y="381317"/>
                  </a:lnTo>
                  <a:lnTo>
                    <a:pt x="1539125" y="337375"/>
                  </a:lnTo>
                  <a:lnTo>
                    <a:pt x="1542554" y="292595"/>
                  </a:lnTo>
                  <a:close/>
                </a:path>
                <a:path extrusionOk="0" h="585470" w="3457575">
                  <a:moveTo>
                    <a:pt x="2499918" y="292595"/>
                  </a:moveTo>
                  <a:lnTo>
                    <a:pt x="2496489" y="247802"/>
                  </a:lnTo>
                  <a:lnTo>
                    <a:pt x="2486215" y="203873"/>
                  </a:lnTo>
                  <a:lnTo>
                    <a:pt x="2469070" y="161645"/>
                  </a:lnTo>
                  <a:lnTo>
                    <a:pt x="2445080" y="121970"/>
                  </a:lnTo>
                  <a:lnTo>
                    <a:pt x="2414219" y="85699"/>
                  </a:lnTo>
                  <a:lnTo>
                    <a:pt x="2377960" y="54851"/>
                  </a:lnTo>
                  <a:lnTo>
                    <a:pt x="2338286" y="30848"/>
                  </a:lnTo>
                  <a:lnTo>
                    <a:pt x="2296045" y="13716"/>
                  </a:lnTo>
                  <a:lnTo>
                    <a:pt x="2252116" y="3429"/>
                  </a:lnTo>
                  <a:lnTo>
                    <a:pt x="2207323" y="0"/>
                  </a:lnTo>
                  <a:lnTo>
                    <a:pt x="2162543" y="3429"/>
                  </a:lnTo>
                  <a:lnTo>
                    <a:pt x="2118614" y="13716"/>
                  </a:lnTo>
                  <a:lnTo>
                    <a:pt x="2076373" y="30848"/>
                  </a:lnTo>
                  <a:lnTo>
                    <a:pt x="2036699" y="54851"/>
                  </a:lnTo>
                  <a:lnTo>
                    <a:pt x="2000440" y="85699"/>
                  </a:lnTo>
                  <a:lnTo>
                    <a:pt x="1969579" y="121970"/>
                  </a:lnTo>
                  <a:lnTo>
                    <a:pt x="1945589" y="161645"/>
                  </a:lnTo>
                  <a:lnTo>
                    <a:pt x="1928444" y="203873"/>
                  </a:lnTo>
                  <a:lnTo>
                    <a:pt x="1918157" y="247802"/>
                  </a:lnTo>
                  <a:lnTo>
                    <a:pt x="1914740" y="292595"/>
                  </a:lnTo>
                  <a:lnTo>
                    <a:pt x="1918157" y="337375"/>
                  </a:lnTo>
                  <a:lnTo>
                    <a:pt x="1928444" y="381317"/>
                  </a:lnTo>
                  <a:lnTo>
                    <a:pt x="1945589" y="423545"/>
                  </a:lnTo>
                  <a:lnTo>
                    <a:pt x="1969579" y="463219"/>
                  </a:lnTo>
                  <a:lnTo>
                    <a:pt x="2000440" y="499491"/>
                  </a:lnTo>
                  <a:lnTo>
                    <a:pt x="2036699" y="530339"/>
                  </a:lnTo>
                  <a:lnTo>
                    <a:pt x="2076373" y="554342"/>
                  </a:lnTo>
                  <a:lnTo>
                    <a:pt x="2118614" y="571474"/>
                  </a:lnTo>
                  <a:lnTo>
                    <a:pt x="2162543" y="581761"/>
                  </a:lnTo>
                  <a:lnTo>
                    <a:pt x="2207323" y="585190"/>
                  </a:lnTo>
                  <a:lnTo>
                    <a:pt x="2252116" y="581761"/>
                  </a:lnTo>
                  <a:lnTo>
                    <a:pt x="2296045" y="571474"/>
                  </a:lnTo>
                  <a:lnTo>
                    <a:pt x="2338286" y="554342"/>
                  </a:lnTo>
                  <a:lnTo>
                    <a:pt x="2377960" y="530339"/>
                  </a:lnTo>
                  <a:lnTo>
                    <a:pt x="2414219" y="499491"/>
                  </a:lnTo>
                  <a:lnTo>
                    <a:pt x="2445080" y="463219"/>
                  </a:lnTo>
                  <a:lnTo>
                    <a:pt x="2469070" y="423545"/>
                  </a:lnTo>
                  <a:lnTo>
                    <a:pt x="2486215" y="381317"/>
                  </a:lnTo>
                  <a:lnTo>
                    <a:pt x="2496489" y="337375"/>
                  </a:lnTo>
                  <a:lnTo>
                    <a:pt x="2499918" y="292595"/>
                  </a:lnTo>
                  <a:close/>
                </a:path>
                <a:path extrusionOk="0" h="585470" w="3457575">
                  <a:moveTo>
                    <a:pt x="3457295" y="292595"/>
                  </a:moveTo>
                  <a:lnTo>
                    <a:pt x="3453866" y="247802"/>
                  </a:lnTo>
                  <a:lnTo>
                    <a:pt x="3443579" y="203873"/>
                  </a:lnTo>
                  <a:lnTo>
                    <a:pt x="3426447" y="161645"/>
                  </a:lnTo>
                  <a:lnTo>
                    <a:pt x="3402444" y="121970"/>
                  </a:lnTo>
                  <a:lnTo>
                    <a:pt x="3371596" y="85699"/>
                  </a:lnTo>
                  <a:lnTo>
                    <a:pt x="3335324" y="54851"/>
                  </a:lnTo>
                  <a:lnTo>
                    <a:pt x="3295650" y="30848"/>
                  </a:lnTo>
                  <a:lnTo>
                    <a:pt x="3253422" y="13716"/>
                  </a:lnTo>
                  <a:lnTo>
                    <a:pt x="3209493" y="3429"/>
                  </a:lnTo>
                  <a:lnTo>
                    <a:pt x="3164700" y="0"/>
                  </a:lnTo>
                  <a:lnTo>
                    <a:pt x="3119907" y="3429"/>
                  </a:lnTo>
                  <a:lnTo>
                    <a:pt x="3075978" y="13716"/>
                  </a:lnTo>
                  <a:lnTo>
                    <a:pt x="3033750" y="30848"/>
                  </a:lnTo>
                  <a:lnTo>
                    <a:pt x="2994075" y="54851"/>
                  </a:lnTo>
                  <a:lnTo>
                    <a:pt x="2957804" y="85699"/>
                  </a:lnTo>
                  <a:lnTo>
                    <a:pt x="2926956" y="121970"/>
                  </a:lnTo>
                  <a:lnTo>
                    <a:pt x="2902953" y="161645"/>
                  </a:lnTo>
                  <a:lnTo>
                    <a:pt x="2885821" y="203873"/>
                  </a:lnTo>
                  <a:lnTo>
                    <a:pt x="2875534" y="247802"/>
                  </a:lnTo>
                  <a:lnTo>
                    <a:pt x="2872105" y="292595"/>
                  </a:lnTo>
                  <a:lnTo>
                    <a:pt x="2875534" y="337375"/>
                  </a:lnTo>
                  <a:lnTo>
                    <a:pt x="2885821" y="381317"/>
                  </a:lnTo>
                  <a:lnTo>
                    <a:pt x="2902953" y="423545"/>
                  </a:lnTo>
                  <a:lnTo>
                    <a:pt x="2926956" y="463219"/>
                  </a:lnTo>
                  <a:lnTo>
                    <a:pt x="2957804" y="499491"/>
                  </a:lnTo>
                  <a:lnTo>
                    <a:pt x="2994075" y="530339"/>
                  </a:lnTo>
                  <a:lnTo>
                    <a:pt x="3033750" y="554342"/>
                  </a:lnTo>
                  <a:lnTo>
                    <a:pt x="3075978" y="571474"/>
                  </a:lnTo>
                  <a:lnTo>
                    <a:pt x="3119907" y="581761"/>
                  </a:lnTo>
                  <a:lnTo>
                    <a:pt x="3164700" y="585190"/>
                  </a:lnTo>
                  <a:lnTo>
                    <a:pt x="3209493" y="581761"/>
                  </a:lnTo>
                  <a:lnTo>
                    <a:pt x="3253422" y="571474"/>
                  </a:lnTo>
                  <a:lnTo>
                    <a:pt x="3295650" y="554342"/>
                  </a:lnTo>
                  <a:lnTo>
                    <a:pt x="3335324" y="530339"/>
                  </a:lnTo>
                  <a:lnTo>
                    <a:pt x="3371596" y="499491"/>
                  </a:lnTo>
                  <a:lnTo>
                    <a:pt x="3402444" y="463219"/>
                  </a:lnTo>
                  <a:lnTo>
                    <a:pt x="3426447" y="423545"/>
                  </a:lnTo>
                  <a:lnTo>
                    <a:pt x="3443579" y="381317"/>
                  </a:lnTo>
                  <a:lnTo>
                    <a:pt x="3453866" y="337375"/>
                  </a:lnTo>
                  <a:lnTo>
                    <a:pt x="3457295" y="292595"/>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31" name="Google Shape;631;p74"/>
            <p:cNvSpPr/>
            <p:nvPr/>
          </p:nvSpPr>
          <p:spPr>
            <a:xfrm>
              <a:off x="3035395" y="6410536"/>
              <a:ext cx="1156335" cy="1526540"/>
            </a:xfrm>
            <a:custGeom>
              <a:rect b="b" l="l" r="r" t="t"/>
              <a:pathLst>
                <a:path extrusionOk="0" h="1526540" w="1156335">
                  <a:moveTo>
                    <a:pt x="0" y="253864"/>
                  </a:moveTo>
                  <a:lnTo>
                    <a:pt x="0" y="1341837"/>
                  </a:lnTo>
                  <a:lnTo>
                    <a:pt x="3888" y="1362322"/>
                  </a:lnTo>
                  <a:lnTo>
                    <a:pt x="33694" y="1401822"/>
                  </a:lnTo>
                  <a:lnTo>
                    <a:pt x="89982" y="1438201"/>
                  </a:lnTo>
                  <a:lnTo>
                    <a:pt x="126972" y="1454787"/>
                  </a:lnTo>
                  <a:lnTo>
                    <a:pt x="169282" y="1470072"/>
                  </a:lnTo>
                  <a:lnTo>
                    <a:pt x="216478" y="1483882"/>
                  </a:lnTo>
                  <a:lnTo>
                    <a:pt x="268127" y="1496044"/>
                  </a:lnTo>
                  <a:lnTo>
                    <a:pt x="323793" y="1506385"/>
                  </a:lnTo>
                  <a:lnTo>
                    <a:pt x="383045" y="1514729"/>
                  </a:lnTo>
                  <a:lnTo>
                    <a:pt x="445448" y="1520905"/>
                  </a:lnTo>
                  <a:lnTo>
                    <a:pt x="510569" y="1524737"/>
                  </a:lnTo>
                  <a:lnTo>
                    <a:pt x="577975" y="1526054"/>
                  </a:lnTo>
                  <a:lnTo>
                    <a:pt x="645380" y="1524737"/>
                  </a:lnTo>
                  <a:lnTo>
                    <a:pt x="710501" y="1520905"/>
                  </a:lnTo>
                  <a:lnTo>
                    <a:pt x="772904" y="1514729"/>
                  </a:lnTo>
                  <a:lnTo>
                    <a:pt x="832156" y="1506385"/>
                  </a:lnTo>
                  <a:lnTo>
                    <a:pt x="887822" y="1496044"/>
                  </a:lnTo>
                  <a:lnTo>
                    <a:pt x="939470" y="1483882"/>
                  </a:lnTo>
                  <a:lnTo>
                    <a:pt x="986666" y="1470072"/>
                  </a:lnTo>
                  <a:lnTo>
                    <a:pt x="1028976" y="1454787"/>
                  </a:lnTo>
                  <a:lnTo>
                    <a:pt x="1065966" y="1438201"/>
                  </a:lnTo>
                  <a:lnTo>
                    <a:pt x="1122254" y="1401822"/>
                  </a:lnTo>
                  <a:lnTo>
                    <a:pt x="1152060" y="1362322"/>
                  </a:lnTo>
                  <a:lnTo>
                    <a:pt x="1155949" y="1341837"/>
                  </a:lnTo>
                  <a:lnTo>
                    <a:pt x="1155949" y="378467"/>
                  </a:lnTo>
                  <a:lnTo>
                    <a:pt x="577975" y="378467"/>
                  </a:lnTo>
                  <a:lnTo>
                    <a:pt x="511876" y="377402"/>
                  </a:lnTo>
                  <a:lnTo>
                    <a:pt x="447819" y="374281"/>
                  </a:lnTo>
                  <a:lnTo>
                    <a:pt x="386168" y="369212"/>
                  </a:lnTo>
                  <a:lnTo>
                    <a:pt x="327289" y="362303"/>
                  </a:lnTo>
                  <a:lnTo>
                    <a:pt x="271550" y="353664"/>
                  </a:lnTo>
                  <a:lnTo>
                    <a:pt x="219315" y="343404"/>
                  </a:lnTo>
                  <a:lnTo>
                    <a:pt x="170950" y="331629"/>
                  </a:lnTo>
                  <a:lnTo>
                    <a:pt x="126822" y="318451"/>
                  </a:lnTo>
                  <a:lnTo>
                    <a:pt x="87297" y="303976"/>
                  </a:lnTo>
                  <a:lnTo>
                    <a:pt x="23520" y="271574"/>
                  </a:lnTo>
                  <a:lnTo>
                    <a:pt x="0" y="253864"/>
                  </a:lnTo>
                  <a:close/>
                </a:path>
                <a:path extrusionOk="0" h="1526540" w="1156335">
                  <a:moveTo>
                    <a:pt x="1155949" y="253864"/>
                  </a:moveTo>
                  <a:lnTo>
                    <a:pt x="1103207" y="288314"/>
                  </a:lnTo>
                  <a:lnTo>
                    <a:pt x="1029126" y="318451"/>
                  </a:lnTo>
                  <a:lnTo>
                    <a:pt x="984998" y="331629"/>
                  </a:lnTo>
                  <a:lnTo>
                    <a:pt x="936634" y="343404"/>
                  </a:lnTo>
                  <a:lnTo>
                    <a:pt x="884399" y="353664"/>
                  </a:lnTo>
                  <a:lnTo>
                    <a:pt x="828659" y="362303"/>
                  </a:lnTo>
                  <a:lnTo>
                    <a:pt x="769781" y="369212"/>
                  </a:lnTo>
                  <a:lnTo>
                    <a:pt x="708130" y="374281"/>
                  </a:lnTo>
                  <a:lnTo>
                    <a:pt x="644072" y="377402"/>
                  </a:lnTo>
                  <a:lnTo>
                    <a:pt x="577975" y="378467"/>
                  </a:lnTo>
                  <a:lnTo>
                    <a:pt x="1155949" y="378467"/>
                  </a:lnTo>
                  <a:lnTo>
                    <a:pt x="1155949" y="253864"/>
                  </a:lnTo>
                  <a:close/>
                </a:path>
                <a:path extrusionOk="0" h="1526540" w="1156335">
                  <a:moveTo>
                    <a:pt x="577975" y="0"/>
                  </a:moveTo>
                  <a:lnTo>
                    <a:pt x="522571" y="797"/>
                  </a:lnTo>
                  <a:lnTo>
                    <a:pt x="467580" y="3192"/>
                  </a:lnTo>
                  <a:lnTo>
                    <a:pt x="413413" y="7183"/>
                  </a:lnTo>
                  <a:lnTo>
                    <a:pt x="360479" y="12773"/>
                  </a:lnTo>
                  <a:lnTo>
                    <a:pt x="309189" y="19962"/>
                  </a:lnTo>
                  <a:lnTo>
                    <a:pt x="259953" y="28750"/>
                  </a:lnTo>
                  <a:lnTo>
                    <a:pt x="213181" y="39140"/>
                  </a:lnTo>
                  <a:lnTo>
                    <a:pt x="169282" y="51131"/>
                  </a:lnTo>
                  <a:lnTo>
                    <a:pt x="113316" y="70725"/>
                  </a:lnTo>
                  <a:lnTo>
                    <a:pt x="68542" y="92039"/>
                  </a:lnTo>
                  <a:lnTo>
                    <a:pt x="34962" y="114689"/>
                  </a:lnTo>
                  <a:lnTo>
                    <a:pt x="1383" y="162474"/>
                  </a:lnTo>
                  <a:lnTo>
                    <a:pt x="1383" y="186843"/>
                  </a:lnTo>
                  <a:lnTo>
                    <a:pt x="34963" y="234628"/>
                  </a:lnTo>
                  <a:lnTo>
                    <a:pt x="68543" y="257278"/>
                  </a:lnTo>
                  <a:lnTo>
                    <a:pt x="113316" y="278592"/>
                  </a:lnTo>
                  <a:lnTo>
                    <a:pt x="169282" y="298186"/>
                  </a:lnTo>
                  <a:lnTo>
                    <a:pt x="213181" y="310179"/>
                  </a:lnTo>
                  <a:lnTo>
                    <a:pt x="259955" y="320573"/>
                  </a:lnTo>
                  <a:lnTo>
                    <a:pt x="309194" y="329368"/>
                  </a:lnTo>
                  <a:lnTo>
                    <a:pt x="360485" y="336564"/>
                  </a:lnTo>
                  <a:lnTo>
                    <a:pt x="413420" y="342161"/>
                  </a:lnTo>
                  <a:lnTo>
                    <a:pt x="467587" y="346159"/>
                  </a:lnTo>
                  <a:lnTo>
                    <a:pt x="522575" y="348557"/>
                  </a:lnTo>
                  <a:lnTo>
                    <a:pt x="577974" y="349357"/>
                  </a:lnTo>
                  <a:lnTo>
                    <a:pt x="633373" y="348557"/>
                  </a:lnTo>
                  <a:lnTo>
                    <a:pt x="688361" y="346159"/>
                  </a:lnTo>
                  <a:lnTo>
                    <a:pt x="742528" y="342161"/>
                  </a:lnTo>
                  <a:lnTo>
                    <a:pt x="795463" y="336564"/>
                  </a:lnTo>
                  <a:lnTo>
                    <a:pt x="846755" y="329368"/>
                  </a:lnTo>
                  <a:lnTo>
                    <a:pt x="895993" y="320573"/>
                  </a:lnTo>
                  <a:lnTo>
                    <a:pt x="942767" y="310179"/>
                  </a:lnTo>
                  <a:lnTo>
                    <a:pt x="986666" y="298186"/>
                  </a:lnTo>
                  <a:lnTo>
                    <a:pt x="1042633" y="278592"/>
                  </a:lnTo>
                  <a:lnTo>
                    <a:pt x="1087406" y="257278"/>
                  </a:lnTo>
                  <a:lnTo>
                    <a:pt x="1120986" y="234628"/>
                  </a:lnTo>
                  <a:lnTo>
                    <a:pt x="1154566" y="186843"/>
                  </a:lnTo>
                  <a:lnTo>
                    <a:pt x="1154566" y="162474"/>
                  </a:lnTo>
                  <a:lnTo>
                    <a:pt x="1120986" y="114689"/>
                  </a:lnTo>
                  <a:lnTo>
                    <a:pt x="1087406" y="92039"/>
                  </a:lnTo>
                  <a:lnTo>
                    <a:pt x="1042633" y="70725"/>
                  </a:lnTo>
                  <a:lnTo>
                    <a:pt x="986666" y="51131"/>
                  </a:lnTo>
                  <a:lnTo>
                    <a:pt x="942767" y="39140"/>
                  </a:lnTo>
                  <a:lnTo>
                    <a:pt x="895995" y="28750"/>
                  </a:lnTo>
                  <a:lnTo>
                    <a:pt x="846759" y="19962"/>
                  </a:lnTo>
                  <a:lnTo>
                    <a:pt x="795469" y="12773"/>
                  </a:lnTo>
                  <a:lnTo>
                    <a:pt x="742535" y="7183"/>
                  </a:lnTo>
                  <a:lnTo>
                    <a:pt x="688368" y="3192"/>
                  </a:lnTo>
                  <a:lnTo>
                    <a:pt x="633378" y="797"/>
                  </a:lnTo>
                  <a:lnTo>
                    <a:pt x="577975" y="0"/>
                  </a:lnTo>
                  <a:close/>
                </a:path>
              </a:pathLst>
            </a:custGeom>
            <a:solidFill>
              <a:srgbClr val="5E5E5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32" name="Google Shape;632;p74"/>
            <p:cNvSpPr/>
            <p:nvPr/>
          </p:nvSpPr>
          <p:spPr>
            <a:xfrm>
              <a:off x="10602975" y="5337527"/>
              <a:ext cx="1384300" cy="580389"/>
            </a:xfrm>
            <a:custGeom>
              <a:rect b="b" l="l" r="r" t="t"/>
              <a:pathLst>
                <a:path extrusionOk="0" h="580389" w="1384300">
                  <a:moveTo>
                    <a:pt x="0" y="0"/>
                  </a:moveTo>
                  <a:lnTo>
                    <a:pt x="1383727" y="0"/>
                  </a:lnTo>
                  <a:lnTo>
                    <a:pt x="1383727" y="579793"/>
                  </a:lnTo>
                  <a:lnTo>
                    <a:pt x="0" y="579793"/>
                  </a:lnTo>
                  <a:lnTo>
                    <a:pt x="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33" name="Google Shape;633;p74"/>
            <p:cNvSpPr/>
            <p:nvPr/>
          </p:nvSpPr>
          <p:spPr>
            <a:xfrm>
              <a:off x="4356543" y="5729563"/>
              <a:ext cx="2188845" cy="1015365"/>
            </a:xfrm>
            <a:custGeom>
              <a:rect b="b" l="l" r="r" t="t"/>
              <a:pathLst>
                <a:path extrusionOk="0" h="1015365" w="2188845">
                  <a:moveTo>
                    <a:pt x="409309" y="900368"/>
                  </a:moveTo>
                  <a:lnTo>
                    <a:pt x="457067" y="1015258"/>
                  </a:lnTo>
                  <a:lnTo>
                    <a:pt x="0" y="962555"/>
                  </a:lnTo>
                  <a:lnTo>
                    <a:pt x="285020" y="601375"/>
                  </a:lnTo>
                  <a:lnTo>
                    <a:pt x="332779" y="716264"/>
                  </a:lnTo>
                  <a:lnTo>
                    <a:pt x="1779475" y="114889"/>
                  </a:lnTo>
                  <a:lnTo>
                    <a:pt x="1731717" y="0"/>
                  </a:lnTo>
                  <a:lnTo>
                    <a:pt x="2188784" y="52702"/>
                  </a:lnTo>
                  <a:lnTo>
                    <a:pt x="1903763" y="413882"/>
                  </a:lnTo>
                  <a:lnTo>
                    <a:pt x="1856005" y="298993"/>
                  </a:lnTo>
                  <a:lnTo>
                    <a:pt x="409309" y="900368"/>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34" name="Google Shape;634;p74"/>
            <p:cNvSpPr/>
            <p:nvPr/>
          </p:nvSpPr>
          <p:spPr>
            <a:xfrm>
              <a:off x="8391342" y="6008128"/>
              <a:ext cx="544195" cy="799465"/>
            </a:xfrm>
            <a:custGeom>
              <a:rect b="b" l="l" r="r" t="t"/>
              <a:pathLst>
                <a:path extrusionOk="0" h="799465" w="544195">
                  <a:moveTo>
                    <a:pt x="371122" y="550958"/>
                  </a:moveTo>
                  <a:lnTo>
                    <a:pt x="544024" y="550958"/>
                  </a:lnTo>
                  <a:lnTo>
                    <a:pt x="272012" y="799287"/>
                  </a:lnTo>
                  <a:lnTo>
                    <a:pt x="0" y="550958"/>
                  </a:lnTo>
                  <a:lnTo>
                    <a:pt x="172901" y="550958"/>
                  </a:lnTo>
                  <a:lnTo>
                    <a:pt x="172901" y="248328"/>
                  </a:lnTo>
                  <a:lnTo>
                    <a:pt x="0" y="248328"/>
                  </a:lnTo>
                  <a:lnTo>
                    <a:pt x="272012" y="0"/>
                  </a:lnTo>
                  <a:lnTo>
                    <a:pt x="544024" y="248328"/>
                  </a:lnTo>
                  <a:lnTo>
                    <a:pt x="371122" y="248328"/>
                  </a:lnTo>
                  <a:lnTo>
                    <a:pt x="371122" y="550958"/>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35" name="Google Shape;635;p74"/>
            <p:cNvSpPr/>
            <p:nvPr/>
          </p:nvSpPr>
          <p:spPr>
            <a:xfrm>
              <a:off x="4313634" y="7680477"/>
              <a:ext cx="2275204" cy="1026795"/>
            </a:xfrm>
            <a:custGeom>
              <a:rect b="b" l="l" r="r" t="t"/>
              <a:pathLst>
                <a:path extrusionOk="0" h="1026795" w="2275204">
                  <a:moveTo>
                    <a:pt x="337967" y="325898"/>
                  </a:moveTo>
                  <a:lnTo>
                    <a:pt x="290645" y="451126"/>
                  </a:lnTo>
                  <a:lnTo>
                    <a:pt x="0" y="83522"/>
                  </a:lnTo>
                  <a:lnTo>
                    <a:pt x="461119" y="0"/>
                  </a:lnTo>
                  <a:lnTo>
                    <a:pt x="413798" y="125227"/>
                  </a:lnTo>
                  <a:lnTo>
                    <a:pt x="1936636" y="700687"/>
                  </a:lnTo>
                  <a:lnTo>
                    <a:pt x="1983957" y="575459"/>
                  </a:lnTo>
                  <a:lnTo>
                    <a:pt x="2274603" y="943064"/>
                  </a:lnTo>
                  <a:lnTo>
                    <a:pt x="1813483" y="1026586"/>
                  </a:lnTo>
                  <a:lnTo>
                    <a:pt x="1860805" y="901358"/>
                  </a:lnTo>
                  <a:lnTo>
                    <a:pt x="337967" y="325898"/>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636" name="Google Shape;636;p74"/>
          <p:cNvSpPr/>
          <p:nvPr/>
        </p:nvSpPr>
        <p:spPr>
          <a:xfrm>
            <a:off x="3209923" y="4564297"/>
            <a:ext cx="242985" cy="195313"/>
          </a:xfrm>
          <a:custGeom>
            <a:rect b="b" l="l" r="r" t="t"/>
            <a:pathLst>
              <a:path extrusionOk="0" h="429259" w="534034">
                <a:moveTo>
                  <a:pt x="248785" y="295143"/>
                </a:moveTo>
                <a:lnTo>
                  <a:pt x="248785" y="428697"/>
                </a:lnTo>
                <a:lnTo>
                  <a:pt x="0" y="214348"/>
                </a:lnTo>
                <a:lnTo>
                  <a:pt x="248785" y="0"/>
                </a:lnTo>
                <a:lnTo>
                  <a:pt x="248785" y="133554"/>
                </a:lnTo>
                <a:lnTo>
                  <a:pt x="533756" y="133554"/>
                </a:lnTo>
                <a:lnTo>
                  <a:pt x="533756" y="295143"/>
                </a:lnTo>
                <a:lnTo>
                  <a:pt x="248785" y="295143"/>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37" name="Google Shape;637;p74"/>
          <p:cNvSpPr/>
          <p:nvPr/>
        </p:nvSpPr>
        <p:spPr>
          <a:xfrm>
            <a:off x="1113499" y="4543950"/>
            <a:ext cx="237496" cy="237496"/>
          </a:xfrm>
          <a:custGeom>
            <a:rect b="b" l="l" r="r" t="t"/>
            <a:pathLst>
              <a:path extrusionOk="0" h="521970" w="521969">
                <a:moveTo>
                  <a:pt x="283089" y="0"/>
                </a:moveTo>
                <a:lnTo>
                  <a:pt x="238478" y="0"/>
                </a:lnTo>
                <a:lnTo>
                  <a:pt x="194389" y="7571"/>
                </a:lnTo>
                <a:lnTo>
                  <a:pt x="151868" y="22713"/>
                </a:lnTo>
                <a:lnTo>
                  <a:pt x="111961" y="45427"/>
                </a:lnTo>
                <a:lnTo>
                  <a:pt x="75713" y="75712"/>
                </a:lnTo>
                <a:lnTo>
                  <a:pt x="45427" y="111960"/>
                </a:lnTo>
                <a:lnTo>
                  <a:pt x="22713" y="151868"/>
                </a:lnTo>
                <a:lnTo>
                  <a:pt x="7571" y="194389"/>
                </a:lnTo>
                <a:lnTo>
                  <a:pt x="0" y="238478"/>
                </a:lnTo>
                <a:lnTo>
                  <a:pt x="0" y="283089"/>
                </a:lnTo>
                <a:lnTo>
                  <a:pt x="7571" y="327178"/>
                </a:lnTo>
                <a:lnTo>
                  <a:pt x="22713" y="369699"/>
                </a:lnTo>
                <a:lnTo>
                  <a:pt x="45427" y="409606"/>
                </a:lnTo>
                <a:lnTo>
                  <a:pt x="75713" y="445854"/>
                </a:lnTo>
                <a:lnTo>
                  <a:pt x="111961" y="476139"/>
                </a:lnTo>
                <a:lnTo>
                  <a:pt x="151868" y="498853"/>
                </a:lnTo>
                <a:lnTo>
                  <a:pt x="194389" y="513996"/>
                </a:lnTo>
                <a:lnTo>
                  <a:pt x="238478" y="521567"/>
                </a:lnTo>
                <a:lnTo>
                  <a:pt x="283089" y="521567"/>
                </a:lnTo>
                <a:lnTo>
                  <a:pt x="327178" y="513996"/>
                </a:lnTo>
                <a:lnTo>
                  <a:pt x="369699" y="498853"/>
                </a:lnTo>
                <a:lnTo>
                  <a:pt x="409606" y="476139"/>
                </a:lnTo>
                <a:lnTo>
                  <a:pt x="445854" y="445854"/>
                </a:lnTo>
                <a:lnTo>
                  <a:pt x="476139" y="409606"/>
                </a:lnTo>
                <a:lnTo>
                  <a:pt x="498853" y="369699"/>
                </a:lnTo>
                <a:lnTo>
                  <a:pt x="513996" y="327178"/>
                </a:lnTo>
                <a:lnTo>
                  <a:pt x="521567" y="283089"/>
                </a:lnTo>
                <a:lnTo>
                  <a:pt x="521567" y="238478"/>
                </a:lnTo>
                <a:lnTo>
                  <a:pt x="513996" y="194389"/>
                </a:lnTo>
                <a:lnTo>
                  <a:pt x="498853" y="151868"/>
                </a:lnTo>
                <a:lnTo>
                  <a:pt x="476139" y="111960"/>
                </a:lnTo>
                <a:lnTo>
                  <a:pt x="445854" y="75712"/>
                </a:lnTo>
                <a:lnTo>
                  <a:pt x="409606" y="45427"/>
                </a:lnTo>
                <a:lnTo>
                  <a:pt x="369699" y="22713"/>
                </a:lnTo>
                <a:lnTo>
                  <a:pt x="327178" y="7571"/>
                </a:lnTo>
                <a:lnTo>
                  <a:pt x="283089"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38" name="Google Shape;638;p74"/>
          <p:cNvSpPr/>
          <p:nvPr/>
        </p:nvSpPr>
        <p:spPr>
          <a:xfrm>
            <a:off x="2052575" y="4570921"/>
            <a:ext cx="274189" cy="191268"/>
          </a:xfrm>
          <a:custGeom>
            <a:rect b="b" l="l" r="r" t="t"/>
            <a:pathLst>
              <a:path extrusionOk="0" h="420370" w="602614">
                <a:moveTo>
                  <a:pt x="0" y="0"/>
                </a:moveTo>
                <a:lnTo>
                  <a:pt x="602566" y="0"/>
                </a:lnTo>
                <a:lnTo>
                  <a:pt x="602566" y="419924"/>
                </a:lnTo>
                <a:lnTo>
                  <a:pt x="0" y="419924"/>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39" name="Google Shape;639;p74"/>
          <p:cNvSpPr txBox="1"/>
          <p:nvPr/>
        </p:nvSpPr>
        <p:spPr>
          <a:xfrm>
            <a:off x="2412849" y="4566431"/>
            <a:ext cx="556800" cy="1764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lang="en" sz="1100">
                <a:latin typeface="Arial"/>
                <a:ea typeface="Arial"/>
                <a:cs typeface="Arial"/>
                <a:sym typeface="Arial"/>
              </a:rPr>
              <a:t>Machine</a:t>
            </a:r>
            <a:endParaRPr sz="1100">
              <a:latin typeface="Arial"/>
              <a:ea typeface="Arial"/>
              <a:cs typeface="Arial"/>
              <a:sym typeface="Arial"/>
            </a:endParaRPr>
          </a:p>
        </p:txBody>
      </p:sp>
      <p:sp>
        <p:nvSpPr>
          <p:cNvPr id="640" name="Google Shape;640;p74"/>
          <p:cNvSpPr txBox="1"/>
          <p:nvPr/>
        </p:nvSpPr>
        <p:spPr>
          <a:xfrm>
            <a:off x="3540860" y="4571060"/>
            <a:ext cx="744900" cy="1764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lang="en" sz="1100">
                <a:latin typeface="Arial"/>
                <a:ea typeface="Arial"/>
                <a:cs typeface="Arial"/>
                <a:sym typeface="Arial"/>
              </a:rPr>
              <a:t>Checkpoint</a:t>
            </a:r>
            <a:endParaRPr sz="1100">
              <a:latin typeface="Arial"/>
              <a:ea typeface="Arial"/>
              <a:cs typeface="Arial"/>
              <a:sym typeface="Arial"/>
            </a:endParaRPr>
          </a:p>
        </p:txBody>
      </p:sp>
      <p:sp>
        <p:nvSpPr>
          <p:cNvPr id="641" name="Google Shape;641;p74"/>
          <p:cNvSpPr txBox="1"/>
          <p:nvPr/>
        </p:nvSpPr>
        <p:spPr>
          <a:xfrm>
            <a:off x="3063306" y="2396065"/>
            <a:ext cx="2456100" cy="323100"/>
          </a:xfrm>
          <a:prstGeom prst="rect">
            <a:avLst/>
          </a:prstGeom>
          <a:noFill/>
          <a:ln cap="flat" cmpd="sng" w="52350">
            <a:solidFill>
              <a:srgbClr val="000000"/>
            </a:solidFill>
            <a:prstDash val="solid"/>
            <a:round/>
            <a:headEnd len="sm" w="sm" type="none"/>
            <a:tailEnd len="sm" w="sm" type="none"/>
          </a:ln>
        </p:spPr>
        <p:txBody>
          <a:bodyPr anchorCtr="0" anchor="t" bIns="0" lIns="0" spcFirstLastPara="1" rIns="0" wrap="square" tIns="0">
            <a:spAutoFit/>
          </a:bodyPr>
          <a:lstStyle/>
          <a:p>
            <a:pPr indent="0" lvl="0" marL="1866900" rtl="0" algn="l">
              <a:lnSpc>
                <a:spcPct val="110000"/>
              </a:lnSpc>
              <a:spcBef>
                <a:spcPts val="0"/>
              </a:spcBef>
              <a:spcAft>
                <a:spcPts val="0"/>
              </a:spcAft>
              <a:buNone/>
            </a:pPr>
            <a:r>
              <a:rPr lang="en" sz="1000">
                <a:solidFill>
                  <a:srgbClr val="FFFFFF"/>
                </a:solidFill>
                <a:latin typeface="Arial"/>
                <a:ea typeface="Arial"/>
                <a:cs typeface="Arial"/>
                <a:sym typeface="Arial"/>
              </a:rPr>
              <a:t>Worker</a:t>
            </a:r>
            <a:endParaRPr sz="1000">
              <a:latin typeface="Arial"/>
              <a:ea typeface="Arial"/>
              <a:cs typeface="Arial"/>
              <a:sym typeface="Arial"/>
            </a:endParaRPr>
          </a:p>
          <a:p>
            <a:pPr indent="0" lvl="0" marL="1905000" rtl="0" algn="l">
              <a:lnSpc>
                <a:spcPct val="100000"/>
              </a:lnSpc>
              <a:spcBef>
                <a:spcPts val="0"/>
              </a:spcBef>
              <a:spcAft>
                <a:spcPts val="0"/>
              </a:spcAft>
              <a:buNone/>
            </a:pPr>
            <a:r>
              <a:rPr lang="en" sz="1000">
                <a:solidFill>
                  <a:srgbClr val="FFFFFF"/>
                </a:solidFill>
                <a:latin typeface="Arial"/>
                <a:ea typeface="Arial"/>
                <a:cs typeface="Arial"/>
                <a:sym typeface="Arial"/>
              </a:rPr>
              <a:t>agent</a:t>
            </a:r>
            <a:endParaRPr sz="1000">
              <a:latin typeface="Arial"/>
              <a:ea typeface="Arial"/>
              <a:cs typeface="Arial"/>
              <a:sym typeface="Arial"/>
            </a:endParaRPr>
          </a:p>
        </p:txBody>
      </p:sp>
      <p:sp>
        <p:nvSpPr>
          <p:cNvPr id="642" name="Google Shape;642;p74"/>
          <p:cNvSpPr/>
          <p:nvPr/>
        </p:nvSpPr>
        <p:spPr>
          <a:xfrm>
            <a:off x="3132267" y="3138185"/>
            <a:ext cx="2320646" cy="266389"/>
          </a:xfrm>
          <a:custGeom>
            <a:rect b="b" l="l" r="r" t="t"/>
            <a:pathLst>
              <a:path extrusionOk="0" h="585470" w="5100320">
                <a:moveTo>
                  <a:pt x="585190" y="292582"/>
                </a:moveTo>
                <a:lnTo>
                  <a:pt x="581761" y="247802"/>
                </a:lnTo>
                <a:lnTo>
                  <a:pt x="571474" y="203873"/>
                </a:lnTo>
                <a:lnTo>
                  <a:pt x="554342" y="161632"/>
                </a:lnTo>
                <a:lnTo>
                  <a:pt x="530339" y="121958"/>
                </a:lnTo>
                <a:lnTo>
                  <a:pt x="499491" y="85699"/>
                </a:lnTo>
                <a:lnTo>
                  <a:pt x="463219" y="54838"/>
                </a:lnTo>
                <a:lnTo>
                  <a:pt x="423545" y="30848"/>
                </a:lnTo>
                <a:lnTo>
                  <a:pt x="381317" y="13703"/>
                </a:lnTo>
                <a:lnTo>
                  <a:pt x="337375" y="3416"/>
                </a:lnTo>
                <a:lnTo>
                  <a:pt x="292595" y="0"/>
                </a:lnTo>
                <a:lnTo>
                  <a:pt x="247802" y="3416"/>
                </a:lnTo>
                <a:lnTo>
                  <a:pt x="203873" y="13703"/>
                </a:lnTo>
                <a:lnTo>
                  <a:pt x="161645" y="30848"/>
                </a:lnTo>
                <a:lnTo>
                  <a:pt x="121970" y="54838"/>
                </a:lnTo>
                <a:lnTo>
                  <a:pt x="85699" y="85699"/>
                </a:lnTo>
                <a:lnTo>
                  <a:pt x="54851" y="121958"/>
                </a:lnTo>
                <a:lnTo>
                  <a:pt x="30848" y="161632"/>
                </a:lnTo>
                <a:lnTo>
                  <a:pt x="13716" y="203873"/>
                </a:lnTo>
                <a:lnTo>
                  <a:pt x="3429" y="247802"/>
                </a:lnTo>
                <a:lnTo>
                  <a:pt x="0" y="292582"/>
                </a:lnTo>
                <a:lnTo>
                  <a:pt x="3429" y="337375"/>
                </a:lnTo>
                <a:lnTo>
                  <a:pt x="13716" y="381304"/>
                </a:lnTo>
                <a:lnTo>
                  <a:pt x="30848" y="423545"/>
                </a:lnTo>
                <a:lnTo>
                  <a:pt x="54851" y="463219"/>
                </a:lnTo>
                <a:lnTo>
                  <a:pt x="85699" y="499478"/>
                </a:lnTo>
                <a:lnTo>
                  <a:pt x="121970" y="530339"/>
                </a:lnTo>
                <a:lnTo>
                  <a:pt x="161645" y="554329"/>
                </a:lnTo>
                <a:lnTo>
                  <a:pt x="203873" y="571474"/>
                </a:lnTo>
                <a:lnTo>
                  <a:pt x="247802" y="581748"/>
                </a:lnTo>
                <a:lnTo>
                  <a:pt x="292595" y="585177"/>
                </a:lnTo>
                <a:lnTo>
                  <a:pt x="337375" y="581748"/>
                </a:lnTo>
                <a:lnTo>
                  <a:pt x="381317" y="571474"/>
                </a:lnTo>
                <a:lnTo>
                  <a:pt x="423545" y="554329"/>
                </a:lnTo>
                <a:lnTo>
                  <a:pt x="463219" y="530339"/>
                </a:lnTo>
                <a:lnTo>
                  <a:pt x="499491" y="499478"/>
                </a:lnTo>
                <a:lnTo>
                  <a:pt x="530339" y="463219"/>
                </a:lnTo>
                <a:lnTo>
                  <a:pt x="554342" y="423545"/>
                </a:lnTo>
                <a:lnTo>
                  <a:pt x="571474" y="381304"/>
                </a:lnTo>
                <a:lnTo>
                  <a:pt x="581761" y="337375"/>
                </a:lnTo>
                <a:lnTo>
                  <a:pt x="585190" y="292582"/>
                </a:lnTo>
                <a:close/>
              </a:path>
              <a:path extrusionOk="0" h="585470" w="5100320">
                <a:moveTo>
                  <a:pt x="1542554" y="292582"/>
                </a:moveTo>
                <a:lnTo>
                  <a:pt x="1539125" y="247802"/>
                </a:lnTo>
                <a:lnTo>
                  <a:pt x="1528838" y="203873"/>
                </a:lnTo>
                <a:lnTo>
                  <a:pt x="1511706" y="161632"/>
                </a:lnTo>
                <a:lnTo>
                  <a:pt x="1487703" y="121958"/>
                </a:lnTo>
                <a:lnTo>
                  <a:pt x="1456855" y="85699"/>
                </a:lnTo>
                <a:lnTo>
                  <a:pt x="1420583" y="54838"/>
                </a:lnTo>
                <a:lnTo>
                  <a:pt x="1380909" y="30848"/>
                </a:lnTo>
                <a:lnTo>
                  <a:pt x="1338681" y="13703"/>
                </a:lnTo>
                <a:lnTo>
                  <a:pt x="1294752" y="3416"/>
                </a:lnTo>
                <a:lnTo>
                  <a:pt x="1249959" y="0"/>
                </a:lnTo>
                <a:lnTo>
                  <a:pt x="1205179" y="3416"/>
                </a:lnTo>
                <a:lnTo>
                  <a:pt x="1161237" y="13703"/>
                </a:lnTo>
                <a:lnTo>
                  <a:pt x="1119009" y="30848"/>
                </a:lnTo>
                <a:lnTo>
                  <a:pt x="1079334" y="54838"/>
                </a:lnTo>
                <a:lnTo>
                  <a:pt x="1043063" y="85699"/>
                </a:lnTo>
                <a:lnTo>
                  <a:pt x="1012215" y="121958"/>
                </a:lnTo>
                <a:lnTo>
                  <a:pt x="988225" y="161632"/>
                </a:lnTo>
                <a:lnTo>
                  <a:pt x="971080" y="203873"/>
                </a:lnTo>
                <a:lnTo>
                  <a:pt x="960793" y="247802"/>
                </a:lnTo>
                <a:lnTo>
                  <a:pt x="957364" y="292582"/>
                </a:lnTo>
                <a:lnTo>
                  <a:pt x="960793" y="337375"/>
                </a:lnTo>
                <a:lnTo>
                  <a:pt x="971080" y="381304"/>
                </a:lnTo>
                <a:lnTo>
                  <a:pt x="988225" y="423545"/>
                </a:lnTo>
                <a:lnTo>
                  <a:pt x="1012215" y="463219"/>
                </a:lnTo>
                <a:lnTo>
                  <a:pt x="1043063" y="499478"/>
                </a:lnTo>
                <a:lnTo>
                  <a:pt x="1079334" y="530339"/>
                </a:lnTo>
                <a:lnTo>
                  <a:pt x="1119009" y="554329"/>
                </a:lnTo>
                <a:lnTo>
                  <a:pt x="1161237" y="571474"/>
                </a:lnTo>
                <a:lnTo>
                  <a:pt x="1205179" y="581748"/>
                </a:lnTo>
                <a:lnTo>
                  <a:pt x="1249959" y="585177"/>
                </a:lnTo>
                <a:lnTo>
                  <a:pt x="1294752" y="581748"/>
                </a:lnTo>
                <a:lnTo>
                  <a:pt x="1338681" y="571474"/>
                </a:lnTo>
                <a:lnTo>
                  <a:pt x="1380909" y="554329"/>
                </a:lnTo>
                <a:lnTo>
                  <a:pt x="1420583" y="530339"/>
                </a:lnTo>
                <a:lnTo>
                  <a:pt x="1456855" y="499478"/>
                </a:lnTo>
                <a:lnTo>
                  <a:pt x="1487703" y="463219"/>
                </a:lnTo>
                <a:lnTo>
                  <a:pt x="1511706" y="423545"/>
                </a:lnTo>
                <a:lnTo>
                  <a:pt x="1528838" y="381304"/>
                </a:lnTo>
                <a:lnTo>
                  <a:pt x="1539125" y="337375"/>
                </a:lnTo>
                <a:lnTo>
                  <a:pt x="1542554" y="292582"/>
                </a:lnTo>
                <a:close/>
              </a:path>
              <a:path extrusionOk="0" h="585470" w="5100320">
                <a:moveTo>
                  <a:pt x="2499918" y="292582"/>
                </a:moveTo>
                <a:lnTo>
                  <a:pt x="2496489" y="247802"/>
                </a:lnTo>
                <a:lnTo>
                  <a:pt x="2486215" y="203873"/>
                </a:lnTo>
                <a:lnTo>
                  <a:pt x="2469070" y="161632"/>
                </a:lnTo>
                <a:lnTo>
                  <a:pt x="2445080" y="121958"/>
                </a:lnTo>
                <a:lnTo>
                  <a:pt x="2414219" y="85699"/>
                </a:lnTo>
                <a:lnTo>
                  <a:pt x="2377960" y="54838"/>
                </a:lnTo>
                <a:lnTo>
                  <a:pt x="2338286" y="30848"/>
                </a:lnTo>
                <a:lnTo>
                  <a:pt x="2296045" y="13703"/>
                </a:lnTo>
                <a:lnTo>
                  <a:pt x="2252116" y="3416"/>
                </a:lnTo>
                <a:lnTo>
                  <a:pt x="2207323" y="0"/>
                </a:lnTo>
                <a:lnTo>
                  <a:pt x="2162543" y="3416"/>
                </a:lnTo>
                <a:lnTo>
                  <a:pt x="2118614" y="13703"/>
                </a:lnTo>
                <a:lnTo>
                  <a:pt x="2076373" y="30848"/>
                </a:lnTo>
                <a:lnTo>
                  <a:pt x="2036699" y="54838"/>
                </a:lnTo>
                <a:lnTo>
                  <a:pt x="2000440" y="85699"/>
                </a:lnTo>
                <a:lnTo>
                  <a:pt x="1969579" y="121958"/>
                </a:lnTo>
                <a:lnTo>
                  <a:pt x="1945589" y="161632"/>
                </a:lnTo>
                <a:lnTo>
                  <a:pt x="1928444" y="203873"/>
                </a:lnTo>
                <a:lnTo>
                  <a:pt x="1918157" y="247802"/>
                </a:lnTo>
                <a:lnTo>
                  <a:pt x="1914740" y="292582"/>
                </a:lnTo>
                <a:lnTo>
                  <a:pt x="1918157" y="337375"/>
                </a:lnTo>
                <a:lnTo>
                  <a:pt x="1928444" y="381304"/>
                </a:lnTo>
                <a:lnTo>
                  <a:pt x="1945589" y="423545"/>
                </a:lnTo>
                <a:lnTo>
                  <a:pt x="1969579" y="463219"/>
                </a:lnTo>
                <a:lnTo>
                  <a:pt x="2000440" y="499478"/>
                </a:lnTo>
                <a:lnTo>
                  <a:pt x="2036699" y="530339"/>
                </a:lnTo>
                <a:lnTo>
                  <a:pt x="2076373" y="554329"/>
                </a:lnTo>
                <a:lnTo>
                  <a:pt x="2118614" y="571474"/>
                </a:lnTo>
                <a:lnTo>
                  <a:pt x="2162543" y="581748"/>
                </a:lnTo>
                <a:lnTo>
                  <a:pt x="2207323" y="585177"/>
                </a:lnTo>
                <a:lnTo>
                  <a:pt x="2252116" y="581748"/>
                </a:lnTo>
                <a:lnTo>
                  <a:pt x="2296045" y="571474"/>
                </a:lnTo>
                <a:lnTo>
                  <a:pt x="2338286" y="554329"/>
                </a:lnTo>
                <a:lnTo>
                  <a:pt x="2377960" y="530339"/>
                </a:lnTo>
                <a:lnTo>
                  <a:pt x="2414219" y="499478"/>
                </a:lnTo>
                <a:lnTo>
                  <a:pt x="2445080" y="463219"/>
                </a:lnTo>
                <a:lnTo>
                  <a:pt x="2469070" y="423545"/>
                </a:lnTo>
                <a:lnTo>
                  <a:pt x="2486215" y="381304"/>
                </a:lnTo>
                <a:lnTo>
                  <a:pt x="2496489" y="337375"/>
                </a:lnTo>
                <a:lnTo>
                  <a:pt x="2499918" y="292582"/>
                </a:lnTo>
                <a:close/>
              </a:path>
              <a:path extrusionOk="0" h="585470" w="5100320">
                <a:moveTo>
                  <a:pt x="3457295" y="292582"/>
                </a:moveTo>
                <a:lnTo>
                  <a:pt x="3453866" y="247802"/>
                </a:lnTo>
                <a:lnTo>
                  <a:pt x="3443579" y="203873"/>
                </a:lnTo>
                <a:lnTo>
                  <a:pt x="3426447" y="161632"/>
                </a:lnTo>
                <a:lnTo>
                  <a:pt x="3402444" y="121958"/>
                </a:lnTo>
                <a:lnTo>
                  <a:pt x="3371596" y="85699"/>
                </a:lnTo>
                <a:lnTo>
                  <a:pt x="3335324" y="54838"/>
                </a:lnTo>
                <a:lnTo>
                  <a:pt x="3295650" y="30848"/>
                </a:lnTo>
                <a:lnTo>
                  <a:pt x="3253422" y="13703"/>
                </a:lnTo>
                <a:lnTo>
                  <a:pt x="3209493" y="3416"/>
                </a:lnTo>
                <a:lnTo>
                  <a:pt x="3164700" y="0"/>
                </a:lnTo>
                <a:lnTo>
                  <a:pt x="3119907" y="3416"/>
                </a:lnTo>
                <a:lnTo>
                  <a:pt x="3075978" y="13703"/>
                </a:lnTo>
                <a:lnTo>
                  <a:pt x="3033750" y="30848"/>
                </a:lnTo>
                <a:lnTo>
                  <a:pt x="2994075" y="54838"/>
                </a:lnTo>
                <a:lnTo>
                  <a:pt x="2957804" y="85699"/>
                </a:lnTo>
                <a:lnTo>
                  <a:pt x="2926956" y="121958"/>
                </a:lnTo>
                <a:lnTo>
                  <a:pt x="2902953" y="161632"/>
                </a:lnTo>
                <a:lnTo>
                  <a:pt x="2885821" y="203873"/>
                </a:lnTo>
                <a:lnTo>
                  <a:pt x="2875534" y="247802"/>
                </a:lnTo>
                <a:lnTo>
                  <a:pt x="2872105" y="292582"/>
                </a:lnTo>
                <a:lnTo>
                  <a:pt x="2875534" y="337375"/>
                </a:lnTo>
                <a:lnTo>
                  <a:pt x="2885821" y="381304"/>
                </a:lnTo>
                <a:lnTo>
                  <a:pt x="2902953" y="423545"/>
                </a:lnTo>
                <a:lnTo>
                  <a:pt x="2926956" y="463219"/>
                </a:lnTo>
                <a:lnTo>
                  <a:pt x="2957804" y="499478"/>
                </a:lnTo>
                <a:lnTo>
                  <a:pt x="2994075" y="530339"/>
                </a:lnTo>
                <a:lnTo>
                  <a:pt x="3033750" y="554329"/>
                </a:lnTo>
                <a:lnTo>
                  <a:pt x="3075978" y="571474"/>
                </a:lnTo>
                <a:lnTo>
                  <a:pt x="3119907" y="581748"/>
                </a:lnTo>
                <a:lnTo>
                  <a:pt x="3164700" y="585177"/>
                </a:lnTo>
                <a:lnTo>
                  <a:pt x="3209493" y="581748"/>
                </a:lnTo>
                <a:lnTo>
                  <a:pt x="3253422" y="571474"/>
                </a:lnTo>
                <a:lnTo>
                  <a:pt x="3295650" y="554329"/>
                </a:lnTo>
                <a:lnTo>
                  <a:pt x="3335324" y="530339"/>
                </a:lnTo>
                <a:lnTo>
                  <a:pt x="3371596" y="499478"/>
                </a:lnTo>
                <a:lnTo>
                  <a:pt x="3402444" y="463219"/>
                </a:lnTo>
                <a:lnTo>
                  <a:pt x="3426447" y="423545"/>
                </a:lnTo>
                <a:lnTo>
                  <a:pt x="3443579" y="381304"/>
                </a:lnTo>
                <a:lnTo>
                  <a:pt x="3453866" y="337375"/>
                </a:lnTo>
                <a:lnTo>
                  <a:pt x="3457295" y="292582"/>
                </a:lnTo>
                <a:close/>
              </a:path>
              <a:path extrusionOk="0" h="585470" w="5100320">
                <a:moveTo>
                  <a:pt x="5100053" y="2552"/>
                </a:moveTo>
                <a:lnTo>
                  <a:pt x="3716324" y="2552"/>
                </a:lnTo>
                <a:lnTo>
                  <a:pt x="3716324" y="582345"/>
                </a:lnTo>
                <a:lnTo>
                  <a:pt x="5100053" y="582345"/>
                </a:lnTo>
                <a:lnTo>
                  <a:pt x="5100053" y="2552"/>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43" name="Google Shape;643;p74"/>
          <p:cNvSpPr txBox="1"/>
          <p:nvPr/>
        </p:nvSpPr>
        <p:spPr>
          <a:xfrm>
            <a:off x="3063306" y="3107898"/>
            <a:ext cx="2456100" cy="323100"/>
          </a:xfrm>
          <a:prstGeom prst="rect">
            <a:avLst/>
          </a:prstGeom>
          <a:noFill/>
          <a:ln cap="flat" cmpd="sng" w="52350">
            <a:solidFill>
              <a:srgbClr val="000000"/>
            </a:solidFill>
            <a:prstDash val="solid"/>
            <a:round/>
            <a:headEnd len="sm" w="sm" type="none"/>
            <a:tailEnd len="sm" w="sm" type="none"/>
          </a:ln>
        </p:spPr>
        <p:txBody>
          <a:bodyPr anchorCtr="0" anchor="t" bIns="0" lIns="0" spcFirstLastPara="1" rIns="0" wrap="square" tIns="0">
            <a:spAutoFit/>
          </a:bodyPr>
          <a:lstStyle/>
          <a:p>
            <a:pPr indent="0" lvl="0" marL="1866900" rtl="0" algn="l">
              <a:lnSpc>
                <a:spcPct val="110000"/>
              </a:lnSpc>
              <a:spcBef>
                <a:spcPts val="0"/>
              </a:spcBef>
              <a:spcAft>
                <a:spcPts val="0"/>
              </a:spcAft>
              <a:buNone/>
            </a:pPr>
            <a:r>
              <a:rPr lang="en" sz="1000">
                <a:solidFill>
                  <a:srgbClr val="FFFFFF"/>
                </a:solidFill>
                <a:latin typeface="Arial"/>
                <a:ea typeface="Arial"/>
                <a:cs typeface="Arial"/>
                <a:sym typeface="Arial"/>
              </a:rPr>
              <a:t>Worker</a:t>
            </a:r>
            <a:endParaRPr sz="1000">
              <a:latin typeface="Arial"/>
              <a:ea typeface="Arial"/>
              <a:cs typeface="Arial"/>
              <a:sym typeface="Arial"/>
            </a:endParaRPr>
          </a:p>
          <a:p>
            <a:pPr indent="0" lvl="0" marL="1905000" rtl="0" algn="l">
              <a:lnSpc>
                <a:spcPct val="100000"/>
              </a:lnSpc>
              <a:spcBef>
                <a:spcPts val="0"/>
              </a:spcBef>
              <a:spcAft>
                <a:spcPts val="0"/>
              </a:spcAft>
              <a:buNone/>
            </a:pPr>
            <a:r>
              <a:rPr lang="en" sz="1000">
                <a:solidFill>
                  <a:srgbClr val="FFFFFF"/>
                </a:solidFill>
                <a:latin typeface="Arial"/>
                <a:ea typeface="Arial"/>
                <a:cs typeface="Arial"/>
                <a:sym typeface="Arial"/>
              </a:rPr>
              <a:t>agent</a:t>
            </a:r>
            <a:endParaRPr sz="1000">
              <a:latin typeface="Arial"/>
              <a:ea typeface="Arial"/>
              <a:cs typeface="Arial"/>
              <a:sym typeface="Arial"/>
            </a:endParaRPr>
          </a:p>
        </p:txBody>
      </p:sp>
      <p:sp>
        <p:nvSpPr>
          <p:cNvPr id="644" name="Google Shape;644;p74"/>
          <p:cNvSpPr/>
          <p:nvPr/>
        </p:nvSpPr>
        <p:spPr>
          <a:xfrm>
            <a:off x="3132267" y="3840271"/>
            <a:ext cx="2320646" cy="266389"/>
          </a:xfrm>
          <a:custGeom>
            <a:rect b="b" l="l" r="r" t="t"/>
            <a:pathLst>
              <a:path extrusionOk="0" h="585470" w="5100320">
                <a:moveTo>
                  <a:pt x="585190" y="292595"/>
                </a:moveTo>
                <a:lnTo>
                  <a:pt x="581761" y="247802"/>
                </a:lnTo>
                <a:lnTo>
                  <a:pt x="571474" y="203873"/>
                </a:lnTo>
                <a:lnTo>
                  <a:pt x="554342" y="161632"/>
                </a:lnTo>
                <a:lnTo>
                  <a:pt x="530339" y="121958"/>
                </a:lnTo>
                <a:lnTo>
                  <a:pt x="499491" y="85699"/>
                </a:lnTo>
                <a:lnTo>
                  <a:pt x="463219" y="54838"/>
                </a:lnTo>
                <a:lnTo>
                  <a:pt x="423545" y="30848"/>
                </a:lnTo>
                <a:lnTo>
                  <a:pt x="381317" y="13703"/>
                </a:lnTo>
                <a:lnTo>
                  <a:pt x="337375" y="3429"/>
                </a:lnTo>
                <a:lnTo>
                  <a:pt x="292595" y="0"/>
                </a:lnTo>
                <a:lnTo>
                  <a:pt x="247802" y="3429"/>
                </a:lnTo>
                <a:lnTo>
                  <a:pt x="203873" y="13703"/>
                </a:lnTo>
                <a:lnTo>
                  <a:pt x="161645" y="30848"/>
                </a:lnTo>
                <a:lnTo>
                  <a:pt x="121970" y="54838"/>
                </a:lnTo>
                <a:lnTo>
                  <a:pt x="85699" y="85699"/>
                </a:lnTo>
                <a:lnTo>
                  <a:pt x="54851" y="121958"/>
                </a:lnTo>
                <a:lnTo>
                  <a:pt x="30848" y="161632"/>
                </a:lnTo>
                <a:lnTo>
                  <a:pt x="13716" y="203873"/>
                </a:lnTo>
                <a:lnTo>
                  <a:pt x="3429" y="247802"/>
                </a:lnTo>
                <a:lnTo>
                  <a:pt x="0" y="292595"/>
                </a:lnTo>
                <a:lnTo>
                  <a:pt x="3429" y="337375"/>
                </a:lnTo>
                <a:lnTo>
                  <a:pt x="13716" y="381317"/>
                </a:lnTo>
                <a:lnTo>
                  <a:pt x="30848" y="423545"/>
                </a:lnTo>
                <a:lnTo>
                  <a:pt x="54851" y="463219"/>
                </a:lnTo>
                <a:lnTo>
                  <a:pt x="85699" y="499491"/>
                </a:lnTo>
                <a:lnTo>
                  <a:pt x="121970" y="530339"/>
                </a:lnTo>
                <a:lnTo>
                  <a:pt x="161645" y="554329"/>
                </a:lnTo>
                <a:lnTo>
                  <a:pt x="203873" y="571474"/>
                </a:lnTo>
                <a:lnTo>
                  <a:pt x="247802" y="581761"/>
                </a:lnTo>
                <a:lnTo>
                  <a:pt x="292595" y="585190"/>
                </a:lnTo>
                <a:lnTo>
                  <a:pt x="337375" y="581761"/>
                </a:lnTo>
                <a:lnTo>
                  <a:pt x="381317" y="571474"/>
                </a:lnTo>
                <a:lnTo>
                  <a:pt x="423545" y="554329"/>
                </a:lnTo>
                <a:lnTo>
                  <a:pt x="463219" y="530339"/>
                </a:lnTo>
                <a:lnTo>
                  <a:pt x="499491" y="499491"/>
                </a:lnTo>
                <a:lnTo>
                  <a:pt x="530339" y="463219"/>
                </a:lnTo>
                <a:lnTo>
                  <a:pt x="554342" y="423545"/>
                </a:lnTo>
                <a:lnTo>
                  <a:pt x="571474" y="381317"/>
                </a:lnTo>
                <a:lnTo>
                  <a:pt x="581761" y="337375"/>
                </a:lnTo>
                <a:lnTo>
                  <a:pt x="585190" y="292595"/>
                </a:lnTo>
                <a:close/>
              </a:path>
              <a:path extrusionOk="0" h="585470" w="5100320">
                <a:moveTo>
                  <a:pt x="1542554" y="292595"/>
                </a:moveTo>
                <a:lnTo>
                  <a:pt x="1539125" y="247802"/>
                </a:lnTo>
                <a:lnTo>
                  <a:pt x="1528838" y="203873"/>
                </a:lnTo>
                <a:lnTo>
                  <a:pt x="1511706" y="161632"/>
                </a:lnTo>
                <a:lnTo>
                  <a:pt x="1487703" y="121958"/>
                </a:lnTo>
                <a:lnTo>
                  <a:pt x="1456855" y="85699"/>
                </a:lnTo>
                <a:lnTo>
                  <a:pt x="1420583" y="54838"/>
                </a:lnTo>
                <a:lnTo>
                  <a:pt x="1380909" y="30848"/>
                </a:lnTo>
                <a:lnTo>
                  <a:pt x="1338681" y="13703"/>
                </a:lnTo>
                <a:lnTo>
                  <a:pt x="1294752" y="3429"/>
                </a:lnTo>
                <a:lnTo>
                  <a:pt x="1249959" y="0"/>
                </a:lnTo>
                <a:lnTo>
                  <a:pt x="1205179" y="3429"/>
                </a:lnTo>
                <a:lnTo>
                  <a:pt x="1161237" y="13703"/>
                </a:lnTo>
                <a:lnTo>
                  <a:pt x="1119009" y="30848"/>
                </a:lnTo>
                <a:lnTo>
                  <a:pt x="1079334" y="54838"/>
                </a:lnTo>
                <a:lnTo>
                  <a:pt x="1043063" y="85699"/>
                </a:lnTo>
                <a:lnTo>
                  <a:pt x="1012215" y="121958"/>
                </a:lnTo>
                <a:lnTo>
                  <a:pt x="988225" y="161632"/>
                </a:lnTo>
                <a:lnTo>
                  <a:pt x="971080" y="203873"/>
                </a:lnTo>
                <a:lnTo>
                  <a:pt x="960793" y="247802"/>
                </a:lnTo>
                <a:lnTo>
                  <a:pt x="957364" y="292595"/>
                </a:lnTo>
                <a:lnTo>
                  <a:pt x="960793" y="337375"/>
                </a:lnTo>
                <a:lnTo>
                  <a:pt x="971080" y="381317"/>
                </a:lnTo>
                <a:lnTo>
                  <a:pt x="988225" y="423545"/>
                </a:lnTo>
                <a:lnTo>
                  <a:pt x="1012215" y="463219"/>
                </a:lnTo>
                <a:lnTo>
                  <a:pt x="1043063" y="499491"/>
                </a:lnTo>
                <a:lnTo>
                  <a:pt x="1079334" y="530339"/>
                </a:lnTo>
                <a:lnTo>
                  <a:pt x="1119009" y="554329"/>
                </a:lnTo>
                <a:lnTo>
                  <a:pt x="1161237" y="571474"/>
                </a:lnTo>
                <a:lnTo>
                  <a:pt x="1205179" y="581761"/>
                </a:lnTo>
                <a:lnTo>
                  <a:pt x="1249959" y="585190"/>
                </a:lnTo>
                <a:lnTo>
                  <a:pt x="1294752" y="581761"/>
                </a:lnTo>
                <a:lnTo>
                  <a:pt x="1338681" y="571474"/>
                </a:lnTo>
                <a:lnTo>
                  <a:pt x="1380909" y="554329"/>
                </a:lnTo>
                <a:lnTo>
                  <a:pt x="1420583" y="530339"/>
                </a:lnTo>
                <a:lnTo>
                  <a:pt x="1456855" y="499491"/>
                </a:lnTo>
                <a:lnTo>
                  <a:pt x="1487703" y="463219"/>
                </a:lnTo>
                <a:lnTo>
                  <a:pt x="1511706" y="423545"/>
                </a:lnTo>
                <a:lnTo>
                  <a:pt x="1528838" y="381317"/>
                </a:lnTo>
                <a:lnTo>
                  <a:pt x="1539125" y="337375"/>
                </a:lnTo>
                <a:lnTo>
                  <a:pt x="1542554" y="292595"/>
                </a:lnTo>
                <a:close/>
              </a:path>
              <a:path extrusionOk="0" h="585470" w="5100320">
                <a:moveTo>
                  <a:pt x="2499918" y="292595"/>
                </a:moveTo>
                <a:lnTo>
                  <a:pt x="2496489" y="247802"/>
                </a:lnTo>
                <a:lnTo>
                  <a:pt x="2486215" y="203873"/>
                </a:lnTo>
                <a:lnTo>
                  <a:pt x="2469070" y="161632"/>
                </a:lnTo>
                <a:lnTo>
                  <a:pt x="2445080" y="121958"/>
                </a:lnTo>
                <a:lnTo>
                  <a:pt x="2414219" y="85699"/>
                </a:lnTo>
                <a:lnTo>
                  <a:pt x="2377960" y="54838"/>
                </a:lnTo>
                <a:lnTo>
                  <a:pt x="2338286" y="30848"/>
                </a:lnTo>
                <a:lnTo>
                  <a:pt x="2296045" y="13703"/>
                </a:lnTo>
                <a:lnTo>
                  <a:pt x="2252116" y="3429"/>
                </a:lnTo>
                <a:lnTo>
                  <a:pt x="2207323" y="0"/>
                </a:lnTo>
                <a:lnTo>
                  <a:pt x="2162543" y="3429"/>
                </a:lnTo>
                <a:lnTo>
                  <a:pt x="2118614" y="13703"/>
                </a:lnTo>
                <a:lnTo>
                  <a:pt x="2076373" y="30848"/>
                </a:lnTo>
                <a:lnTo>
                  <a:pt x="2036699" y="54838"/>
                </a:lnTo>
                <a:lnTo>
                  <a:pt x="2000440" y="85699"/>
                </a:lnTo>
                <a:lnTo>
                  <a:pt x="1969579" y="121958"/>
                </a:lnTo>
                <a:lnTo>
                  <a:pt x="1945589" y="161632"/>
                </a:lnTo>
                <a:lnTo>
                  <a:pt x="1928444" y="203873"/>
                </a:lnTo>
                <a:lnTo>
                  <a:pt x="1918157" y="247802"/>
                </a:lnTo>
                <a:lnTo>
                  <a:pt x="1914740" y="292595"/>
                </a:lnTo>
                <a:lnTo>
                  <a:pt x="1918157" y="337375"/>
                </a:lnTo>
                <a:lnTo>
                  <a:pt x="1928444" y="381317"/>
                </a:lnTo>
                <a:lnTo>
                  <a:pt x="1945589" y="423545"/>
                </a:lnTo>
                <a:lnTo>
                  <a:pt x="1969579" y="463219"/>
                </a:lnTo>
                <a:lnTo>
                  <a:pt x="2000440" y="499491"/>
                </a:lnTo>
                <a:lnTo>
                  <a:pt x="2036699" y="530339"/>
                </a:lnTo>
                <a:lnTo>
                  <a:pt x="2076373" y="554329"/>
                </a:lnTo>
                <a:lnTo>
                  <a:pt x="2118614" y="571474"/>
                </a:lnTo>
                <a:lnTo>
                  <a:pt x="2162543" y="581761"/>
                </a:lnTo>
                <a:lnTo>
                  <a:pt x="2207323" y="585190"/>
                </a:lnTo>
                <a:lnTo>
                  <a:pt x="2252116" y="581761"/>
                </a:lnTo>
                <a:lnTo>
                  <a:pt x="2296045" y="571474"/>
                </a:lnTo>
                <a:lnTo>
                  <a:pt x="2338286" y="554329"/>
                </a:lnTo>
                <a:lnTo>
                  <a:pt x="2377960" y="530339"/>
                </a:lnTo>
                <a:lnTo>
                  <a:pt x="2414219" y="499491"/>
                </a:lnTo>
                <a:lnTo>
                  <a:pt x="2445080" y="463219"/>
                </a:lnTo>
                <a:lnTo>
                  <a:pt x="2469070" y="423545"/>
                </a:lnTo>
                <a:lnTo>
                  <a:pt x="2486215" y="381317"/>
                </a:lnTo>
                <a:lnTo>
                  <a:pt x="2496489" y="337375"/>
                </a:lnTo>
                <a:lnTo>
                  <a:pt x="2499918" y="292595"/>
                </a:lnTo>
                <a:close/>
              </a:path>
              <a:path extrusionOk="0" h="585470" w="5100320">
                <a:moveTo>
                  <a:pt x="3457295" y="292595"/>
                </a:moveTo>
                <a:lnTo>
                  <a:pt x="3453866" y="247802"/>
                </a:lnTo>
                <a:lnTo>
                  <a:pt x="3443579" y="203873"/>
                </a:lnTo>
                <a:lnTo>
                  <a:pt x="3426447" y="161632"/>
                </a:lnTo>
                <a:lnTo>
                  <a:pt x="3402444" y="121958"/>
                </a:lnTo>
                <a:lnTo>
                  <a:pt x="3371596" y="85699"/>
                </a:lnTo>
                <a:lnTo>
                  <a:pt x="3335324" y="54838"/>
                </a:lnTo>
                <a:lnTo>
                  <a:pt x="3295650" y="30848"/>
                </a:lnTo>
                <a:lnTo>
                  <a:pt x="3253422" y="13703"/>
                </a:lnTo>
                <a:lnTo>
                  <a:pt x="3209493" y="3429"/>
                </a:lnTo>
                <a:lnTo>
                  <a:pt x="3164700" y="0"/>
                </a:lnTo>
                <a:lnTo>
                  <a:pt x="3119907" y="3429"/>
                </a:lnTo>
                <a:lnTo>
                  <a:pt x="3075978" y="13703"/>
                </a:lnTo>
                <a:lnTo>
                  <a:pt x="3033750" y="30848"/>
                </a:lnTo>
                <a:lnTo>
                  <a:pt x="2994075" y="54838"/>
                </a:lnTo>
                <a:lnTo>
                  <a:pt x="2957804" y="85699"/>
                </a:lnTo>
                <a:lnTo>
                  <a:pt x="2926956" y="121958"/>
                </a:lnTo>
                <a:lnTo>
                  <a:pt x="2902953" y="161632"/>
                </a:lnTo>
                <a:lnTo>
                  <a:pt x="2885821" y="203873"/>
                </a:lnTo>
                <a:lnTo>
                  <a:pt x="2875534" y="247802"/>
                </a:lnTo>
                <a:lnTo>
                  <a:pt x="2872105" y="292595"/>
                </a:lnTo>
                <a:lnTo>
                  <a:pt x="2875534" y="337375"/>
                </a:lnTo>
                <a:lnTo>
                  <a:pt x="2885821" y="381317"/>
                </a:lnTo>
                <a:lnTo>
                  <a:pt x="2902953" y="423545"/>
                </a:lnTo>
                <a:lnTo>
                  <a:pt x="2926956" y="463219"/>
                </a:lnTo>
                <a:lnTo>
                  <a:pt x="2957804" y="499491"/>
                </a:lnTo>
                <a:lnTo>
                  <a:pt x="2994075" y="530339"/>
                </a:lnTo>
                <a:lnTo>
                  <a:pt x="3033750" y="554329"/>
                </a:lnTo>
                <a:lnTo>
                  <a:pt x="3075978" y="571474"/>
                </a:lnTo>
                <a:lnTo>
                  <a:pt x="3119907" y="581761"/>
                </a:lnTo>
                <a:lnTo>
                  <a:pt x="3164700" y="585190"/>
                </a:lnTo>
                <a:lnTo>
                  <a:pt x="3209493" y="581761"/>
                </a:lnTo>
                <a:lnTo>
                  <a:pt x="3253422" y="571474"/>
                </a:lnTo>
                <a:lnTo>
                  <a:pt x="3295650" y="554329"/>
                </a:lnTo>
                <a:lnTo>
                  <a:pt x="3335324" y="530339"/>
                </a:lnTo>
                <a:lnTo>
                  <a:pt x="3371596" y="499491"/>
                </a:lnTo>
                <a:lnTo>
                  <a:pt x="3402444" y="463219"/>
                </a:lnTo>
                <a:lnTo>
                  <a:pt x="3426447" y="423545"/>
                </a:lnTo>
                <a:lnTo>
                  <a:pt x="3443579" y="381317"/>
                </a:lnTo>
                <a:lnTo>
                  <a:pt x="3453866" y="337375"/>
                </a:lnTo>
                <a:lnTo>
                  <a:pt x="3457295" y="292595"/>
                </a:lnTo>
                <a:close/>
              </a:path>
              <a:path extrusionOk="0" h="585470" w="5100320">
                <a:moveTo>
                  <a:pt x="5100053" y="2552"/>
                </a:moveTo>
                <a:lnTo>
                  <a:pt x="3716324" y="2552"/>
                </a:lnTo>
                <a:lnTo>
                  <a:pt x="3716324" y="582345"/>
                </a:lnTo>
                <a:lnTo>
                  <a:pt x="5100053" y="582345"/>
                </a:lnTo>
                <a:lnTo>
                  <a:pt x="5100053" y="2552"/>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45" name="Google Shape;645;p74"/>
          <p:cNvSpPr txBox="1"/>
          <p:nvPr/>
        </p:nvSpPr>
        <p:spPr>
          <a:xfrm>
            <a:off x="3063306" y="3809986"/>
            <a:ext cx="2456100" cy="323100"/>
          </a:xfrm>
          <a:prstGeom prst="rect">
            <a:avLst/>
          </a:prstGeom>
          <a:noFill/>
          <a:ln cap="flat" cmpd="sng" w="52350">
            <a:solidFill>
              <a:srgbClr val="000000"/>
            </a:solidFill>
            <a:prstDash val="solid"/>
            <a:round/>
            <a:headEnd len="sm" w="sm" type="none"/>
            <a:tailEnd len="sm" w="sm" type="none"/>
          </a:ln>
        </p:spPr>
        <p:txBody>
          <a:bodyPr anchorCtr="0" anchor="t" bIns="0" lIns="0" spcFirstLastPara="1" rIns="0" wrap="square" tIns="0">
            <a:spAutoFit/>
          </a:bodyPr>
          <a:lstStyle/>
          <a:p>
            <a:pPr indent="0" lvl="0" marL="1866900" rtl="0" algn="l">
              <a:lnSpc>
                <a:spcPct val="110000"/>
              </a:lnSpc>
              <a:spcBef>
                <a:spcPts val="0"/>
              </a:spcBef>
              <a:spcAft>
                <a:spcPts val="0"/>
              </a:spcAft>
              <a:buNone/>
            </a:pPr>
            <a:r>
              <a:rPr lang="en" sz="1000">
                <a:solidFill>
                  <a:srgbClr val="FFFFFF"/>
                </a:solidFill>
                <a:latin typeface="Arial"/>
                <a:ea typeface="Arial"/>
                <a:cs typeface="Arial"/>
                <a:sym typeface="Arial"/>
              </a:rPr>
              <a:t>Worker</a:t>
            </a:r>
            <a:endParaRPr sz="1000">
              <a:latin typeface="Arial"/>
              <a:ea typeface="Arial"/>
              <a:cs typeface="Arial"/>
              <a:sym typeface="Arial"/>
            </a:endParaRPr>
          </a:p>
          <a:p>
            <a:pPr indent="0" lvl="0" marL="1905000" rtl="0" algn="l">
              <a:lnSpc>
                <a:spcPct val="100000"/>
              </a:lnSpc>
              <a:spcBef>
                <a:spcPts val="0"/>
              </a:spcBef>
              <a:spcAft>
                <a:spcPts val="0"/>
              </a:spcAft>
              <a:buNone/>
            </a:pPr>
            <a:r>
              <a:rPr lang="en" sz="1000">
                <a:solidFill>
                  <a:srgbClr val="FFFFFF"/>
                </a:solidFill>
                <a:latin typeface="Arial"/>
                <a:ea typeface="Arial"/>
                <a:cs typeface="Arial"/>
                <a:sym typeface="Arial"/>
              </a:rPr>
              <a:t>agent</a:t>
            </a:r>
            <a:endParaRPr sz="1000">
              <a:latin typeface="Arial"/>
              <a:ea typeface="Arial"/>
              <a:cs typeface="Arial"/>
              <a:sym typeface="Arial"/>
            </a:endParaRPr>
          </a:p>
        </p:txBody>
      </p:sp>
      <p:grpSp>
        <p:nvGrpSpPr>
          <p:cNvPr id="646" name="Google Shape;646;p74"/>
          <p:cNvGrpSpPr/>
          <p:nvPr/>
        </p:nvGrpSpPr>
        <p:grpSpPr>
          <a:xfrm>
            <a:off x="1157339" y="2309139"/>
            <a:ext cx="4412256" cy="1904334"/>
            <a:chOff x="2544720" y="5077262"/>
            <a:chExt cx="9701530" cy="4187190"/>
          </a:xfrm>
        </p:grpSpPr>
        <p:sp>
          <p:nvSpPr>
            <p:cNvPr id="647" name="Google Shape;647;p74"/>
            <p:cNvSpPr/>
            <p:nvPr/>
          </p:nvSpPr>
          <p:spPr>
            <a:xfrm>
              <a:off x="4414149" y="7031583"/>
              <a:ext cx="2283459" cy="493395"/>
            </a:xfrm>
            <a:custGeom>
              <a:rect b="b" l="l" r="r" t="t"/>
              <a:pathLst>
                <a:path extrusionOk="0" h="493395" w="2283459">
                  <a:moveTo>
                    <a:pt x="402620" y="359511"/>
                  </a:moveTo>
                  <a:lnTo>
                    <a:pt x="403627" y="493378"/>
                  </a:lnTo>
                  <a:lnTo>
                    <a:pt x="0" y="255277"/>
                  </a:lnTo>
                  <a:lnTo>
                    <a:pt x="399999" y="11130"/>
                  </a:lnTo>
                  <a:lnTo>
                    <a:pt x="401006" y="144996"/>
                  </a:lnTo>
                  <a:lnTo>
                    <a:pt x="1880368" y="133866"/>
                  </a:lnTo>
                  <a:lnTo>
                    <a:pt x="1879361" y="0"/>
                  </a:lnTo>
                  <a:lnTo>
                    <a:pt x="2282989" y="238101"/>
                  </a:lnTo>
                  <a:lnTo>
                    <a:pt x="1882989" y="482248"/>
                  </a:lnTo>
                  <a:lnTo>
                    <a:pt x="1881982" y="348381"/>
                  </a:lnTo>
                  <a:lnTo>
                    <a:pt x="402620" y="359511"/>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48" name="Google Shape;648;p74"/>
            <p:cNvSpPr/>
            <p:nvPr/>
          </p:nvSpPr>
          <p:spPr>
            <a:xfrm>
              <a:off x="2544720" y="5077262"/>
              <a:ext cx="9701530" cy="4187190"/>
            </a:xfrm>
            <a:custGeom>
              <a:rect b="b" l="l" r="r" t="t"/>
              <a:pathLst>
                <a:path extrusionOk="0" h="4187190" w="9701530">
                  <a:moveTo>
                    <a:pt x="241300" y="0"/>
                  </a:moveTo>
                  <a:lnTo>
                    <a:pt x="9459715" y="0"/>
                  </a:lnTo>
                  <a:lnTo>
                    <a:pt x="9507732" y="184"/>
                  </a:lnTo>
                  <a:lnTo>
                    <a:pt x="9546456" y="1478"/>
                  </a:lnTo>
                  <a:lnTo>
                    <a:pt x="9601333" y="11824"/>
                  </a:lnTo>
                  <a:lnTo>
                    <a:pt x="9655001" y="46014"/>
                  </a:lnTo>
                  <a:lnTo>
                    <a:pt x="9689190" y="99681"/>
                  </a:lnTo>
                  <a:lnTo>
                    <a:pt x="9699537" y="154558"/>
                  </a:lnTo>
                  <a:lnTo>
                    <a:pt x="9700830" y="193282"/>
                  </a:lnTo>
                  <a:lnTo>
                    <a:pt x="9701015" y="241300"/>
                  </a:lnTo>
                  <a:lnTo>
                    <a:pt x="9701015" y="3945803"/>
                  </a:lnTo>
                  <a:lnTo>
                    <a:pt x="9700830" y="3993821"/>
                  </a:lnTo>
                  <a:lnTo>
                    <a:pt x="9699537" y="4032544"/>
                  </a:lnTo>
                  <a:lnTo>
                    <a:pt x="9689190" y="4087422"/>
                  </a:lnTo>
                  <a:lnTo>
                    <a:pt x="9655001" y="4141089"/>
                  </a:lnTo>
                  <a:lnTo>
                    <a:pt x="9601333" y="4175279"/>
                  </a:lnTo>
                  <a:lnTo>
                    <a:pt x="9546456" y="4185625"/>
                  </a:lnTo>
                  <a:lnTo>
                    <a:pt x="9507732" y="4186919"/>
                  </a:lnTo>
                  <a:lnTo>
                    <a:pt x="9459715" y="4187103"/>
                  </a:lnTo>
                  <a:lnTo>
                    <a:pt x="241300" y="4187103"/>
                  </a:lnTo>
                  <a:lnTo>
                    <a:pt x="193282" y="4186919"/>
                  </a:lnTo>
                  <a:lnTo>
                    <a:pt x="154558" y="4185625"/>
                  </a:lnTo>
                  <a:lnTo>
                    <a:pt x="99681" y="4175279"/>
                  </a:lnTo>
                  <a:lnTo>
                    <a:pt x="46014" y="4141089"/>
                  </a:lnTo>
                  <a:lnTo>
                    <a:pt x="11824" y="4087422"/>
                  </a:lnTo>
                  <a:lnTo>
                    <a:pt x="1478" y="4032544"/>
                  </a:lnTo>
                  <a:lnTo>
                    <a:pt x="184" y="3993821"/>
                  </a:lnTo>
                  <a:lnTo>
                    <a:pt x="0" y="3945803"/>
                  </a:lnTo>
                  <a:lnTo>
                    <a:pt x="0" y="241300"/>
                  </a:lnTo>
                  <a:lnTo>
                    <a:pt x="184" y="193282"/>
                  </a:lnTo>
                  <a:lnTo>
                    <a:pt x="1478" y="154558"/>
                  </a:lnTo>
                  <a:lnTo>
                    <a:pt x="11824" y="99681"/>
                  </a:lnTo>
                  <a:lnTo>
                    <a:pt x="46014" y="46014"/>
                  </a:lnTo>
                  <a:lnTo>
                    <a:pt x="99681" y="11824"/>
                  </a:lnTo>
                  <a:lnTo>
                    <a:pt x="154558" y="1478"/>
                  </a:lnTo>
                  <a:lnTo>
                    <a:pt x="193282" y="184"/>
                  </a:lnTo>
                  <a:lnTo>
                    <a:pt x="241300" y="0"/>
                  </a:lnTo>
                  <a:close/>
                </a:path>
              </a:pathLst>
            </a:custGeom>
            <a:noFill/>
            <a:ln cap="flat" cmpd="sng" w="52350">
              <a:solidFill>
                <a:srgbClr val="00000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649" name="Google Shape;649;p74"/>
          <p:cNvSpPr txBox="1"/>
          <p:nvPr/>
        </p:nvSpPr>
        <p:spPr>
          <a:xfrm>
            <a:off x="1205978" y="2315881"/>
            <a:ext cx="1191000" cy="377400"/>
          </a:xfrm>
          <a:prstGeom prst="rect">
            <a:avLst/>
          </a:prstGeom>
          <a:noFill/>
          <a:ln>
            <a:noFill/>
          </a:ln>
        </p:spPr>
        <p:txBody>
          <a:bodyPr anchorCtr="0" anchor="t" bIns="0" lIns="0" spcFirstLastPara="1" rIns="0" wrap="square" tIns="2300">
            <a:spAutoFit/>
          </a:bodyPr>
          <a:lstStyle/>
          <a:p>
            <a:pPr indent="177800" lvl="0" marL="0" marR="0" rtl="0" algn="l">
              <a:lnSpc>
                <a:spcPct val="103099"/>
              </a:lnSpc>
              <a:spcBef>
                <a:spcPts val="0"/>
              </a:spcBef>
              <a:spcAft>
                <a:spcPts val="0"/>
              </a:spcAft>
              <a:buNone/>
            </a:pPr>
            <a:r>
              <a:rPr b="1" lang="en" sz="1200">
                <a:latin typeface="Arial"/>
                <a:ea typeface="Arial"/>
                <a:cs typeface="Arial"/>
                <a:sym typeface="Arial"/>
              </a:rPr>
              <a:t>Checkpoint creation module</a:t>
            </a:r>
            <a:endParaRPr sz="1200">
              <a:latin typeface="Arial"/>
              <a:ea typeface="Arial"/>
              <a:cs typeface="Arial"/>
              <a:sym typeface="Arial"/>
            </a:endParaRPr>
          </a:p>
        </p:txBody>
      </p:sp>
      <p:sp>
        <p:nvSpPr>
          <p:cNvPr id="650" name="Google Shape;650;p74"/>
          <p:cNvSpPr/>
          <p:nvPr/>
        </p:nvSpPr>
        <p:spPr>
          <a:xfrm>
            <a:off x="3816761" y="3446490"/>
            <a:ext cx="247319" cy="363757"/>
          </a:xfrm>
          <a:custGeom>
            <a:rect b="b" l="l" r="r" t="t"/>
            <a:pathLst>
              <a:path extrusionOk="0" h="799465" w="543559">
                <a:moveTo>
                  <a:pt x="370806" y="550958"/>
                </a:moveTo>
                <a:lnTo>
                  <a:pt x="543560" y="550958"/>
                </a:lnTo>
                <a:lnTo>
                  <a:pt x="271780" y="799287"/>
                </a:lnTo>
                <a:lnTo>
                  <a:pt x="0" y="550958"/>
                </a:lnTo>
                <a:lnTo>
                  <a:pt x="172754" y="550958"/>
                </a:lnTo>
                <a:lnTo>
                  <a:pt x="172754" y="248328"/>
                </a:lnTo>
                <a:lnTo>
                  <a:pt x="0" y="248328"/>
                </a:lnTo>
                <a:lnTo>
                  <a:pt x="271780" y="0"/>
                </a:lnTo>
                <a:lnTo>
                  <a:pt x="543560" y="248328"/>
                </a:lnTo>
                <a:lnTo>
                  <a:pt x="370806" y="248328"/>
                </a:lnTo>
                <a:lnTo>
                  <a:pt x="370806" y="550958"/>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51" name="Google Shape;651;p74"/>
          <p:cNvSpPr txBox="1"/>
          <p:nvPr/>
        </p:nvSpPr>
        <p:spPr>
          <a:xfrm>
            <a:off x="1394028" y="3614972"/>
            <a:ext cx="511800" cy="345900"/>
          </a:xfrm>
          <a:prstGeom prst="rect">
            <a:avLst/>
          </a:prstGeom>
          <a:noFill/>
          <a:ln>
            <a:noFill/>
          </a:ln>
        </p:spPr>
        <p:txBody>
          <a:bodyPr anchorCtr="0" anchor="t" bIns="0" lIns="0" spcFirstLastPara="1" rIns="0" wrap="square" tIns="5475">
            <a:spAutoFit/>
          </a:bodyPr>
          <a:lstStyle/>
          <a:p>
            <a:pPr indent="-12700" lvl="0" marL="12700" marR="0" rtl="0" algn="l">
              <a:lnSpc>
                <a:spcPct val="101000"/>
              </a:lnSpc>
              <a:spcBef>
                <a:spcPts val="0"/>
              </a:spcBef>
              <a:spcAft>
                <a:spcPts val="0"/>
              </a:spcAft>
              <a:buNone/>
            </a:pPr>
            <a:r>
              <a:rPr lang="en" sz="1100">
                <a:latin typeface="Arial"/>
                <a:ea typeface="Arial"/>
                <a:cs typeface="Arial"/>
                <a:sym typeface="Arial"/>
              </a:rPr>
              <a:t>Remote storage</a:t>
            </a:r>
            <a:endParaRPr sz="1100">
              <a:latin typeface="Arial"/>
              <a:ea typeface="Arial"/>
              <a:cs typeface="Arial"/>
              <a:sym typeface="Arial"/>
            </a:endParaRPr>
          </a:p>
        </p:txBody>
      </p:sp>
      <p:sp>
        <p:nvSpPr>
          <p:cNvPr id="652" name="Google Shape;652;p74"/>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sp>
        <p:nvSpPr>
          <p:cNvPr id="653" name="Google Shape;653;p74"/>
          <p:cNvSpPr txBox="1"/>
          <p:nvPr/>
        </p:nvSpPr>
        <p:spPr>
          <a:xfrm>
            <a:off x="1381435" y="4571831"/>
            <a:ext cx="315900" cy="1764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lang="en" sz="1100">
                <a:latin typeface="Arial"/>
                <a:ea typeface="Arial"/>
                <a:cs typeface="Arial"/>
                <a:sym typeface="Arial"/>
              </a:rPr>
              <a:t>GPU</a:t>
            </a:r>
            <a:endParaRPr sz="1100">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57" name="Shape 657"/>
        <p:cNvGrpSpPr/>
        <p:nvPr/>
      </p:nvGrpSpPr>
      <p:grpSpPr>
        <a:xfrm>
          <a:off x="0" y="0"/>
          <a:ext cx="0" cy="0"/>
          <a:chOff x="0" y="0"/>
          <a:chExt cx="0" cy="0"/>
        </a:xfrm>
      </p:grpSpPr>
      <p:sp>
        <p:nvSpPr>
          <p:cNvPr id="658" name="Google Shape;658;p75"/>
          <p:cNvSpPr txBox="1"/>
          <p:nvPr>
            <p:ph type="title"/>
          </p:nvPr>
        </p:nvSpPr>
        <p:spPr>
          <a:xfrm>
            <a:off x="463806" y="404198"/>
            <a:ext cx="5483700" cy="8193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a:t>Gemini</a:t>
            </a:r>
            <a:endParaRPr/>
          </a:p>
          <a:p>
            <a:pPr indent="0" lvl="0" marL="0" rtl="0" algn="l">
              <a:lnSpc>
                <a:spcPct val="100000"/>
              </a:lnSpc>
              <a:spcBef>
                <a:spcPts val="100"/>
              </a:spcBef>
              <a:spcAft>
                <a:spcPts val="0"/>
              </a:spcAft>
              <a:buNone/>
            </a:pPr>
            <a:r>
              <a:rPr lang="en" sz="2000"/>
              <a:t>Architecture</a:t>
            </a:r>
            <a:endParaRPr sz="2000"/>
          </a:p>
        </p:txBody>
      </p:sp>
      <p:sp>
        <p:nvSpPr>
          <p:cNvPr id="659" name="Google Shape;659;p75"/>
          <p:cNvSpPr txBox="1"/>
          <p:nvPr/>
        </p:nvSpPr>
        <p:spPr>
          <a:xfrm>
            <a:off x="465711" y="1594121"/>
            <a:ext cx="1590900" cy="344700"/>
          </a:xfrm>
          <a:prstGeom prst="rect">
            <a:avLst/>
          </a:prstGeom>
          <a:noFill/>
          <a:ln>
            <a:noFill/>
          </a:ln>
        </p:spPr>
        <p:txBody>
          <a:bodyPr anchorCtr="0" anchor="t" bIns="0" lIns="0" spcFirstLastPara="1" rIns="0" wrap="square" tIns="60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Two modules</a:t>
            </a:r>
            <a:endParaRPr sz="1800">
              <a:latin typeface="Arial"/>
              <a:ea typeface="Arial"/>
              <a:cs typeface="Arial"/>
              <a:sym typeface="Arial"/>
            </a:endParaRPr>
          </a:p>
        </p:txBody>
      </p:sp>
      <p:grpSp>
        <p:nvGrpSpPr>
          <p:cNvPr id="660" name="Google Shape;660;p75"/>
          <p:cNvGrpSpPr/>
          <p:nvPr/>
        </p:nvGrpSpPr>
        <p:grpSpPr>
          <a:xfrm>
            <a:off x="1380498" y="2396061"/>
            <a:ext cx="6296764" cy="1213721"/>
            <a:chOff x="3035395" y="5268385"/>
            <a:chExt cx="13845128" cy="2668691"/>
          </a:xfrm>
        </p:grpSpPr>
        <p:sp>
          <p:nvSpPr>
            <p:cNvPr id="661" name="Google Shape;661;p75"/>
            <p:cNvSpPr/>
            <p:nvPr/>
          </p:nvSpPr>
          <p:spPr>
            <a:xfrm>
              <a:off x="6735018" y="5268385"/>
              <a:ext cx="5400040" cy="718820"/>
            </a:xfrm>
            <a:custGeom>
              <a:rect b="b" l="l" r="r" t="t"/>
              <a:pathLst>
                <a:path extrusionOk="0" h="718820" w="5400040">
                  <a:moveTo>
                    <a:pt x="0" y="0"/>
                  </a:moveTo>
                  <a:lnTo>
                    <a:pt x="5399987" y="0"/>
                  </a:lnTo>
                  <a:lnTo>
                    <a:pt x="5399987" y="718351"/>
                  </a:lnTo>
                  <a:lnTo>
                    <a:pt x="0" y="718351"/>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62" name="Google Shape;662;p75"/>
            <p:cNvSpPr/>
            <p:nvPr/>
          </p:nvSpPr>
          <p:spPr>
            <a:xfrm>
              <a:off x="6886638" y="5334971"/>
              <a:ext cx="3457575" cy="585470"/>
            </a:xfrm>
            <a:custGeom>
              <a:rect b="b" l="l" r="r" t="t"/>
              <a:pathLst>
                <a:path extrusionOk="0" h="585470" w="3457575">
                  <a:moveTo>
                    <a:pt x="585190" y="292595"/>
                  </a:moveTo>
                  <a:lnTo>
                    <a:pt x="581761" y="247802"/>
                  </a:lnTo>
                  <a:lnTo>
                    <a:pt x="571474" y="203873"/>
                  </a:lnTo>
                  <a:lnTo>
                    <a:pt x="554342" y="161645"/>
                  </a:lnTo>
                  <a:lnTo>
                    <a:pt x="530339" y="121970"/>
                  </a:lnTo>
                  <a:lnTo>
                    <a:pt x="499491" y="85699"/>
                  </a:lnTo>
                  <a:lnTo>
                    <a:pt x="463219" y="54851"/>
                  </a:lnTo>
                  <a:lnTo>
                    <a:pt x="423545" y="30848"/>
                  </a:lnTo>
                  <a:lnTo>
                    <a:pt x="381317" y="13716"/>
                  </a:lnTo>
                  <a:lnTo>
                    <a:pt x="337375" y="3429"/>
                  </a:lnTo>
                  <a:lnTo>
                    <a:pt x="292595" y="0"/>
                  </a:lnTo>
                  <a:lnTo>
                    <a:pt x="247802" y="3429"/>
                  </a:lnTo>
                  <a:lnTo>
                    <a:pt x="203873" y="13716"/>
                  </a:lnTo>
                  <a:lnTo>
                    <a:pt x="161645" y="30848"/>
                  </a:lnTo>
                  <a:lnTo>
                    <a:pt x="121970" y="54851"/>
                  </a:lnTo>
                  <a:lnTo>
                    <a:pt x="85699" y="85699"/>
                  </a:lnTo>
                  <a:lnTo>
                    <a:pt x="54851" y="121970"/>
                  </a:lnTo>
                  <a:lnTo>
                    <a:pt x="30848" y="161645"/>
                  </a:lnTo>
                  <a:lnTo>
                    <a:pt x="13716" y="203873"/>
                  </a:lnTo>
                  <a:lnTo>
                    <a:pt x="3429" y="247802"/>
                  </a:lnTo>
                  <a:lnTo>
                    <a:pt x="0" y="292595"/>
                  </a:lnTo>
                  <a:lnTo>
                    <a:pt x="3429" y="337375"/>
                  </a:lnTo>
                  <a:lnTo>
                    <a:pt x="13716" y="381317"/>
                  </a:lnTo>
                  <a:lnTo>
                    <a:pt x="30848" y="423545"/>
                  </a:lnTo>
                  <a:lnTo>
                    <a:pt x="54851" y="463219"/>
                  </a:lnTo>
                  <a:lnTo>
                    <a:pt x="85699" y="499491"/>
                  </a:lnTo>
                  <a:lnTo>
                    <a:pt x="121970" y="530339"/>
                  </a:lnTo>
                  <a:lnTo>
                    <a:pt x="161645" y="554342"/>
                  </a:lnTo>
                  <a:lnTo>
                    <a:pt x="203873" y="571474"/>
                  </a:lnTo>
                  <a:lnTo>
                    <a:pt x="247802" y="581761"/>
                  </a:lnTo>
                  <a:lnTo>
                    <a:pt x="292595" y="585190"/>
                  </a:lnTo>
                  <a:lnTo>
                    <a:pt x="337375" y="581761"/>
                  </a:lnTo>
                  <a:lnTo>
                    <a:pt x="381317" y="571474"/>
                  </a:lnTo>
                  <a:lnTo>
                    <a:pt x="423545" y="554342"/>
                  </a:lnTo>
                  <a:lnTo>
                    <a:pt x="463219" y="530339"/>
                  </a:lnTo>
                  <a:lnTo>
                    <a:pt x="499491" y="499491"/>
                  </a:lnTo>
                  <a:lnTo>
                    <a:pt x="530339" y="463219"/>
                  </a:lnTo>
                  <a:lnTo>
                    <a:pt x="554342" y="423545"/>
                  </a:lnTo>
                  <a:lnTo>
                    <a:pt x="571474" y="381317"/>
                  </a:lnTo>
                  <a:lnTo>
                    <a:pt x="581761" y="337375"/>
                  </a:lnTo>
                  <a:lnTo>
                    <a:pt x="585190" y="292595"/>
                  </a:lnTo>
                  <a:close/>
                </a:path>
                <a:path extrusionOk="0" h="585470" w="3457575">
                  <a:moveTo>
                    <a:pt x="1542554" y="292595"/>
                  </a:moveTo>
                  <a:lnTo>
                    <a:pt x="1539125" y="247802"/>
                  </a:lnTo>
                  <a:lnTo>
                    <a:pt x="1528838" y="203873"/>
                  </a:lnTo>
                  <a:lnTo>
                    <a:pt x="1511706" y="161645"/>
                  </a:lnTo>
                  <a:lnTo>
                    <a:pt x="1487703" y="121970"/>
                  </a:lnTo>
                  <a:lnTo>
                    <a:pt x="1456855" y="85699"/>
                  </a:lnTo>
                  <a:lnTo>
                    <a:pt x="1420583" y="54851"/>
                  </a:lnTo>
                  <a:lnTo>
                    <a:pt x="1380909" y="30848"/>
                  </a:lnTo>
                  <a:lnTo>
                    <a:pt x="1338681" y="13716"/>
                  </a:lnTo>
                  <a:lnTo>
                    <a:pt x="1294752" y="3429"/>
                  </a:lnTo>
                  <a:lnTo>
                    <a:pt x="1249959" y="0"/>
                  </a:lnTo>
                  <a:lnTo>
                    <a:pt x="1205179" y="3429"/>
                  </a:lnTo>
                  <a:lnTo>
                    <a:pt x="1161237" y="13716"/>
                  </a:lnTo>
                  <a:lnTo>
                    <a:pt x="1119009" y="30848"/>
                  </a:lnTo>
                  <a:lnTo>
                    <a:pt x="1079334" y="54851"/>
                  </a:lnTo>
                  <a:lnTo>
                    <a:pt x="1043063" y="85699"/>
                  </a:lnTo>
                  <a:lnTo>
                    <a:pt x="1012215" y="121970"/>
                  </a:lnTo>
                  <a:lnTo>
                    <a:pt x="988225" y="161645"/>
                  </a:lnTo>
                  <a:lnTo>
                    <a:pt x="971080" y="203873"/>
                  </a:lnTo>
                  <a:lnTo>
                    <a:pt x="960793" y="247802"/>
                  </a:lnTo>
                  <a:lnTo>
                    <a:pt x="957364" y="292595"/>
                  </a:lnTo>
                  <a:lnTo>
                    <a:pt x="960793" y="337375"/>
                  </a:lnTo>
                  <a:lnTo>
                    <a:pt x="971080" y="381317"/>
                  </a:lnTo>
                  <a:lnTo>
                    <a:pt x="988225" y="423545"/>
                  </a:lnTo>
                  <a:lnTo>
                    <a:pt x="1012215" y="463219"/>
                  </a:lnTo>
                  <a:lnTo>
                    <a:pt x="1043063" y="499491"/>
                  </a:lnTo>
                  <a:lnTo>
                    <a:pt x="1079334" y="530339"/>
                  </a:lnTo>
                  <a:lnTo>
                    <a:pt x="1119009" y="554342"/>
                  </a:lnTo>
                  <a:lnTo>
                    <a:pt x="1161237" y="571474"/>
                  </a:lnTo>
                  <a:lnTo>
                    <a:pt x="1205179" y="581761"/>
                  </a:lnTo>
                  <a:lnTo>
                    <a:pt x="1249959" y="585190"/>
                  </a:lnTo>
                  <a:lnTo>
                    <a:pt x="1294752" y="581761"/>
                  </a:lnTo>
                  <a:lnTo>
                    <a:pt x="1338681" y="571474"/>
                  </a:lnTo>
                  <a:lnTo>
                    <a:pt x="1380909" y="554342"/>
                  </a:lnTo>
                  <a:lnTo>
                    <a:pt x="1420583" y="530339"/>
                  </a:lnTo>
                  <a:lnTo>
                    <a:pt x="1456855" y="499491"/>
                  </a:lnTo>
                  <a:lnTo>
                    <a:pt x="1487703" y="463219"/>
                  </a:lnTo>
                  <a:lnTo>
                    <a:pt x="1511706" y="423545"/>
                  </a:lnTo>
                  <a:lnTo>
                    <a:pt x="1528838" y="381317"/>
                  </a:lnTo>
                  <a:lnTo>
                    <a:pt x="1539125" y="337375"/>
                  </a:lnTo>
                  <a:lnTo>
                    <a:pt x="1542554" y="292595"/>
                  </a:lnTo>
                  <a:close/>
                </a:path>
                <a:path extrusionOk="0" h="585470" w="3457575">
                  <a:moveTo>
                    <a:pt x="2499918" y="292595"/>
                  </a:moveTo>
                  <a:lnTo>
                    <a:pt x="2496489" y="247802"/>
                  </a:lnTo>
                  <a:lnTo>
                    <a:pt x="2486215" y="203873"/>
                  </a:lnTo>
                  <a:lnTo>
                    <a:pt x="2469070" y="161645"/>
                  </a:lnTo>
                  <a:lnTo>
                    <a:pt x="2445080" y="121970"/>
                  </a:lnTo>
                  <a:lnTo>
                    <a:pt x="2414219" y="85699"/>
                  </a:lnTo>
                  <a:lnTo>
                    <a:pt x="2377960" y="54851"/>
                  </a:lnTo>
                  <a:lnTo>
                    <a:pt x="2338286" y="30848"/>
                  </a:lnTo>
                  <a:lnTo>
                    <a:pt x="2296045" y="13716"/>
                  </a:lnTo>
                  <a:lnTo>
                    <a:pt x="2252116" y="3429"/>
                  </a:lnTo>
                  <a:lnTo>
                    <a:pt x="2207323" y="0"/>
                  </a:lnTo>
                  <a:lnTo>
                    <a:pt x="2162543" y="3429"/>
                  </a:lnTo>
                  <a:lnTo>
                    <a:pt x="2118614" y="13716"/>
                  </a:lnTo>
                  <a:lnTo>
                    <a:pt x="2076373" y="30848"/>
                  </a:lnTo>
                  <a:lnTo>
                    <a:pt x="2036699" y="54851"/>
                  </a:lnTo>
                  <a:lnTo>
                    <a:pt x="2000440" y="85699"/>
                  </a:lnTo>
                  <a:lnTo>
                    <a:pt x="1969579" y="121970"/>
                  </a:lnTo>
                  <a:lnTo>
                    <a:pt x="1945589" y="161645"/>
                  </a:lnTo>
                  <a:lnTo>
                    <a:pt x="1928444" y="203873"/>
                  </a:lnTo>
                  <a:lnTo>
                    <a:pt x="1918157" y="247802"/>
                  </a:lnTo>
                  <a:lnTo>
                    <a:pt x="1914740" y="292595"/>
                  </a:lnTo>
                  <a:lnTo>
                    <a:pt x="1918157" y="337375"/>
                  </a:lnTo>
                  <a:lnTo>
                    <a:pt x="1928444" y="381317"/>
                  </a:lnTo>
                  <a:lnTo>
                    <a:pt x="1945589" y="423545"/>
                  </a:lnTo>
                  <a:lnTo>
                    <a:pt x="1969579" y="463219"/>
                  </a:lnTo>
                  <a:lnTo>
                    <a:pt x="2000440" y="499491"/>
                  </a:lnTo>
                  <a:lnTo>
                    <a:pt x="2036699" y="530339"/>
                  </a:lnTo>
                  <a:lnTo>
                    <a:pt x="2076373" y="554342"/>
                  </a:lnTo>
                  <a:lnTo>
                    <a:pt x="2118614" y="571474"/>
                  </a:lnTo>
                  <a:lnTo>
                    <a:pt x="2162543" y="581761"/>
                  </a:lnTo>
                  <a:lnTo>
                    <a:pt x="2207323" y="585190"/>
                  </a:lnTo>
                  <a:lnTo>
                    <a:pt x="2252116" y="581761"/>
                  </a:lnTo>
                  <a:lnTo>
                    <a:pt x="2296045" y="571474"/>
                  </a:lnTo>
                  <a:lnTo>
                    <a:pt x="2338286" y="554342"/>
                  </a:lnTo>
                  <a:lnTo>
                    <a:pt x="2377960" y="530339"/>
                  </a:lnTo>
                  <a:lnTo>
                    <a:pt x="2414219" y="499491"/>
                  </a:lnTo>
                  <a:lnTo>
                    <a:pt x="2445080" y="463219"/>
                  </a:lnTo>
                  <a:lnTo>
                    <a:pt x="2469070" y="423545"/>
                  </a:lnTo>
                  <a:lnTo>
                    <a:pt x="2486215" y="381317"/>
                  </a:lnTo>
                  <a:lnTo>
                    <a:pt x="2496489" y="337375"/>
                  </a:lnTo>
                  <a:lnTo>
                    <a:pt x="2499918" y="292595"/>
                  </a:lnTo>
                  <a:close/>
                </a:path>
                <a:path extrusionOk="0" h="585470" w="3457575">
                  <a:moveTo>
                    <a:pt x="3457295" y="292595"/>
                  </a:moveTo>
                  <a:lnTo>
                    <a:pt x="3453866" y="247802"/>
                  </a:lnTo>
                  <a:lnTo>
                    <a:pt x="3443579" y="203873"/>
                  </a:lnTo>
                  <a:lnTo>
                    <a:pt x="3426447" y="161645"/>
                  </a:lnTo>
                  <a:lnTo>
                    <a:pt x="3402444" y="121970"/>
                  </a:lnTo>
                  <a:lnTo>
                    <a:pt x="3371596" y="85699"/>
                  </a:lnTo>
                  <a:lnTo>
                    <a:pt x="3335324" y="54851"/>
                  </a:lnTo>
                  <a:lnTo>
                    <a:pt x="3295650" y="30848"/>
                  </a:lnTo>
                  <a:lnTo>
                    <a:pt x="3253422" y="13716"/>
                  </a:lnTo>
                  <a:lnTo>
                    <a:pt x="3209493" y="3429"/>
                  </a:lnTo>
                  <a:lnTo>
                    <a:pt x="3164700" y="0"/>
                  </a:lnTo>
                  <a:lnTo>
                    <a:pt x="3119907" y="3429"/>
                  </a:lnTo>
                  <a:lnTo>
                    <a:pt x="3075978" y="13716"/>
                  </a:lnTo>
                  <a:lnTo>
                    <a:pt x="3033750" y="30848"/>
                  </a:lnTo>
                  <a:lnTo>
                    <a:pt x="2994075" y="54851"/>
                  </a:lnTo>
                  <a:lnTo>
                    <a:pt x="2957804" y="85699"/>
                  </a:lnTo>
                  <a:lnTo>
                    <a:pt x="2926956" y="121970"/>
                  </a:lnTo>
                  <a:lnTo>
                    <a:pt x="2902953" y="161645"/>
                  </a:lnTo>
                  <a:lnTo>
                    <a:pt x="2885821" y="203873"/>
                  </a:lnTo>
                  <a:lnTo>
                    <a:pt x="2875534" y="247802"/>
                  </a:lnTo>
                  <a:lnTo>
                    <a:pt x="2872105" y="292595"/>
                  </a:lnTo>
                  <a:lnTo>
                    <a:pt x="2875534" y="337375"/>
                  </a:lnTo>
                  <a:lnTo>
                    <a:pt x="2885821" y="381317"/>
                  </a:lnTo>
                  <a:lnTo>
                    <a:pt x="2902953" y="423545"/>
                  </a:lnTo>
                  <a:lnTo>
                    <a:pt x="2926956" y="463219"/>
                  </a:lnTo>
                  <a:lnTo>
                    <a:pt x="2957804" y="499491"/>
                  </a:lnTo>
                  <a:lnTo>
                    <a:pt x="2994075" y="530339"/>
                  </a:lnTo>
                  <a:lnTo>
                    <a:pt x="3033750" y="554342"/>
                  </a:lnTo>
                  <a:lnTo>
                    <a:pt x="3075978" y="571474"/>
                  </a:lnTo>
                  <a:lnTo>
                    <a:pt x="3119907" y="581761"/>
                  </a:lnTo>
                  <a:lnTo>
                    <a:pt x="3164700" y="585190"/>
                  </a:lnTo>
                  <a:lnTo>
                    <a:pt x="3209493" y="581761"/>
                  </a:lnTo>
                  <a:lnTo>
                    <a:pt x="3253422" y="571474"/>
                  </a:lnTo>
                  <a:lnTo>
                    <a:pt x="3295650" y="554342"/>
                  </a:lnTo>
                  <a:lnTo>
                    <a:pt x="3335324" y="530339"/>
                  </a:lnTo>
                  <a:lnTo>
                    <a:pt x="3371596" y="499491"/>
                  </a:lnTo>
                  <a:lnTo>
                    <a:pt x="3402444" y="463219"/>
                  </a:lnTo>
                  <a:lnTo>
                    <a:pt x="3426447" y="423545"/>
                  </a:lnTo>
                  <a:lnTo>
                    <a:pt x="3443579" y="381317"/>
                  </a:lnTo>
                  <a:lnTo>
                    <a:pt x="3453866" y="337375"/>
                  </a:lnTo>
                  <a:lnTo>
                    <a:pt x="3457295" y="292595"/>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63" name="Google Shape;663;p75"/>
            <p:cNvSpPr/>
            <p:nvPr/>
          </p:nvSpPr>
          <p:spPr>
            <a:xfrm>
              <a:off x="3035395" y="6410536"/>
              <a:ext cx="1156335" cy="1526540"/>
            </a:xfrm>
            <a:custGeom>
              <a:rect b="b" l="l" r="r" t="t"/>
              <a:pathLst>
                <a:path extrusionOk="0" h="1526540" w="1156335">
                  <a:moveTo>
                    <a:pt x="0" y="253864"/>
                  </a:moveTo>
                  <a:lnTo>
                    <a:pt x="0" y="1341837"/>
                  </a:lnTo>
                  <a:lnTo>
                    <a:pt x="3888" y="1362322"/>
                  </a:lnTo>
                  <a:lnTo>
                    <a:pt x="33694" y="1401822"/>
                  </a:lnTo>
                  <a:lnTo>
                    <a:pt x="89982" y="1438201"/>
                  </a:lnTo>
                  <a:lnTo>
                    <a:pt x="126972" y="1454787"/>
                  </a:lnTo>
                  <a:lnTo>
                    <a:pt x="169282" y="1470072"/>
                  </a:lnTo>
                  <a:lnTo>
                    <a:pt x="216478" y="1483882"/>
                  </a:lnTo>
                  <a:lnTo>
                    <a:pt x="268127" y="1496044"/>
                  </a:lnTo>
                  <a:lnTo>
                    <a:pt x="323793" y="1506385"/>
                  </a:lnTo>
                  <a:lnTo>
                    <a:pt x="383045" y="1514729"/>
                  </a:lnTo>
                  <a:lnTo>
                    <a:pt x="445448" y="1520905"/>
                  </a:lnTo>
                  <a:lnTo>
                    <a:pt x="510569" y="1524737"/>
                  </a:lnTo>
                  <a:lnTo>
                    <a:pt x="577975" y="1526054"/>
                  </a:lnTo>
                  <a:lnTo>
                    <a:pt x="645380" y="1524737"/>
                  </a:lnTo>
                  <a:lnTo>
                    <a:pt x="710501" y="1520905"/>
                  </a:lnTo>
                  <a:lnTo>
                    <a:pt x="772904" y="1514729"/>
                  </a:lnTo>
                  <a:lnTo>
                    <a:pt x="832156" y="1506385"/>
                  </a:lnTo>
                  <a:lnTo>
                    <a:pt x="887822" y="1496044"/>
                  </a:lnTo>
                  <a:lnTo>
                    <a:pt x="939470" y="1483882"/>
                  </a:lnTo>
                  <a:lnTo>
                    <a:pt x="986666" y="1470072"/>
                  </a:lnTo>
                  <a:lnTo>
                    <a:pt x="1028976" y="1454787"/>
                  </a:lnTo>
                  <a:lnTo>
                    <a:pt x="1065966" y="1438201"/>
                  </a:lnTo>
                  <a:lnTo>
                    <a:pt x="1122254" y="1401822"/>
                  </a:lnTo>
                  <a:lnTo>
                    <a:pt x="1152060" y="1362322"/>
                  </a:lnTo>
                  <a:lnTo>
                    <a:pt x="1155949" y="1341837"/>
                  </a:lnTo>
                  <a:lnTo>
                    <a:pt x="1155949" y="378467"/>
                  </a:lnTo>
                  <a:lnTo>
                    <a:pt x="577975" y="378467"/>
                  </a:lnTo>
                  <a:lnTo>
                    <a:pt x="511876" y="377402"/>
                  </a:lnTo>
                  <a:lnTo>
                    <a:pt x="447819" y="374281"/>
                  </a:lnTo>
                  <a:lnTo>
                    <a:pt x="386168" y="369212"/>
                  </a:lnTo>
                  <a:lnTo>
                    <a:pt x="327289" y="362303"/>
                  </a:lnTo>
                  <a:lnTo>
                    <a:pt x="271550" y="353664"/>
                  </a:lnTo>
                  <a:lnTo>
                    <a:pt x="219315" y="343404"/>
                  </a:lnTo>
                  <a:lnTo>
                    <a:pt x="170950" y="331629"/>
                  </a:lnTo>
                  <a:lnTo>
                    <a:pt x="126822" y="318451"/>
                  </a:lnTo>
                  <a:lnTo>
                    <a:pt x="87297" y="303976"/>
                  </a:lnTo>
                  <a:lnTo>
                    <a:pt x="23520" y="271574"/>
                  </a:lnTo>
                  <a:lnTo>
                    <a:pt x="0" y="253864"/>
                  </a:lnTo>
                  <a:close/>
                </a:path>
                <a:path extrusionOk="0" h="1526540" w="1156335">
                  <a:moveTo>
                    <a:pt x="1155949" y="253864"/>
                  </a:moveTo>
                  <a:lnTo>
                    <a:pt x="1103207" y="288314"/>
                  </a:lnTo>
                  <a:lnTo>
                    <a:pt x="1029126" y="318451"/>
                  </a:lnTo>
                  <a:lnTo>
                    <a:pt x="984998" y="331629"/>
                  </a:lnTo>
                  <a:lnTo>
                    <a:pt x="936634" y="343404"/>
                  </a:lnTo>
                  <a:lnTo>
                    <a:pt x="884399" y="353664"/>
                  </a:lnTo>
                  <a:lnTo>
                    <a:pt x="828659" y="362303"/>
                  </a:lnTo>
                  <a:lnTo>
                    <a:pt x="769781" y="369212"/>
                  </a:lnTo>
                  <a:lnTo>
                    <a:pt x="708130" y="374281"/>
                  </a:lnTo>
                  <a:lnTo>
                    <a:pt x="644072" y="377402"/>
                  </a:lnTo>
                  <a:lnTo>
                    <a:pt x="577975" y="378467"/>
                  </a:lnTo>
                  <a:lnTo>
                    <a:pt x="1155949" y="378467"/>
                  </a:lnTo>
                  <a:lnTo>
                    <a:pt x="1155949" y="253864"/>
                  </a:lnTo>
                  <a:close/>
                </a:path>
                <a:path extrusionOk="0" h="1526540" w="1156335">
                  <a:moveTo>
                    <a:pt x="577975" y="0"/>
                  </a:moveTo>
                  <a:lnTo>
                    <a:pt x="522571" y="797"/>
                  </a:lnTo>
                  <a:lnTo>
                    <a:pt x="467580" y="3192"/>
                  </a:lnTo>
                  <a:lnTo>
                    <a:pt x="413413" y="7183"/>
                  </a:lnTo>
                  <a:lnTo>
                    <a:pt x="360479" y="12773"/>
                  </a:lnTo>
                  <a:lnTo>
                    <a:pt x="309189" y="19962"/>
                  </a:lnTo>
                  <a:lnTo>
                    <a:pt x="259953" y="28750"/>
                  </a:lnTo>
                  <a:lnTo>
                    <a:pt x="213181" y="39140"/>
                  </a:lnTo>
                  <a:lnTo>
                    <a:pt x="169282" y="51131"/>
                  </a:lnTo>
                  <a:lnTo>
                    <a:pt x="113316" y="70725"/>
                  </a:lnTo>
                  <a:lnTo>
                    <a:pt x="68542" y="92039"/>
                  </a:lnTo>
                  <a:lnTo>
                    <a:pt x="34962" y="114689"/>
                  </a:lnTo>
                  <a:lnTo>
                    <a:pt x="1383" y="162474"/>
                  </a:lnTo>
                  <a:lnTo>
                    <a:pt x="1383" y="186843"/>
                  </a:lnTo>
                  <a:lnTo>
                    <a:pt x="34963" y="234628"/>
                  </a:lnTo>
                  <a:lnTo>
                    <a:pt x="68543" y="257278"/>
                  </a:lnTo>
                  <a:lnTo>
                    <a:pt x="113316" y="278592"/>
                  </a:lnTo>
                  <a:lnTo>
                    <a:pt x="169282" y="298186"/>
                  </a:lnTo>
                  <a:lnTo>
                    <a:pt x="213181" y="310179"/>
                  </a:lnTo>
                  <a:lnTo>
                    <a:pt x="259955" y="320573"/>
                  </a:lnTo>
                  <a:lnTo>
                    <a:pt x="309194" y="329368"/>
                  </a:lnTo>
                  <a:lnTo>
                    <a:pt x="360485" y="336564"/>
                  </a:lnTo>
                  <a:lnTo>
                    <a:pt x="413420" y="342161"/>
                  </a:lnTo>
                  <a:lnTo>
                    <a:pt x="467587" y="346159"/>
                  </a:lnTo>
                  <a:lnTo>
                    <a:pt x="522575" y="348557"/>
                  </a:lnTo>
                  <a:lnTo>
                    <a:pt x="577974" y="349357"/>
                  </a:lnTo>
                  <a:lnTo>
                    <a:pt x="633373" y="348557"/>
                  </a:lnTo>
                  <a:lnTo>
                    <a:pt x="688361" y="346159"/>
                  </a:lnTo>
                  <a:lnTo>
                    <a:pt x="742528" y="342161"/>
                  </a:lnTo>
                  <a:lnTo>
                    <a:pt x="795463" y="336564"/>
                  </a:lnTo>
                  <a:lnTo>
                    <a:pt x="846755" y="329368"/>
                  </a:lnTo>
                  <a:lnTo>
                    <a:pt x="895993" y="320573"/>
                  </a:lnTo>
                  <a:lnTo>
                    <a:pt x="942767" y="310179"/>
                  </a:lnTo>
                  <a:lnTo>
                    <a:pt x="986666" y="298186"/>
                  </a:lnTo>
                  <a:lnTo>
                    <a:pt x="1042633" y="278592"/>
                  </a:lnTo>
                  <a:lnTo>
                    <a:pt x="1087406" y="257278"/>
                  </a:lnTo>
                  <a:lnTo>
                    <a:pt x="1120986" y="234628"/>
                  </a:lnTo>
                  <a:lnTo>
                    <a:pt x="1154566" y="186843"/>
                  </a:lnTo>
                  <a:lnTo>
                    <a:pt x="1154566" y="162474"/>
                  </a:lnTo>
                  <a:lnTo>
                    <a:pt x="1120986" y="114689"/>
                  </a:lnTo>
                  <a:lnTo>
                    <a:pt x="1087406" y="92039"/>
                  </a:lnTo>
                  <a:lnTo>
                    <a:pt x="1042633" y="70725"/>
                  </a:lnTo>
                  <a:lnTo>
                    <a:pt x="986666" y="51131"/>
                  </a:lnTo>
                  <a:lnTo>
                    <a:pt x="942767" y="39140"/>
                  </a:lnTo>
                  <a:lnTo>
                    <a:pt x="895995" y="28750"/>
                  </a:lnTo>
                  <a:lnTo>
                    <a:pt x="846759" y="19962"/>
                  </a:lnTo>
                  <a:lnTo>
                    <a:pt x="795469" y="12773"/>
                  </a:lnTo>
                  <a:lnTo>
                    <a:pt x="742535" y="7183"/>
                  </a:lnTo>
                  <a:lnTo>
                    <a:pt x="688368" y="3192"/>
                  </a:lnTo>
                  <a:lnTo>
                    <a:pt x="633378" y="797"/>
                  </a:lnTo>
                  <a:lnTo>
                    <a:pt x="577975" y="0"/>
                  </a:lnTo>
                  <a:close/>
                </a:path>
              </a:pathLst>
            </a:custGeom>
            <a:solidFill>
              <a:srgbClr val="5E5E5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64" name="Google Shape;664;p75"/>
            <p:cNvSpPr/>
            <p:nvPr/>
          </p:nvSpPr>
          <p:spPr>
            <a:xfrm>
              <a:off x="10602975" y="5337527"/>
              <a:ext cx="1384300" cy="580389"/>
            </a:xfrm>
            <a:custGeom>
              <a:rect b="b" l="l" r="r" t="t"/>
              <a:pathLst>
                <a:path extrusionOk="0" h="580389" w="1384300">
                  <a:moveTo>
                    <a:pt x="0" y="0"/>
                  </a:moveTo>
                  <a:lnTo>
                    <a:pt x="1383727" y="0"/>
                  </a:lnTo>
                  <a:lnTo>
                    <a:pt x="1383727" y="579793"/>
                  </a:lnTo>
                  <a:lnTo>
                    <a:pt x="0" y="579793"/>
                  </a:lnTo>
                  <a:lnTo>
                    <a:pt x="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65" name="Google Shape;665;p75"/>
            <p:cNvSpPr/>
            <p:nvPr/>
          </p:nvSpPr>
          <p:spPr>
            <a:xfrm>
              <a:off x="14500543" y="6163797"/>
              <a:ext cx="2379980" cy="902334"/>
            </a:xfrm>
            <a:custGeom>
              <a:rect b="b" l="l" r="r" t="t"/>
              <a:pathLst>
                <a:path extrusionOk="0" h="902334" w="2379980">
                  <a:moveTo>
                    <a:pt x="2139589" y="0"/>
                  </a:moveTo>
                  <a:lnTo>
                    <a:pt x="240097" y="0"/>
                  </a:lnTo>
                  <a:lnTo>
                    <a:pt x="192318" y="183"/>
                  </a:lnTo>
                  <a:lnTo>
                    <a:pt x="153788" y="1470"/>
                  </a:lnTo>
                  <a:lnTo>
                    <a:pt x="99190" y="11766"/>
                  </a:lnTo>
                  <a:lnTo>
                    <a:pt x="45789" y="45785"/>
                  </a:lnTo>
                  <a:lnTo>
                    <a:pt x="11769" y="99185"/>
                  </a:lnTo>
                  <a:lnTo>
                    <a:pt x="1471" y="153788"/>
                  </a:lnTo>
                  <a:lnTo>
                    <a:pt x="183" y="192319"/>
                  </a:lnTo>
                  <a:lnTo>
                    <a:pt x="0" y="240097"/>
                  </a:lnTo>
                  <a:lnTo>
                    <a:pt x="0" y="661905"/>
                  </a:lnTo>
                  <a:lnTo>
                    <a:pt x="183" y="709683"/>
                  </a:lnTo>
                  <a:lnTo>
                    <a:pt x="1471" y="748214"/>
                  </a:lnTo>
                  <a:lnTo>
                    <a:pt x="11769" y="802818"/>
                  </a:lnTo>
                  <a:lnTo>
                    <a:pt x="45789" y="856217"/>
                  </a:lnTo>
                  <a:lnTo>
                    <a:pt x="99190" y="890236"/>
                  </a:lnTo>
                  <a:lnTo>
                    <a:pt x="153788" y="900532"/>
                  </a:lnTo>
                  <a:lnTo>
                    <a:pt x="192318" y="901819"/>
                  </a:lnTo>
                  <a:lnTo>
                    <a:pt x="240097" y="902002"/>
                  </a:lnTo>
                  <a:lnTo>
                    <a:pt x="2139589" y="902002"/>
                  </a:lnTo>
                  <a:lnTo>
                    <a:pt x="2187368" y="901819"/>
                  </a:lnTo>
                  <a:lnTo>
                    <a:pt x="2225898" y="900532"/>
                  </a:lnTo>
                  <a:lnTo>
                    <a:pt x="2280496" y="890236"/>
                  </a:lnTo>
                  <a:lnTo>
                    <a:pt x="2333897" y="856217"/>
                  </a:lnTo>
                  <a:lnTo>
                    <a:pt x="2367917" y="802818"/>
                  </a:lnTo>
                  <a:lnTo>
                    <a:pt x="2378215" y="748214"/>
                  </a:lnTo>
                  <a:lnTo>
                    <a:pt x="2379502" y="709683"/>
                  </a:lnTo>
                  <a:lnTo>
                    <a:pt x="2379686" y="661905"/>
                  </a:lnTo>
                  <a:lnTo>
                    <a:pt x="2379686" y="240097"/>
                  </a:lnTo>
                  <a:lnTo>
                    <a:pt x="2379502" y="192319"/>
                  </a:lnTo>
                  <a:lnTo>
                    <a:pt x="2378215" y="153788"/>
                  </a:lnTo>
                  <a:lnTo>
                    <a:pt x="2367917" y="99185"/>
                  </a:lnTo>
                  <a:lnTo>
                    <a:pt x="2333897" y="45785"/>
                  </a:lnTo>
                  <a:lnTo>
                    <a:pt x="2280496" y="11766"/>
                  </a:lnTo>
                  <a:lnTo>
                    <a:pt x="2225898" y="1470"/>
                  </a:lnTo>
                  <a:lnTo>
                    <a:pt x="2187368" y="183"/>
                  </a:lnTo>
                  <a:lnTo>
                    <a:pt x="2139589"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666" name="Google Shape;666;p75"/>
          <p:cNvSpPr/>
          <p:nvPr/>
        </p:nvSpPr>
        <p:spPr>
          <a:xfrm>
            <a:off x="3209923" y="4564297"/>
            <a:ext cx="242985" cy="195313"/>
          </a:xfrm>
          <a:custGeom>
            <a:rect b="b" l="l" r="r" t="t"/>
            <a:pathLst>
              <a:path extrusionOk="0" h="429259" w="534034">
                <a:moveTo>
                  <a:pt x="248785" y="295143"/>
                </a:moveTo>
                <a:lnTo>
                  <a:pt x="248785" y="428697"/>
                </a:lnTo>
                <a:lnTo>
                  <a:pt x="0" y="214348"/>
                </a:lnTo>
                <a:lnTo>
                  <a:pt x="248785" y="0"/>
                </a:lnTo>
                <a:lnTo>
                  <a:pt x="248785" y="133554"/>
                </a:lnTo>
                <a:lnTo>
                  <a:pt x="533756" y="133554"/>
                </a:lnTo>
                <a:lnTo>
                  <a:pt x="533756" y="295143"/>
                </a:lnTo>
                <a:lnTo>
                  <a:pt x="248785" y="295143"/>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67" name="Google Shape;667;p75"/>
          <p:cNvSpPr/>
          <p:nvPr/>
        </p:nvSpPr>
        <p:spPr>
          <a:xfrm>
            <a:off x="1113499" y="4543950"/>
            <a:ext cx="237496" cy="237496"/>
          </a:xfrm>
          <a:custGeom>
            <a:rect b="b" l="l" r="r" t="t"/>
            <a:pathLst>
              <a:path extrusionOk="0" h="521970" w="521969">
                <a:moveTo>
                  <a:pt x="283089" y="0"/>
                </a:moveTo>
                <a:lnTo>
                  <a:pt x="238478" y="0"/>
                </a:lnTo>
                <a:lnTo>
                  <a:pt x="194389" y="7571"/>
                </a:lnTo>
                <a:lnTo>
                  <a:pt x="151868" y="22713"/>
                </a:lnTo>
                <a:lnTo>
                  <a:pt x="111961" y="45427"/>
                </a:lnTo>
                <a:lnTo>
                  <a:pt x="75713" y="75712"/>
                </a:lnTo>
                <a:lnTo>
                  <a:pt x="45427" y="111960"/>
                </a:lnTo>
                <a:lnTo>
                  <a:pt x="22713" y="151868"/>
                </a:lnTo>
                <a:lnTo>
                  <a:pt x="7571" y="194389"/>
                </a:lnTo>
                <a:lnTo>
                  <a:pt x="0" y="238478"/>
                </a:lnTo>
                <a:lnTo>
                  <a:pt x="0" y="283089"/>
                </a:lnTo>
                <a:lnTo>
                  <a:pt x="7571" y="327178"/>
                </a:lnTo>
                <a:lnTo>
                  <a:pt x="22713" y="369699"/>
                </a:lnTo>
                <a:lnTo>
                  <a:pt x="45427" y="409606"/>
                </a:lnTo>
                <a:lnTo>
                  <a:pt x="75713" y="445854"/>
                </a:lnTo>
                <a:lnTo>
                  <a:pt x="111961" y="476139"/>
                </a:lnTo>
                <a:lnTo>
                  <a:pt x="151868" y="498853"/>
                </a:lnTo>
                <a:lnTo>
                  <a:pt x="194389" y="513996"/>
                </a:lnTo>
                <a:lnTo>
                  <a:pt x="238478" y="521567"/>
                </a:lnTo>
                <a:lnTo>
                  <a:pt x="283089" y="521567"/>
                </a:lnTo>
                <a:lnTo>
                  <a:pt x="327178" y="513996"/>
                </a:lnTo>
                <a:lnTo>
                  <a:pt x="369699" y="498853"/>
                </a:lnTo>
                <a:lnTo>
                  <a:pt x="409606" y="476139"/>
                </a:lnTo>
                <a:lnTo>
                  <a:pt x="445854" y="445854"/>
                </a:lnTo>
                <a:lnTo>
                  <a:pt x="476139" y="409606"/>
                </a:lnTo>
                <a:lnTo>
                  <a:pt x="498853" y="369699"/>
                </a:lnTo>
                <a:lnTo>
                  <a:pt x="513996" y="327178"/>
                </a:lnTo>
                <a:lnTo>
                  <a:pt x="521567" y="283089"/>
                </a:lnTo>
                <a:lnTo>
                  <a:pt x="521567" y="238478"/>
                </a:lnTo>
                <a:lnTo>
                  <a:pt x="513996" y="194389"/>
                </a:lnTo>
                <a:lnTo>
                  <a:pt x="498853" y="151868"/>
                </a:lnTo>
                <a:lnTo>
                  <a:pt x="476139" y="111960"/>
                </a:lnTo>
                <a:lnTo>
                  <a:pt x="445854" y="75712"/>
                </a:lnTo>
                <a:lnTo>
                  <a:pt x="409606" y="45427"/>
                </a:lnTo>
                <a:lnTo>
                  <a:pt x="369699" y="22713"/>
                </a:lnTo>
                <a:lnTo>
                  <a:pt x="327178" y="7571"/>
                </a:lnTo>
                <a:lnTo>
                  <a:pt x="283089"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68" name="Google Shape;668;p75"/>
          <p:cNvSpPr txBox="1"/>
          <p:nvPr/>
        </p:nvSpPr>
        <p:spPr>
          <a:xfrm>
            <a:off x="1381435" y="4571831"/>
            <a:ext cx="315900" cy="1764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lang="en" sz="1100">
                <a:latin typeface="Arial"/>
                <a:ea typeface="Arial"/>
                <a:cs typeface="Arial"/>
                <a:sym typeface="Arial"/>
              </a:rPr>
              <a:t>GPU</a:t>
            </a:r>
            <a:endParaRPr sz="1100">
              <a:latin typeface="Arial"/>
              <a:ea typeface="Arial"/>
              <a:cs typeface="Arial"/>
              <a:sym typeface="Arial"/>
            </a:endParaRPr>
          </a:p>
        </p:txBody>
      </p:sp>
      <p:sp>
        <p:nvSpPr>
          <p:cNvPr id="669" name="Google Shape;669;p75"/>
          <p:cNvSpPr/>
          <p:nvPr/>
        </p:nvSpPr>
        <p:spPr>
          <a:xfrm>
            <a:off x="2052575" y="4570921"/>
            <a:ext cx="274189" cy="191268"/>
          </a:xfrm>
          <a:custGeom>
            <a:rect b="b" l="l" r="r" t="t"/>
            <a:pathLst>
              <a:path extrusionOk="0" h="420370" w="602614">
                <a:moveTo>
                  <a:pt x="0" y="0"/>
                </a:moveTo>
                <a:lnTo>
                  <a:pt x="602566" y="0"/>
                </a:lnTo>
                <a:lnTo>
                  <a:pt x="602566" y="419924"/>
                </a:lnTo>
                <a:lnTo>
                  <a:pt x="0" y="419924"/>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70" name="Google Shape;670;p75"/>
          <p:cNvSpPr txBox="1"/>
          <p:nvPr/>
        </p:nvSpPr>
        <p:spPr>
          <a:xfrm>
            <a:off x="2412849" y="4566431"/>
            <a:ext cx="556800" cy="1764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lang="en" sz="1100">
                <a:latin typeface="Arial"/>
                <a:ea typeface="Arial"/>
                <a:cs typeface="Arial"/>
                <a:sym typeface="Arial"/>
              </a:rPr>
              <a:t>Machine</a:t>
            </a:r>
            <a:endParaRPr sz="1100">
              <a:latin typeface="Arial"/>
              <a:ea typeface="Arial"/>
              <a:cs typeface="Arial"/>
              <a:sym typeface="Arial"/>
            </a:endParaRPr>
          </a:p>
        </p:txBody>
      </p:sp>
      <p:sp>
        <p:nvSpPr>
          <p:cNvPr id="671" name="Google Shape;671;p75"/>
          <p:cNvSpPr txBox="1"/>
          <p:nvPr/>
        </p:nvSpPr>
        <p:spPr>
          <a:xfrm>
            <a:off x="6626333" y="2824287"/>
            <a:ext cx="1020300" cy="345600"/>
          </a:xfrm>
          <a:prstGeom prst="rect">
            <a:avLst/>
          </a:prstGeom>
          <a:noFill/>
          <a:ln>
            <a:noFill/>
          </a:ln>
        </p:spPr>
        <p:txBody>
          <a:bodyPr anchorCtr="0" anchor="t" bIns="0" lIns="0" spcFirstLastPara="1" rIns="0" wrap="square" tIns="575">
            <a:spAutoFit/>
          </a:bodyPr>
          <a:lstStyle/>
          <a:p>
            <a:pPr indent="152400" lvl="0" marL="0" marR="0" rtl="0" algn="l">
              <a:lnSpc>
                <a:spcPct val="103800"/>
              </a:lnSpc>
              <a:spcBef>
                <a:spcPts val="0"/>
              </a:spcBef>
              <a:spcAft>
                <a:spcPts val="0"/>
              </a:spcAft>
              <a:buNone/>
            </a:pPr>
            <a:r>
              <a:rPr lang="en" sz="1100">
                <a:solidFill>
                  <a:srgbClr val="FFFFFF"/>
                </a:solidFill>
                <a:latin typeface="Arial"/>
                <a:ea typeface="Arial"/>
                <a:cs typeface="Arial"/>
                <a:sym typeface="Arial"/>
              </a:rPr>
              <a:t>Distributed key-value store</a:t>
            </a:r>
            <a:endParaRPr sz="1100">
              <a:latin typeface="Arial"/>
              <a:ea typeface="Arial"/>
              <a:cs typeface="Arial"/>
              <a:sym typeface="Arial"/>
            </a:endParaRPr>
          </a:p>
        </p:txBody>
      </p:sp>
      <p:sp>
        <p:nvSpPr>
          <p:cNvPr id="672" name="Google Shape;672;p75"/>
          <p:cNvSpPr/>
          <p:nvPr/>
        </p:nvSpPr>
        <p:spPr>
          <a:xfrm>
            <a:off x="6733356" y="3521417"/>
            <a:ext cx="906936" cy="410562"/>
          </a:xfrm>
          <a:custGeom>
            <a:rect b="b" l="l" r="r" t="t"/>
            <a:pathLst>
              <a:path extrusionOk="0" h="902334" w="1993265">
                <a:moveTo>
                  <a:pt x="1753014" y="0"/>
                </a:moveTo>
                <a:lnTo>
                  <a:pt x="240097" y="0"/>
                </a:lnTo>
                <a:lnTo>
                  <a:pt x="192322" y="183"/>
                </a:lnTo>
                <a:lnTo>
                  <a:pt x="153792" y="1470"/>
                </a:lnTo>
                <a:lnTo>
                  <a:pt x="99190" y="11765"/>
                </a:lnTo>
                <a:lnTo>
                  <a:pt x="45789" y="45784"/>
                </a:lnTo>
                <a:lnTo>
                  <a:pt x="11769" y="99184"/>
                </a:lnTo>
                <a:lnTo>
                  <a:pt x="1471" y="153787"/>
                </a:lnTo>
                <a:lnTo>
                  <a:pt x="183" y="192318"/>
                </a:lnTo>
                <a:lnTo>
                  <a:pt x="0" y="240096"/>
                </a:lnTo>
                <a:lnTo>
                  <a:pt x="0" y="661904"/>
                </a:lnTo>
                <a:lnTo>
                  <a:pt x="183" y="709682"/>
                </a:lnTo>
                <a:lnTo>
                  <a:pt x="1471" y="748213"/>
                </a:lnTo>
                <a:lnTo>
                  <a:pt x="11769" y="802817"/>
                </a:lnTo>
                <a:lnTo>
                  <a:pt x="45789" y="856216"/>
                </a:lnTo>
                <a:lnTo>
                  <a:pt x="99190" y="890235"/>
                </a:lnTo>
                <a:lnTo>
                  <a:pt x="153792" y="900531"/>
                </a:lnTo>
                <a:lnTo>
                  <a:pt x="192322" y="901818"/>
                </a:lnTo>
                <a:lnTo>
                  <a:pt x="240097" y="902001"/>
                </a:lnTo>
                <a:lnTo>
                  <a:pt x="1753014" y="902001"/>
                </a:lnTo>
                <a:lnTo>
                  <a:pt x="1800793" y="901818"/>
                </a:lnTo>
                <a:lnTo>
                  <a:pt x="1839323" y="900531"/>
                </a:lnTo>
                <a:lnTo>
                  <a:pt x="1893921" y="890235"/>
                </a:lnTo>
                <a:lnTo>
                  <a:pt x="1947326" y="856216"/>
                </a:lnTo>
                <a:lnTo>
                  <a:pt x="1981342" y="802817"/>
                </a:lnTo>
                <a:lnTo>
                  <a:pt x="1991640" y="748213"/>
                </a:lnTo>
                <a:lnTo>
                  <a:pt x="1992928" y="709682"/>
                </a:lnTo>
                <a:lnTo>
                  <a:pt x="1993112" y="661904"/>
                </a:lnTo>
                <a:lnTo>
                  <a:pt x="1993112" y="240096"/>
                </a:lnTo>
                <a:lnTo>
                  <a:pt x="1992928" y="192318"/>
                </a:lnTo>
                <a:lnTo>
                  <a:pt x="1991640" y="153787"/>
                </a:lnTo>
                <a:lnTo>
                  <a:pt x="1981342" y="99184"/>
                </a:lnTo>
                <a:lnTo>
                  <a:pt x="1947326" y="45784"/>
                </a:lnTo>
                <a:lnTo>
                  <a:pt x="1893921" y="11765"/>
                </a:lnTo>
                <a:lnTo>
                  <a:pt x="1839323" y="1470"/>
                </a:lnTo>
                <a:lnTo>
                  <a:pt x="1800793" y="183"/>
                </a:lnTo>
                <a:lnTo>
                  <a:pt x="1753014"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73" name="Google Shape;673;p75"/>
          <p:cNvSpPr txBox="1"/>
          <p:nvPr/>
        </p:nvSpPr>
        <p:spPr>
          <a:xfrm>
            <a:off x="6898949" y="3542404"/>
            <a:ext cx="575700" cy="345600"/>
          </a:xfrm>
          <a:prstGeom prst="rect">
            <a:avLst/>
          </a:prstGeom>
          <a:noFill/>
          <a:ln>
            <a:noFill/>
          </a:ln>
        </p:spPr>
        <p:txBody>
          <a:bodyPr anchorCtr="0" anchor="t" bIns="0" lIns="0" spcFirstLastPara="1" rIns="0" wrap="square" tIns="575">
            <a:spAutoFit/>
          </a:bodyPr>
          <a:lstStyle/>
          <a:p>
            <a:pPr indent="88900" lvl="0" marL="0" marR="0" rtl="0" algn="l">
              <a:lnSpc>
                <a:spcPct val="103800"/>
              </a:lnSpc>
              <a:spcBef>
                <a:spcPts val="0"/>
              </a:spcBef>
              <a:spcAft>
                <a:spcPts val="0"/>
              </a:spcAft>
              <a:buNone/>
            </a:pPr>
            <a:r>
              <a:rPr lang="en" sz="1100">
                <a:solidFill>
                  <a:srgbClr val="FFFFFF"/>
                </a:solidFill>
                <a:latin typeface="Arial"/>
                <a:ea typeface="Arial"/>
                <a:cs typeface="Arial"/>
                <a:sym typeface="Arial"/>
              </a:rPr>
              <a:t>Cloud operator</a:t>
            </a:r>
            <a:endParaRPr sz="1100">
              <a:latin typeface="Arial"/>
              <a:ea typeface="Arial"/>
              <a:cs typeface="Arial"/>
              <a:sym typeface="Arial"/>
            </a:endParaRPr>
          </a:p>
        </p:txBody>
      </p:sp>
      <p:grpSp>
        <p:nvGrpSpPr>
          <p:cNvPr id="674" name="Google Shape;674;p75"/>
          <p:cNvGrpSpPr/>
          <p:nvPr/>
        </p:nvGrpSpPr>
        <p:grpSpPr>
          <a:xfrm>
            <a:off x="1961841" y="2538543"/>
            <a:ext cx="4575940" cy="1421525"/>
            <a:chOff x="4313634" y="5581668"/>
            <a:chExt cx="10061433" cy="3125604"/>
          </a:xfrm>
        </p:grpSpPr>
        <p:sp>
          <p:nvSpPr>
            <p:cNvPr id="675" name="Google Shape;675;p75"/>
            <p:cNvSpPr/>
            <p:nvPr/>
          </p:nvSpPr>
          <p:spPr>
            <a:xfrm>
              <a:off x="11984208" y="5676529"/>
              <a:ext cx="2211705" cy="659764"/>
            </a:xfrm>
            <a:custGeom>
              <a:rect b="b" l="l" r="r" t="t"/>
              <a:pathLst>
                <a:path extrusionOk="0" h="659764" w="2211705">
                  <a:moveTo>
                    <a:pt x="0" y="0"/>
                  </a:moveTo>
                  <a:lnTo>
                    <a:pt x="25085" y="7479"/>
                  </a:lnTo>
                  <a:lnTo>
                    <a:pt x="2186150" y="651850"/>
                  </a:lnTo>
                  <a:lnTo>
                    <a:pt x="2211236" y="659330"/>
                  </a:lnTo>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76" name="Google Shape;676;p75"/>
            <p:cNvSpPr/>
            <p:nvPr/>
          </p:nvSpPr>
          <p:spPr>
            <a:xfrm>
              <a:off x="11804587" y="5581668"/>
              <a:ext cx="2570480" cy="849629"/>
            </a:xfrm>
            <a:custGeom>
              <a:rect b="b" l="l" r="r" t="t"/>
              <a:pathLst>
                <a:path extrusionOk="0" h="849629" w="2570480">
                  <a:moveTo>
                    <a:pt x="235216" y="0"/>
                  </a:moveTo>
                  <a:lnTo>
                    <a:pt x="0" y="41313"/>
                  </a:lnTo>
                  <a:lnTo>
                    <a:pt x="174180" y="204698"/>
                  </a:lnTo>
                  <a:lnTo>
                    <a:pt x="235216" y="0"/>
                  </a:lnTo>
                  <a:close/>
                </a:path>
                <a:path extrusionOk="0" h="849629" w="2570480">
                  <a:moveTo>
                    <a:pt x="2570467" y="807758"/>
                  </a:moveTo>
                  <a:lnTo>
                    <a:pt x="2396286" y="644372"/>
                  </a:lnTo>
                  <a:lnTo>
                    <a:pt x="2335250" y="849071"/>
                  </a:lnTo>
                  <a:lnTo>
                    <a:pt x="2570467" y="80775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77" name="Google Shape;677;p75"/>
            <p:cNvSpPr/>
            <p:nvPr/>
          </p:nvSpPr>
          <p:spPr>
            <a:xfrm>
              <a:off x="4356543" y="5729563"/>
              <a:ext cx="2188845" cy="1015365"/>
            </a:xfrm>
            <a:custGeom>
              <a:rect b="b" l="l" r="r" t="t"/>
              <a:pathLst>
                <a:path extrusionOk="0" h="1015365" w="2188845">
                  <a:moveTo>
                    <a:pt x="409309" y="900368"/>
                  </a:moveTo>
                  <a:lnTo>
                    <a:pt x="457067" y="1015258"/>
                  </a:lnTo>
                  <a:lnTo>
                    <a:pt x="0" y="962555"/>
                  </a:lnTo>
                  <a:lnTo>
                    <a:pt x="285020" y="601375"/>
                  </a:lnTo>
                  <a:lnTo>
                    <a:pt x="332779" y="716264"/>
                  </a:lnTo>
                  <a:lnTo>
                    <a:pt x="1779475" y="114889"/>
                  </a:lnTo>
                  <a:lnTo>
                    <a:pt x="1731717" y="0"/>
                  </a:lnTo>
                  <a:lnTo>
                    <a:pt x="2188784" y="52702"/>
                  </a:lnTo>
                  <a:lnTo>
                    <a:pt x="1903763" y="413882"/>
                  </a:lnTo>
                  <a:lnTo>
                    <a:pt x="1856005" y="298993"/>
                  </a:lnTo>
                  <a:lnTo>
                    <a:pt x="409309" y="900368"/>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78" name="Google Shape;678;p75"/>
            <p:cNvSpPr/>
            <p:nvPr/>
          </p:nvSpPr>
          <p:spPr>
            <a:xfrm>
              <a:off x="4313634" y="7680477"/>
              <a:ext cx="2275204" cy="1026795"/>
            </a:xfrm>
            <a:custGeom>
              <a:rect b="b" l="l" r="r" t="t"/>
              <a:pathLst>
                <a:path extrusionOk="0" h="1026795" w="2275204">
                  <a:moveTo>
                    <a:pt x="337967" y="325898"/>
                  </a:moveTo>
                  <a:lnTo>
                    <a:pt x="290645" y="451126"/>
                  </a:lnTo>
                  <a:lnTo>
                    <a:pt x="0" y="83522"/>
                  </a:lnTo>
                  <a:lnTo>
                    <a:pt x="461119" y="0"/>
                  </a:lnTo>
                  <a:lnTo>
                    <a:pt x="413798" y="125227"/>
                  </a:lnTo>
                  <a:lnTo>
                    <a:pt x="1936636" y="700687"/>
                  </a:lnTo>
                  <a:lnTo>
                    <a:pt x="1983957" y="575459"/>
                  </a:lnTo>
                  <a:lnTo>
                    <a:pt x="2274603" y="943064"/>
                  </a:lnTo>
                  <a:lnTo>
                    <a:pt x="1813483" y="1026586"/>
                  </a:lnTo>
                  <a:lnTo>
                    <a:pt x="1860805" y="901358"/>
                  </a:lnTo>
                  <a:lnTo>
                    <a:pt x="337967" y="325898"/>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679" name="Google Shape;679;p75"/>
          <p:cNvSpPr txBox="1"/>
          <p:nvPr/>
        </p:nvSpPr>
        <p:spPr>
          <a:xfrm>
            <a:off x="3540860" y="4571060"/>
            <a:ext cx="744900" cy="1764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lang="en" sz="1100">
                <a:latin typeface="Arial"/>
                <a:ea typeface="Arial"/>
                <a:cs typeface="Arial"/>
                <a:sym typeface="Arial"/>
              </a:rPr>
              <a:t>Checkpoint</a:t>
            </a:r>
            <a:endParaRPr sz="1100">
              <a:latin typeface="Arial"/>
              <a:ea typeface="Arial"/>
              <a:cs typeface="Arial"/>
              <a:sym typeface="Arial"/>
            </a:endParaRPr>
          </a:p>
        </p:txBody>
      </p:sp>
      <p:sp>
        <p:nvSpPr>
          <p:cNvPr id="680" name="Google Shape;680;p75"/>
          <p:cNvSpPr txBox="1"/>
          <p:nvPr/>
        </p:nvSpPr>
        <p:spPr>
          <a:xfrm>
            <a:off x="1394028" y="3614972"/>
            <a:ext cx="511800" cy="345900"/>
          </a:xfrm>
          <a:prstGeom prst="rect">
            <a:avLst/>
          </a:prstGeom>
          <a:noFill/>
          <a:ln>
            <a:noFill/>
          </a:ln>
        </p:spPr>
        <p:txBody>
          <a:bodyPr anchorCtr="0" anchor="t" bIns="0" lIns="0" spcFirstLastPara="1" rIns="0" wrap="square" tIns="5475">
            <a:spAutoFit/>
          </a:bodyPr>
          <a:lstStyle/>
          <a:p>
            <a:pPr indent="-12700" lvl="0" marL="12700" marR="0" rtl="0" algn="l">
              <a:lnSpc>
                <a:spcPct val="101000"/>
              </a:lnSpc>
              <a:spcBef>
                <a:spcPts val="0"/>
              </a:spcBef>
              <a:spcAft>
                <a:spcPts val="0"/>
              </a:spcAft>
              <a:buNone/>
            </a:pPr>
            <a:r>
              <a:rPr lang="en" sz="1100">
                <a:latin typeface="Arial"/>
                <a:ea typeface="Arial"/>
                <a:cs typeface="Arial"/>
                <a:sym typeface="Arial"/>
              </a:rPr>
              <a:t>Remote storage</a:t>
            </a:r>
            <a:endParaRPr sz="1100">
              <a:latin typeface="Arial"/>
              <a:ea typeface="Arial"/>
              <a:cs typeface="Arial"/>
              <a:sym typeface="Arial"/>
            </a:endParaRPr>
          </a:p>
        </p:txBody>
      </p:sp>
      <p:sp>
        <p:nvSpPr>
          <p:cNvPr id="681" name="Google Shape;681;p75"/>
          <p:cNvSpPr txBox="1"/>
          <p:nvPr/>
        </p:nvSpPr>
        <p:spPr>
          <a:xfrm>
            <a:off x="4920458" y="2376451"/>
            <a:ext cx="433800" cy="1599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sz="1000">
                <a:solidFill>
                  <a:srgbClr val="FFFFFF"/>
                </a:solidFill>
                <a:latin typeface="Arial"/>
                <a:ea typeface="Arial"/>
                <a:cs typeface="Arial"/>
                <a:sym typeface="Arial"/>
              </a:rPr>
              <a:t>Worker</a:t>
            </a:r>
            <a:endParaRPr sz="1000">
              <a:latin typeface="Arial"/>
              <a:ea typeface="Arial"/>
              <a:cs typeface="Arial"/>
              <a:sym typeface="Arial"/>
            </a:endParaRPr>
          </a:p>
        </p:txBody>
      </p:sp>
      <p:sp>
        <p:nvSpPr>
          <p:cNvPr id="682" name="Google Shape;682;p75"/>
          <p:cNvSpPr txBox="1"/>
          <p:nvPr/>
        </p:nvSpPr>
        <p:spPr>
          <a:xfrm>
            <a:off x="4963530" y="2538365"/>
            <a:ext cx="347700" cy="1599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sz="1000">
                <a:solidFill>
                  <a:srgbClr val="FFFFFF"/>
                </a:solidFill>
                <a:latin typeface="Arial"/>
                <a:ea typeface="Arial"/>
                <a:cs typeface="Arial"/>
                <a:sym typeface="Arial"/>
              </a:rPr>
              <a:t>agent</a:t>
            </a:r>
            <a:endParaRPr sz="1000">
              <a:latin typeface="Arial"/>
              <a:ea typeface="Arial"/>
              <a:cs typeface="Arial"/>
              <a:sym typeface="Arial"/>
            </a:endParaRPr>
          </a:p>
        </p:txBody>
      </p:sp>
      <p:grpSp>
        <p:nvGrpSpPr>
          <p:cNvPr id="683" name="Google Shape;683;p75"/>
          <p:cNvGrpSpPr/>
          <p:nvPr/>
        </p:nvGrpSpPr>
        <p:grpSpPr>
          <a:xfrm>
            <a:off x="3063086" y="3107894"/>
            <a:ext cx="2455938" cy="326919"/>
            <a:chOff x="6735018" y="6833539"/>
            <a:chExt cx="5400040" cy="718820"/>
          </a:xfrm>
        </p:grpSpPr>
        <p:sp>
          <p:nvSpPr>
            <p:cNvPr id="684" name="Google Shape;684;p75"/>
            <p:cNvSpPr/>
            <p:nvPr/>
          </p:nvSpPr>
          <p:spPr>
            <a:xfrm>
              <a:off x="6735018" y="6833539"/>
              <a:ext cx="5400040" cy="718820"/>
            </a:xfrm>
            <a:custGeom>
              <a:rect b="b" l="l" r="r" t="t"/>
              <a:pathLst>
                <a:path extrusionOk="0" h="718820" w="5400040">
                  <a:moveTo>
                    <a:pt x="0" y="0"/>
                  </a:moveTo>
                  <a:lnTo>
                    <a:pt x="5399987" y="0"/>
                  </a:lnTo>
                  <a:lnTo>
                    <a:pt x="5399987" y="718351"/>
                  </a:lnTo>
                  <a:lnTo>
                    <a:pt x="0" y="718351"/>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85" name="Google Shape;685;p75"/>
            <p:cNvSpPr/>
            <p:nvPr/>
          </p:nvSpPr>
          <p:spPr>
            <a:xfrm>
              <a:off x="6886638" y="6900131"/>
              <a:ext cx="5100320" cy="585470"/>
            </a:xfrm>
            <a:custGeom>
              <a:rect b="b" l="l" r="r" t="t"/>
              <a:pathLst>
                <a:path extrusionOk="0" h="585470" w="5100320">
                  <a:moveTo>
                    <a:pt x="585190" y="292582"/>
                  </a:moveTo>
                  <a:lnTo>
                    <a:pt x="581761" y="247802"/>
                  </a:lnTo>
                  <a:lnTo>
                    <a:pt x="571474" y="203873"/>
                  </a:lnTo>
                  <a:lnTo>
                    <a:pt x="554342" y="161632"/>
                  </a:lnTo>
                  <a:lnTo>
                    <a:pt x="530339" y="121958"/>
                  </a:lnTo>
                  <a:lnTo>
                    <a:pt x="499491" y="85699"/>
                  </a:lnTo>
                  <a:lnTo>
                    <a:pt x="463219" y="54838"/>
                  </a:lnTo>
                  <a:lnTo>
                    <a:pt x="423545" y="30848"/>
                  </a:lnTo>
                  <a:lnTo>
                    <a:pt x="381317" y="13703"/>
                  </a:lnTo>
                  <a:lnTo>
                    <a:pt x="337375" y="3416"/>
                  </a:lnTo>
                  <a:lnTo>
                    <a:pt x="292595" y="0"/>
                  </a:lnTo>
                  <a:lnTo>
                    <a:pt x="247802" y="3416"/>
                  </a:lnTo>
                  <a:lnTo>
                    <a:pt x="203873" y="13703"/>
                  </a:lnTo>
                  <a:lnTo>
                    <a:pt x="161645" y="30848"/>
                  </a:lnTo>
                  <a:lnTo>
                    <a:pt x="121970" y="54838"/>
                  </a:lnTo>
                  <a:lnTo>
                    <a:pt x="85699" y="85699"/>
                  </a:lnTo>
                  <a:lnTo>
                    <a:pt x="54851" y="121958"/>
                  </a:lnTo>
                  <a:lnTo>
                    <a:pt x="30848" y="161632"/>
                  </a:lnTo>
                  <a:lnTo>
                    <a:pt x="13716" y="203873"/>
                  </a:lnTo>
                  <a:lnTo>
                    <a:pt x="3429" y="247802"/>
                  </a:lnTo>
                  <a:lnTo>
                    <a:pt x="0" y="292582"/>
                  </a:lnTo>
                  <a:lnTo>
                    <a:pt x="3429" y="337375"/>
                  </a:lnTo>
                  <a:lnTo>
                    <a:pt x="13716" y="381304"/>
                  </a:lnTo>
                  <a:lnTo>
                    <a:pt x="30848" y="423545"/>
                  </a:lnTo>
                  <a:lnTo>
                    <a:pt x="54851" y="463219"/>
                  </a:lnTo>
                  <a:lnTo>
                    <a:pt x="85699" y="499478"/>
                  </a:lnTo>
                  <a:lnTo>
                    <a:pt x="121970" y="530339"/>
                  </a:lnTo>
                  <a:lnTo>
                    <a:pt x="161645" y="554329"/>
                  </a:lnTo>
                  <a:lnTo>
                    <a:pt x="203873" y="571474"/>
                  </a:lnTo>
                  <a:lnTo>
                    <a:pt x="247802" y="581748"/>
                  </a:lnTo>
                  <a:lnTo>
                    <a:pt x="292595" y="585177"/>
                  </a:lnTo>
                  <a:lnTo>
                    <a:pt x="337375" y="581748"/>
                  </a:lnTo>
                  <a:lnTo>
                    <a:pt x="381317" y="571474"/>
                  </a:lnTo>
                  <a:lnTo>
                    <a:pt x="423545" y="554329"/>
                  </a:lnTo>
                  <a:lnTo>
                    <a:pt x="463219" y="530339"/>
                  </a:lnTo>
                  <a:lnTo>
                    <a:pt x="499491" y="499478"/>
                  </a:lnTo>
                  <a:lnTo>
                    <a:pt x="530339" y="463219"/>
                  </a:lnTo>
                  <a:lnTo>
                    <a:pt x="554342" y="423545"/>
                  </a:lnTo>
                  <a:lnTo>
                    <a:pt x="571474" y="381304"/>
                  </a:lnTo>
                  <a:lnTo>
                    <a:pt x="581761" y="337375"/>
                  </a:lnTo>
                  <a:lnTo>
                    <a:pt x="585190" y="292582"/>
                  </a:lnTo>
                  <a:close/>
                </a:path>
                <a:path extrusionOk="0" h="585470" w="5100320">
                  <a:moveTo>
                    <a:pt x="1542554" y="292582"/>
                  </a:moveTo>
                  <a:lnTo>
                    <a:pt x="1539125" y="247802"/>
                  </a:lnTo>
                  <a:lnTo>
                    <a:pt x="1528838" y="203873"/>
                  </a:lnTo>
                  <a:lnTo>
                    <a:pt x="1511706" y="161632"/>
                  </a:lnTo>
                  <a:lnTo>
                    <a:pt x="1487703" y="121958"/>
                  </a:lnTo>
                  <a:lnTo>
                    <a:pt x="1456855" y="85699"/>
                  </a:lnTo>
                  <a:lnTo>
                    <a:pt x="1420583" y="54838"/>
                  </a:lnTo>
                  <a:lnTo>
                    <a:pt x="1380909" y="30848"/>
                  </a:lnTo>
                  <a:lnTo>
                    <a:pt x="1338681" y="13703"/>
                  </a:lnTo>
                  <a:lnTo>
                    <a:pt x="1294752" y="3416"/>
                  </a:lnTo>
                  <a:lnTo>
                    <a:pt x="1249959" y="0"/>
                  </a:lnTo>
                  <a:lnTo>
                    <a:pt x="1205179" y="3416"/>
                  </a:lnTo>
                  <a:lnTo>
                    <a:pt x="1161237" y="13703"/>
                  </a:lnTo>
                  <a:lnTo>
                    <a:pt x="1119009" y="30848"/>
                  </a:lnTo>
                  <a:lnTo>
                    <a:pt x="1079334" y="54838"/>
                  </a:lnTo>
                  <a:lnTo>
                    <a:pt x="1043063" y="85699"/>
                  </a:lnTo>
                  <a:lnTo>
                    <a:pt x="1012215" y="121958"/>
                  </a:lnTo>
                  <a:lnTo>
                    <a:pt x="988225" y="161632"/>
                  </a:lnTo>
                  <a:lnTo>
                    <a:pt x="971080" y="203873"/>
                  </a:lnTo>
                  <a:lnTo>
                    <a:pt x="960793" y="247802"/>
                  </a:lnTo>
                  <a:lnTo>
                    <a:pt x="957364" y="292582"/>
                  </a:lnTo>
                  <a:lnTo>
                    <a:pt x="960793" y="337375"/>
                  </a:lnTo>
                  <a:lnTo>
                    <a:pt x="971080" y="381304"/>
                  </a:lnTo>
                  <a:lnTo>
                    <a:pt x="988225" y="423545"/>
                  </a:lnTo>
                  <a:lnTo>
                    <a:pt x="1012215" y="463219"/>
                  </a:lnTo>
                  <a:lnTo>
                    <a:pt x="1043063" y="499478"/>
                  </a:lnTo>
                  <a:lnTo>
                    <a:pt x="1079334" y="530339"/>
                  </a:lnTo>
                  <a:lnTo>
                    <a:pt x="1119009" y="554329"/>
                  </a:lnTo>
                  <a:lnTo>
                    <a:pt x="1161237" y="571474"/>
                  </a:lnTo>
                  <a:lnTo>
                    <a:pt x="1205179" y="581748"/>
                  </a:lnTo>
                  <a:lnTo>
                    <a:pt x="1249959" y="585177"/>
                  </a:lnTo>
                  <a:lnTo>
                    <a:pt x="1294752" y="581748"/>
                  </a:lnTo>
                  <a:lnTo>
                    <a:pt x="1338681" y="571474"/>
                  </a:lnTo>
                  <a:lnTo>
                    <a:pt x="1380909" y="554329"/>
                  </a:lnTo>
                  <a:lnTo>
                    <a:pt x="1420583" y="530339"/>
                  </a:lnTo>
                  <a:lnTo>
                    <a:pt x="1456855" y="499478"/>
                  </a:lnTo>
                  <a:lnTo>
                    <a:pt x="1487703" y="463219"/>
                  </a:lnTo>
                  <a:lnTo>
                    <a:pt x="1511706" y="423545"/>
                  </a:lnTo>
                  <a:lnTo>
                    <a:pt x="1528838" y="381304"/>
                  </a:lnTo>
                  <a:lnTo>
                    <a:pt x="1539125" y="337375"/>
                  </a:lnTo>
                  <a:lnTo>
                    <a:pt x="1542554" y="292582"/>
                  </a:lnTo>
                  <a:close/>
                </a:path>
                <a:path extrusionOk="0" h="585470" w="5100320">
                  <a:moveTo>
                    <a:pt x="2499918" y="292582"/>
                  </a:moveTo>
                  <a:lnTo>
                    <a:pt x="2496489" y="247802"/>
                  </a:lnTo>
                  <a:lnTo>
                    <a:pt x="2486215" y="203873"/>
                  </a:lnTo>
                  <a:lnTo>
                    <a:pt x="2469070" y="161632"/>
                  </a:lnTo>
                  <a:lnTo>
                    <a:pt x="2445080" y="121958"/>
                  </a:lnTo>
                  <a:lnTo>
                    <a:pt x="2414219" y="85699"/>
                  </a:lnTo>
                  <a:lnTo>
                    <a:pt x="2377960" y="54838"/>
                  </a:lnTo>
                  <a:lnTo>
                    <a:pt x="2338286" y="30848"/>
                  </a:lnTo>
                  <a:lnTo>
                    <a:pt x="2296045" y="13703"/>
                  </a:lnTo>
                  <a:lnTo>
                    <a:pt x="2252116" y="3416"/>
                  </a:lnTo>
                  <a:lnTo>
                    <a:pt x="2207323" y="0"/>
                  </a:lnTo>
                  <a:lnTo>
                    <a:pt x="2162543" y="3416"/>
                  </a:lnTo>
                  <a:lnTo>
                    <a:pt x="2118614" y="13703"/>
                  </a:lnTo>
                  <a:lnTo>
                    <a:pt x="2076373" y="30848"/>
                  </a:lnTo>
                  <a:lnTo>
                    <a:pt x="2036699" y="54838"/>
                  </a:lnTo>
                  <a:lnTo>
                    <a:pt x="2000440" y="85699"/>
                  </a:lnTo>
                  <a:lnTo>
                    <a:pt x="1969579" y="121958"/>
                  </a:lnTo>
                  <a:lnTo>
                    <a:pt x="1945589" y="161632"/>
                  </a:lnTo>
                  <a:lnTo>
                    <a:pt x="1928444" y="203873"/>
                  </a:lnTo>
                  <a:lnTo>
                    <a:pt x="1918157" y="247802"/>
                  </a:lnTo>
                  <a:lnTo>
                    <a:pt x="1914740" y="292582"/>
                  </a:lnTo>
                  <a:lnTo>
                    <a:pt x="1918157" y="337375"/>
                  </a:lnTo>
                  <a:lnTo>
                    <a:pt x="1928444" y="381304"/>
                  </a:lnTo>
                  <a:lnTo>
                    <a:pt x="1945589" y="423545"/>
                  </a:lnTo>
                  <a:lnTo>
                    <a:pt x="1969579" y="463219"/>
                  </a:lnTo>
                  <a:lnTo>
                    <a:pt x="2000440" y="499478"/>
                  </a:lnTo>
                  <a:lnTo>
                    <a:pt x="2036699" y="530339"/>
                  </a:lnTo>
                  <a:lnTo>
                    <a:pt x="2076373" y="554329"/>
                  </a:lnTo>
                  <a:lnTo>
                    <a:pt x="2118614" y="571474"/>
                  </a:lnTo>
                  <a:lnTo>
                    <a:pt x="2162543" y="581748"/>
                  </a:lnTo>
                  <a:lnTo>
                    <a:pt x="2207323" y="585177"/>
                  </a:lnTo>
                  <a:lnTo>
                    <a:pt x="2252116" y="581748"/>
                  </a:lnTo>
                  <a:lnTo>
                    <a:pt x="2296045" y="571474"/>
                  </a:lnTo>
                  <a:lnTo>
                    <a:pt x="2338286" y="554329"/>
                  </a:lnTo>
                  <a:lnTo>
                    <a:pt x="2377960" y="530339"/>
                  </a:lnTo>
                  <a:lnTo>
                    <a:pt x="2414219" y="499478"/>
                  </a:lnTo>
                  <a:lnTo>
                    <a:pt x="2445080" y="463219"/>
                  </a:lnTo>
                  <a:lnTo>
                    <a:pt x="2469070" y="423545"/>
                  </a:lnTo>
                  <a:lnTo>
                    <a:pt x="2486215" y="381304"/>
                  </a:lnTo>
                  <a:lnTo>
                    <a:pt x="2496489" y="337375"/>
                  </a:lnTo>
                  <a:lnTo>
                    <a:pt x="2499918" y="292582"/>
                  </a:lnTo>
                  <a:close/>
                </a:path>
                <a:path extrusionOk="0" h="585470" w="5100320">
                  <a:moveTo>
                    <a:pt x="3457295" y="292582"/>
                  </a:moveTo>
                  <a:lnTo>
                    <a:pt x="3453866" y="247802"/>
                  </a:lnTo>
                  <a:lnTo>
                    <a:pt x="3443579" y="203873"/>
                  </a:lnTo>
                  <a:lnTo>
                    <a:pt x="3426447" y="161632"/>
                  </a:lnTo>
                  <a:lnTo>
                    <a:pt x="3402444" y="121958"/>
                  </a:lnTo>
                  <a:lnTo>
                    <a:pt x="3371596" y="85699"/>
                  </a:lnTo>
                  <a:lnTo>
                    <a:pt x="3335324" y="54838"/>
                  </a:lnTo>
                  <a:lnTo>
                    <a:pt x="3295650" y="30848"/>
                  </a:lnTo>
                  <a:lnTo>
                    <a:pt x="3253422" y="13703"/>
                  </a:lnTo>
                  <a:lnTo>
                    <a:pt x="3209493" y="3416"/>
                  </a:lnTo>
                  <a:lnTo>
                    <a:pt x="3164700" y="0"/>
                  </a:lnTo>
                  <a:lnTo>
                    <a:pt x="3119907" y="3416"/>
                  </a:lnTo>
                  <a:lnTo>
                    <a:pt x="3075978" y="13703"/>
                  </a:lnTo>
                  <a:lnTo>
                    <a:pt x="3033750" y="30848"/>
                  </a:lnTo>
                  <a:lnTo>
                    <a:pt x="2994075" y="54838"/>
                  </a:lnTo>
                  <a:lnTo>
                    <a:pt x="2957804" y="85699"/>
                  </a:lnTo>
                  <a:lnTo>
                    <a:pt x="2926956" y="121958"/>
                  </a:lnTo>
                  <a:lnTo>
                    <a:pt x="2902953" y="161632"/>
                  </a:lnTo>
                  <a:lnTo>
                    <a:pt x="2885821" y="203873"/>
                  </a:lnTo>
                  <a:lnTo>
                    <a:pt x="2875534" y="247802"/>
                  </a:lnTo>
                  <a:lnTo>
                    <a:pt x="2872105" y="292582"/>
                  </a:lnTo>
                  <a:lnTo>
                    <a:pt x="2875534" y="337375"/>
                  </a:lnTo>
                  <a:lnTo>
                    <a:pt x="2885821" y="381304"/>
                  </a:lnTo>
                  <a:lnTo>
                    <a:pt x="2902953" y="423545"/>
                  </a:lnTo>
                  <a:lnTo>
                    <a:pt x="2926956" y="463219"/>
                  </a:lnTo>
                  <a:lnTo>
                    <a:pt x="2957804" y="499478"/>
                  </a:lnTo>
                  <a:lnTo>
                    <a:pt x="2994075" y="530339"/>
                  </a:lnTo>
                  <a:lnTo>
                    <a:pt x="3033750" y="554329"/>
                  </a:lnTo>
                  <a:lnTo>
                    <a:pt x="3075978" y="571474"/>
                  </a:lnTo>
                  <a:lnTo>
                    <a:pt x="3119907" y="581748"/>
                  </a:lnTo>
                  <a:lnTo>
                    <a:pt x="3164700" y="585177"/>
                  </a:lnTo>
                  <a:lnTo>
                    <a:pt x="3209493" y="581748"/>
                  </a:lnTo>
                  <a:lnTo>
                    <a:pt x="3253422" y="571474"/>
                  </a:lnTo>
                  <a:lnTo>
                    <a:pt x="3295650" y="554329"/>
                  </a:lnTo>
                  <a:lnTo>
                    <a:pt x="3335324" y="530339"/>
                  </a:lnTo>
                  <a:lnTo>
                    <a:pt x="3371596" y="499478"/>
                  </a:lnTo>
                  <a:lnTo>
                    <a:pt x="3402444" y="463219"/>
                  </a:lnTo>
                  <a:lnTo>
                    <a:pt x="3426447" y="423545"/>
                  </a:lnTo>
                  <a:lnTo>
                    <a:pt x="3443579" y="381304"/>
                  </a:lnTo>
                  <a:lnTo>
                    <a:pt x="3453866" y="337375"/>
                  </a:lnTo>
                  <a:lnTo>
                    <a:pt x="3457295" y="292582"/>
                  </a:lnTo>
                  <a:close/>
                </a:path>
                <a:path extrusionOk="0" h="585470" w="5100320">
                  <a:moveTo>
                    <a:pt x="5100053" y="2552"/>
                  </a:moveTo>
                  <a:lnTo>
                    <a:pt x="3716324" y="2552"/>
                  </a:lnTo>
                  <a:lnTo>
                    <a:pt x="3716324" y="582345"/>
                  </a:lnTo>
                  <a:lnTo>
                    <a:pt x="5100053" y="582345"/>
                  </a:lnTo>
                  <a:lnTo>
                    <a:pt x="5100053" y="2552"/>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686" name="Google Shape;686;p75"/>
          <p:cNvSpPr txBox="1"/>
          <p:nvPr/>
        </p:nvSpPr>
        <p:spPr>
          <a:xfrm>
            <a:off x="4920458" y="3088284"/>
            <a:ext cx="433800" cy="1599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sz="1000">
                <a:solidFill>
                  <a:srgbClr val="FFFFFF"/>
                </a:solidFill>
                <a:latin typeface="Arial"/>
                <a:ea typeface="Arial"/>
                <a:cs typeface="Arial"/>
                <a:sym typeface="Arial"/>
              </a:rPr>
              <a:t>Worker</a:t>
            </a:r>
            <a:endParaRPr sz="1000">
              <a:latin typeface="Arial"/>
              <a:ea typeface="Arial"/>
              <a:cs typeface="Arial"/>
              <a:sym typeface="Arial"/>
            </a:endParaRPr>
          </a:p>
        </p:txBody>
      </p:sp>
      <p:sp>
        <p:nvSpPr>
          <p:cNvPr id="687" name="Google Shape;687;p75"/>
          <p:cNvSpPr txBox="1"/>
          <p:nvPr/>
        </p:nvSpPr>
        <p:spPr>
          <a:xfrm>
            <a:off x="4963530" y="3250198"/>
            <a:ext cx="347700" cy="1599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sz="1000">
                <a:solidFill>
                  <a:srgbClr val="FFFFFF"/>
                </a:solidFill>
                <a:latin typeface="Arial"/>
                <a:ea typeface="Arial"/>
                <a:cs typeface="Arial"/>
                <a:sym typeface="Arial"/>
              </a:rPr>
              <a:t>agent</a:t>
            </a:r>
            <a:endParaRPr sz="1000">
              <a:latin typeface="Arial"/>
              <a:ea typeface="Arial"/>
              <a:cs typeface="Arial"/>
              <a:sym typeface="Arial"/>
            </a:endParaRPr>
          </a:p>
        </p:txBody>
      </p:sp>
      <p:grpSp>
        <p:nvGrpSpPr>
          <p:cNvPr id="688" name="Google Shape;688;p75"/>
          <p:cNvGrpSpPr/>
          <p:nvPr/>
        </p:nvGrpSpPr>
        <p:grpSpPr>
          <a:xfrm>
            <a:off x="3063086" y="3809980"/>
            <a:ext cx="3278146" cy="326919"/>
            <a:chOff x="6735018" y="8377265"/>
            <a:chExt cx="7207884" cy="718820"/>
          </a:xfrm>
        </p:grpSpPr>
        <p:sp>
          <p:nvSpPr>
            <p:cNvPr id="689" name="Google Shape;689;p75"/>
            <p:cNvSpPr/>
            <p:nvPr/>
          </p:nvSpPr>
          <p:spPr>
            <a:xfrm>
              <a:off x="6735018" y="8377265"/>
              <a:ext cx="7207884" cy="718820"/>
            </a:xfrm>
            <a:custGeom>
              <a:rect b="b" l="l" r="r" t="t"/>
              <a:pathLst>
                <a:path extrusionOk="0" h="718820" w="7207884">
                  <a:moveTo>
                    <a:pt x="0" y="0"/>
                  </a:moveTo>
                  <a:lnTo>
                    <a:pt x="7207366" y="0"/>
                  </a:lnTo>
                  <a:lnTo>
                    <a:pt x="7207366" y="718351"/>
                  </a:lnTo>
                  <a:lnTo>
                    <a:pt x="0" y="718351"/>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90" name="Google Shape;690;p75"/>
            <p:cNvSpPr/>
            <p:nvPr/>
          </p:nvSpPr>
          <p:spPr>
            <a:xfrm>
              <a:off x="6886638" y="8443855"/>
              <a:ext cx="5100320" cy="585470"/>
            </a:xfrm>
            <a:custGeom>
              <a:rect b="b" l="l" r="r" t="t"/>
              <a:pathLst>
                <a:path extrusionOk="0" h="585470" w="5100320">
                  <a:moveTo>
                    <a:pt x="585190" y="292595"/>
                  </a:moveTo>
                  <a:lnTo>
                    <a:pt x="581761" y="247802"/>
                  </a:lnTo>
                  <a:lnTo>
                    <a:pt x="571474" y="203873"/>
                  </a:lnTo>
                  <a:lnTo>
                    <a:pt x="554342" y="161632"/>
                  </a:lnTo>
                  <a:lnTo>
                    <a:pt x="530339" y="121958"/>
                  </a:lnTo>
                  <a:lnTo>
                    <a:pt x="499491" y="85699"/>
                  </a:lnTo>
                  <a:lnTo>
                    <a:pt x="463219" y="54838"/>
                  </a:lnTo>
                  <a:lnTo>
                    <a:pt x="423545" y="30848"/>
                  </a:lnTo>
                  <a:lnTo>
                    <a:pt x="381317" y="13703"/>
                  </a:lnTo>
                  <a:lnTo>
                    <a:pt x="337375" y="3429"/>
                  </a:lnTo>
                  <a:lnTo>
                    <a:pt x="292595" y="0"/>
                  </a:lnTo>
                  <a:lnTo>
                    <a:pt x="247802" y="3429"/>
                  </a:lnTo>
                  <a:lnTo>
                    <a:pt x="203873" y="13703"/>
                  </a:lnTo>
                  <a:lnTo>
                    <a:pt x="161645" y="30848"/>
                  </a:lnTo>
                  <a:lnTo>
                    <a:pt x="121970" y="54838"/>
                  </a:lnTo>
                  <a:lnTo>
                    <a:pt x="85699" y="85699"/>
                  </a:lnTo>
                  <a:lnTo>
                    <a:pt x="54851" y="121958"/>
                  </a:lnTo>
                  <a:lnTo>
                    <a:pt x="30848" y="161632"/>
                  </a:lnTo>
                  <a:lnTo>
                    <a:pt x="13716" y="203873"/>
                  </a:lnTo>
                  <a:lnTo>
                    <a:pt x="3429" y="247802"/>
                  </a:lnTo>
                  <a:lnTo>
                    <a:pt x="0" y="292595"/>
                  </a:lnTo>
                  <a:lnTo>
                    <a:pt x="3429" y="337375"/>
                  </a:lnTo>
                  <a:lnTo>
                    <a:pt x="13716" y="381317"/>
                  </a:lnTo>
                  <a:lnTo>
                    <a:pt x="30848" y="423545"/>
                  </a:lnTo>
                  <a:lnTo>
                    <a:pt x="54851" y="463219"/>
                  </a:lnTo>
                  <a:lnTo>
                    <a:pt x="85699" y="499491"/>
                  </a:lnTo>
                  <a:lnTo>
                    <a:pt x="121970" y="530339"/>
                  </a:lnTo>
                  <a:lnTo>
                    <a:pt x="161645" y="554329"/>
                  </a:lnTo>
                  <a:lnTo>
                    <a:pt x="203873" y="571474"/>
                  </a:lnTo>
                  <a:lnTo>
                    <a:pt x="247802" y="581761"/>
                  </a:lnTo>
                  <a:lnTo>
                    <a:pt x="292595" y="585190"/>
                  </a:lnTo>
                  <a:lnTo>
                    <a:pt x="337375" y="581761"/>
                  </a:lnTo>
                  <a:lnTo>
                    <a:pt x="381317" y="571474"/>
                  </a:lnTo>
                  <a:lnTo>
                    <a:pt x="423545" y="554329"/>
                  </a:lnTo>
                  <a:lnTo>
                    <a:pt x="463219" y="530339"/>
                  </a:lnTo>
                  <a:lnTo>
                    <a:pt x="499491" y="499491"/>
                  </a:lnTo>
                  <a:lnTo>
                    <a:pt x="530339" y="463219"/>
                  </a:lnTo>
                  <a:lnTo>
                    <a:pt x="554342" y="423545"/>
                  </a:lnTo>
                  <a:lnTo>
                    <a:pt x="571474" y="381317"/>
                  </a:lnTo>
                  <a:lnTo>
                    <a:pt x="581761" y="337375"/>
                  </a:lnTo>
                  <a:lnTo>
                    <a:pt x="585190" y="292595"/>
                  </a:lnTo>
                  <a:close/>
                </a:path>
                <a:path extrusionOk="0" h="585470" w="5100320">
                  <a:moveTo>
                    <a:pt x="1542554" y="292595"/>
                  </a:moveTo>
                  <a:lnTo>
                    <a:pt x="1539125" y="247802"/>
                  </a:lnTo>
                  <a:lnTo>
                    <a:pt x="1528838" y="203873"/>
                  </a:lnTo>
                  <a:lnTo>
                    <a:pt x="1511706" y="161632"/>
                  </a:lnTo>
                  <a:lnTo>
                    <a:pt x="1487703" y="121958"/>
                  </a:lnTo>
                  <a:lnTo>
                    <a:pt x="1456855" y="85699"/>
                  </a:lnTo>
                  <a:lnTo>
                    <a:pt x="1420583" y="54838"/>
                  </a:lnTo>
                  <a:lnTo>
                    <a:pt x="1380909" y="30848"/>
                  </a:lnTo>
                  <a:lnTo>
                    <a:pt x="1338681" y="13703"/>
                  </a:lnTo>
                  <a:lnTo>
                    <a:pt x="1294752" y="3429"/>
                  </a:lnTo>
                  <a:lnTo>
                    <a:pt x="1249959" y="0"/>
                  </a:lnTo>
                  <a:lnTo>
                    <a:pt x="1205179" y="3429"/>
                  </a:lnTo>
                  <a:lnTo>
                    <a:pt x="1161237" y="13703"/>
                  </a:lnTo>
                  <a:lnTo>
                    <a:pt x="1119009" y="30848"/>
                  </a:lnTo>
                  <a:lnTo>
                    <a:pt x="1079334" y="54838"/>
                  </a:lnTo>
                  <a:lnTo>
                    <a:pt x="1043063" y="85699"/>
                  </a:lnTo>
                  <a:lnTo>
                    <a:pt x="1012215" y="121958"/>
                  </a:lnTo>
                  <a:lnTo>
                    <a:pt x="988225" y="161632"/>
                  </a:lnTo>
                  <a:lnTo>
                    <a:pt x="971080" y="203873"/>
                  </a:lnTo>
                  <a:lnTo>
                    <a:pt x="960793" y="247802"/>
                  </a:lnTo>
                  <a:lnTo>
                    <a:pt x="957364" y="292595"/>
                  </a:lnTo>
                  <a:lnTo>
                    <a:pt x="960793" y="337375"/>
                  </a:lnTo>
                  <a:lnTo>
                    <a:pt x="971080" y="381317"/>
                  </a:lnTo>
                  <a:lnTo>
                    <a:pt x="988225" y="423545"/>
                  </a:lnTo>
                  <a:lnTo>
                    <a:pt x="1012215" y="463219"/>
                  </a:lnTo>
                  <a:lnTo>
                    <a:pt x="1043063" y="499491"/>
                  </a:lnTo>
                  <a:lnTo>
                    <a:pt x="1079334" y="530339"/>
                  </a:lnTo>
                  <a:lnTo>
                    <a:pt x="1119009" y="554329"/>
                  </a:lnTo>
                  <a:lnTo>
                    <a:pt x="1161237" y="571474"/>
                  </a:lnTo>
                  <a:lnTo>
                    <a:pt x="1205179" y="581761"/>
                  </a:lnTo>
                  <a:lnTo>
                    <a:pt x="1249959" y="585190"/>
                  </a:lnTo>
                  <a:lnTo>
                    <a:pt x="1294752" y="581761"/>
                  </a:lnTo>
                  <a:lnTo>
                    <a:pt x="1338681" y="571474"/>
                  </a:lnTo>
                  <a:lnTo>
                    <a:pt x="1380909" y="554329"/>
                  </a:lnTo>
                  <a:lnTo>
                    <a:pt x="1420583" y="530339"/>
                  </a:lnTo>
                  <a:lnTo>
                    <a:pt x="1456855" y="499491"/>
                  </a:lnTo>
                  <a:lnTo>
                    <a:pt x="1487703" y="463219"/>
                  </a:lnTo>
                  <a:lnTo>
                    <a:pt x="1511706" y="423545"/>
                  </a:lnTo>
                  <a:lnTo>
                    <a:pt x="1528838" y="381317"/>
                  </a:lnTo>
                  <a:lnTo>
                    <a:pt x="1539125" y="337375"/>
                  </a:lnTo>
                  <a:lnTo>
                    <a:pt x="1542554" y="292595"/>
                  </a:lnTo>
                  <a:close/>
                </a:path>
                <a:path extrusionOk="0" h="585470" w="5100320">
                  <a:moveTo>
                    <a:pt x="2499918" y="292595"/>
                  </a:moveTo>
                  <a:lnTo>
                    <a:pt x="2496489" y="247802"/>
                  </a:lnTo>
                  <a:lnTo>
                    <a:pt x="2486215" y="203873"/>
                  </a:lnTo>
                  <a:lnTo>
                    <a:pt x="2469070" y="161632"/>
                  </a:lnTo>
                  <a:lnTo>
                    <a:pt x="2445080" y="121958"/>
                  </a:lnTo>
                  <a:lnTo>
                    <a:pt x="2414219" y="85699"/>
                  </a:lnTo>
                  <a:lnTo>
                    <a:pt x="2377960" y="54838"/>
                  </a:lnTo>
                  <a:lnTo>
                    <a:pt x="2338286" y="30848"/>
                  </a:lnTo>
                  <a:lnTo>
                    <a:pt x="2296045" y="13703"/>
                  </a:lnTo>
                  <a:lnTo>
                    <a:pt x="2252116" y="3429"/>
                  </a:lnTo>
                  <a:lnTo>
                    <a:pt x="2207323" y="0"/>
                  </a:lnTo>
                  <a:lnTo>
                    <a:pt x="2162543" y="3429"/>
                  </a:lnTo>
                  <a:lnTo>
                    <a:pt x="2118614" y="13703"/>
                  </a:lnTo>
                  <a:lnTo>
                    <a:pt x="2076373" y="30848"/>
                  </a:lnTo>
                  <a:lnTo>
                    <a:pt x="2036699" y="54838"/>
                  </a:lnTo>
                  <a:lnTo>
                    <a:pt x="2000440" y="85699"/>
                  </a:lnTo>
                  <a:lnTo>
                    <a:pt x="1969579" y="121958"/>
                  </a:lnTo>
                  <a:lnTo>
                    <a:pt x="1945589" y="161632"/>
                  </a:lnTo>
                  <a:lnTo>
                    <a:pt x="1928444" y="203873"/>
                  </a:lnTo>
                  <a:lnTo>
                    <a:pt x="1918157" y="247802"/>
                  </a:lnTo>
                  <a:lnTo>
                    <a:pt x="1914740" y="292595"/>
                  </a:lnTo>
                  <a:lnTo>
                    <a:pt x="1918157" y="337375"/>
                  </a:lnTo>
                  <a:lnTo>
                    <a:pt x="1928444" y="381317"/>
                  </a:lnTo>
                  <a:lnTo>
                    <a:pt x="1945589" y="423545"/>
                  </a:lnTo>
                  <a:lnTo>
                    <a:pt x="1969579" y="463219"/>
                  </a:lnTo>
                  <a:lnTo>
                    <a:pt x="2000440" y="499491"/>
                  </a:lnTo>
                  <a:lnTo>
                    <a:pt x="2036699" y="530339"/>
                  </a:lnTo>
                  <a:lnTo>
                    <a:pt x="2076373" y="554329"/>
                  </a:lnTo>
                  <a:lnTo>
                    <a:pt x="2118614" y="571474"/>
                  </a:lnTo>
                  <a:lnTo>
                    <a:pt x="2162543" y="581761"/>
                  </a:lnTo>
                  <a:lnTo>
                    <a:pt x="2207323" y="585190"/>
                  </a:lnTo>
                  <a:lnTo>
                    <a:pt x="2252116" y="581761"/>
                  </a:lnTo>
                  <a:lnTo>
                    <a:pt x="2296045" y="571474"/>
                  </a:lnTo>
                  <a:lnTo>
                    <a:pt x="2338286" y="554329"/>
                  </a:lnTo>
                  <a:lnTo>
                    <a:pt x="2377960" y="530339"/>
                  </a:lnTo>
                  <a:lnTo>
                    <a:pt x="2414219" y="499491"/>
                  </a:lnTo>
                  <a:lnTo>
                    <a:pt x="2445080" y="463219"/>
                  </a:lnTo>
                  <a:lnTo>
                    <a:pt x="2469070" y="423545"/>
                  </a:lnTo>
                  <a:lnTo>
                    <a:pt x="2486215" y="381317"/>
                  </a:lnTo>
                  <a:lnTo>
                    <a:pt x="2496489" y="337375"/>
                  </a:lnTo>
                  <a:lnTo>
                    <a:pt x="2499918" y="292595"/>
                  </a:lnTo>
                  <a:close/>
                </a:path>
                <a:path extrusionOk="0" h="585470" w="5100320">
                  <a:moveTo>
                    <a:pt x="3457295" y="292595"/>
                  </a:moveTo>
                  <a:lnTo>
                    <a:pt x="3453866" y="247802"/>
                  </a:lnTo>
                  <a:lnTo>
                    <a:pt x="3443579" y="203873"/>
                  </a:lnTo>
                  <a:lnTo>
                    <a:pt x="3426447" y="161632"/>
                  </a:lnTo>
                  <a:lnTo>
                    <a:pt x="3402444" y="121958"/>
                  </a:lnTo>
                  <a:lnTo>
                    <a:pt x="3371596" y="85699"/>
                  </a:lnTo>
                  <a:lnTo>
                    <a:pt x="3335324" y="54838"/>
                  </a:lnTo>
                  <a:lnTo>
                    <a:pt x="3295650" y="30848"/>
                  </a:lnTo>
                  <a:lnTo>
                    <a:pt x="3253422" y="13703"/>
                  </a:lnTo>
                  <a:lnTo>
                    <a:pt x="3209493" y="3429"/>
                  </a:lnTo>
                  <a:lnTo>
                    <a:pt x="3164700" y="0"/>
                  </a:lnTo>
                  <a:lnTo>
                    <a:pt x="3119907" y="3429"/>
                  </a:lnTo>
                  <a:lnTo>
                    <a:pt x="3075978" y="13703"/>
                  </a:lnTo>
                  <a:lnTo>
                    <a:pt x="3033750" y="30848"/>
                  </a:lnTo>
                  <a:lnTo>
                    <a:pt x="2994075" y="54838"/>
                  </a:lnTo>
                  <a:lnTo>
                    <a:pt x="2957804" y="85699"/>
                  </a:lnTo>
                  <a:lnTo>
                    <a:pt x="2926956" y="121958"/>
                  </a:lnTo>
                  <a:lnTo>
                    <a:pt x="2902953" y="161632"/>
                  </a:lnTo>
                  <a:lnTo>
                    <a:pt x="2885821" y="203873"/>
                  </a:lnTo>
                  <a:lnTo>
                    <a:pt x="2875534" y="247802"/>
                  </a:lnTo>
                  <a:lnTo>
                    <a:pt x="2872105" y="292595"/>
                  </a:lnTo>
                  <a:lnTo>
                    <a:pt x="2875534" y="337375"/>
                  </a:lnTo>
                  <a:lnTo>
                    <a:pt x="2885821" y="381317"/>
                  </a:lnTo>
                  <a:lnTo>
                    <a:pt x="2902953" y="423545"/>
                  </a:lnTo>
                  <a:lnTo>
                    <a:pt x="2926956" y="463219"/>
                  </a:lnTo>
                  <a:lnTo>
                    <a:pt x="2957804" y="499491"/>
                  </a:lnTo>
                  <a:lnTo>
                    <a:pt x="2994075" y="530339"/>
                  </a:lnTo>
                  <a:lnTo>
                    <a:pt x="3033750" y="554329"/>
                  </a:lnTo>
                  <a:lnTo>
                    <a:pt x="3075978" y="571474"/>
                  </a:lnTo>
                  <a:lnTo>
                    <a:pt x="3119907" y="581761"/>
                  </a:lnTo>
                  <a:lnTo>
                    <a:pt x="3164700" y="585190"/>
                  </a:lnTo>
                  <a:lnTo>
                    <a:pt x="3209493" y="581761"/>
                  </a:lnTo>
                  <a:lnTo>
                    <a:pt x="3253422" y="571474"/>
                  </a:lnTo>
                  <a:lnTo>
                    <a:pt x="3295650" y="554329"/>
                  </a:lnTo>
                  <a:lnTo>
                    <a:pt x="3335324" y="530339"/>
                  </a:lnTo>
                  <a:lnTo>
                    <a:pt x="3371596" y="499491"/>
                  </a:lnTo>
                  <a:lnTo>
                    <a:pt x="3402444" y="463219"/>
                  </a:lnTo>
                  <a:lnTo>
                    <a:pt x="3426447" y="423545"/>
                  </a:lnTo>
                  <a:lnTo>
                    <a:pt x="3443579" y="381317"/>
                  </a:lnTo>
                  <a:lnTo>
                    <a:pt x="3453866" y="337375"/>
                  </a:lnTo>
                  <a:lnTo>
                    <a:pt x="3457295" y="292595"/>
                  </a:lnTo>
                  <a:close/>
                </a:path>
                <a:path extrusionOk="0" h="585470" w="5100320">
                  <a:moveTo>
                    <a:pt x="5100053" y="2552"/>
                  </a:moveTo>
                  <a:lnTo>
                    <a:pt x="3716324" y="2552"/>
                  </a:lnTo>
                  <a:lnTo>
                    <a:pt x="3716324" y="582345"/>
                  </a:lnTo>
                  <a:lnTo>
                    <a:pt x="5100053" y="582345"/>
                  </a:lnTo>
                  <a:lnTo>
                    <a:pt x="5100053" y="2552"/>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691" name="Google Shape;691;p75"/>
          <p:cNvSpPr txBox="1"/>
          <p:nvPr/>
        </p:nvSpPr>
        <p:spPr>
          <a:xfrm>
            <a:off x="4920458" y="3790372"/>
            <a:ext cx="433800" cy="1599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sz="1000">
                <a:solidFill>
                  <a:srgbClr val="FFFFFF"/>
                </a:solidFill>
                <a:latin typeface="Arial"/>
                <a:ea typeface="Arial"/>
                <a:cs typeface="Arial"/>
                <a:sym typeface="Arial"/>
              </a:rPr>
              <a:t>Worker</a:t>
            </a:r>
            <a:endParaRPr sz="1000">
              <a:latin typeface="Arial"/>
              <a:ea typeface="Arial"/>
              <a:cs typeface="Arial"/>
              <a:sym typeface="Arial"/>
            </a:endParaRPr>
          </a:p>
        </p:txBody>
      </p:sp>
      <p:sp>
        <p:nvSpPr>
          <p:cNvPr id="692" name="Google Shape;692;p75"/>
          <p:cNvSpPr txBox="1"/>
          <p:nvPr/>
        </p:nvSpPr>
        <p:spPr>
          <a:xfrm>
            <a:off x="4963530" y="3952286"/>
            <a:ext cx="347700" cy="1599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sz="1000">
                <a:solidFill>
                  <a:srgbClr val="FFFFFF"/>
                </a:solidFill>
                <a:latin typeface="Arial"/>
                <a:ea typeface="Arial"/>
                <a:cs typeface="Arial"/>
                <a:sym typeface="Arial"/>
              </a:rPr>
              <a:t>agent</a:t>
            </a:r>
            <a:endParaRPr sz="1000">
              <a:latin typeface="Arial"/>
              <a:ea typeface="Arial"/>
              <a:cs typeface="Arial"/>
              <a:sym typeface="Arial"/>
            </a:endParaRPr>
          </a:p>
        </p:txBody>
      </p:sp>
      <p:grpSp>
        <p:nvGrpSpPr>
          <p:cNvPr id="693" name="Google Shape;693;p75"/>
          <p:cNvGrpSpPr/>
          <p:nvPr/>
        </p:nvGrpSpPr>
        <p:grpSpPr>
          <a:xfrm>
            <a:off x="2007555" y="3197963"/>
            <a:ext cx="4278159" cy="907424"/>
            <a:chOff x="4414150" y="7031582"/>
            <a:chExt cx="9406682" cy="1995215"/>
          </a:xfrm>
        </p:grpSpPr>
        <p:sp>
          <p:nvSpPr>
            <p:cNvPr id="694" name="Google Shape;694;p75"/>
            <p:cNvSpPr/>
            <p:nvPr/>
          </p:nvSpPr>
          <p:spPr>
            <a:xfrm>
              <a:off x="4414150" y="7031582"/>
              <a:ext cx="2283459" cy="493395"/>
            </a:xfrm>
            <a:custGeom>
              <a:rect b="b" l="l" r="r" t="t"/>
              <a:pathLst>
                <a:path extrusionOk="0" h="493395" w="2283459">
                  <a:moveTo>
                    <a:pt x="402620" y="359511"/>
                  </a:moveTo>
                  <a:lnTo>
                    <a:pt x="403627" y="493378"/>
                  </a:lnTo>
                  <a:lnTo>
                    <a:pt x="0" y="255277"/>
                  </a:lnTo>
                  <a:lnTo>
                    <a:pt x="399999" y="11130"/>
                  </a:lnTo>
                  <a:lnTo>
                    <a:pt x="401006" y="144996"/>
                  </a:lnTo>
                  <a:lnTo>
                    <a:pt x="1880368" y="133866"/>
                  </a:lnTo>
                  <a:lnTo>
                    <a:pt x="1879361" y="0"/>
                  </a:lnTo>
                  <a:lnTo>
                    <a:pt x="2282989" y="238101"/>
                  </a:lnTo>
                  <a:lnTo>
                    <a:pt x="1882989" y="482248"/>
                  </a:lnTo>
                  <a:lnTo>
                    <a:pt x="1881982" y="348381"/>
                  </a:lnTo>
                  <a:lnTo>
                    <a:pt x="402620" y="359511"/>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95" name="Google Shape;695;p75"/>
            <p:cNvSpPr/>
            <p:nvPr/>
          </p:nvSpPr>
          <p:spPr>
            <a:xfrm>
              <a:off x="12436532" y="8446407"/>
              <a:ext cx="1384300" cy="580390"/>
            </a:xfrm>
            <a:custGeom>
              <a:rect b="b" l="l" r="r" t="t"/>
              <a:pathLst>
                <a:path extrusionOk="0" h="580390" w="1384300">
                  <a:moveTo>
                    <a:pt x="0" y="0"/>
                  </a:moveTo>
                  <a:lnTo>
                    <a:pt x="1383727" y="0"/>
                  </a:lnTo>
                  <a:lnTo>
                    <a:pt x="1383727" y="579792"/>
                  </a:lnTo>
                  <a:lnTo>
                    <a:pt x="0" y="579792"/>
                  </a:lnTo>
                  <a:lnTo>
                    <a:pt x="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696" name="Google Shape;696;p75"/>
          <p:cNvSpPr txBox="1"/>
          <p:nvPr/>
        </p:nvSpPr>
        <p:spPr>
          <a:xfrm>
            <a:off x="5831986" y="3790372"/>
            <a:ext cx="297900" cy="1599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sz="1000">
                <a:solidFill>
                  <a:srgbClr val="FFFFFF"/>
                </a:solidFill>
                <a:latin typeface="Arial"/>
                <a:ea typeface="Arial"/>
                <a:cs typeface="Arial"/>
                <a:sym typeface="Arial"/>
              </a:rPr>
              <a:t>Root</a:t>
            </a:r>
            <a:endParaRPr sz="1000">
              <a:latin typeface="Arial"/>
              <a:ea typeface="Arial"/>
              <a:cs typeface="Arial"/>
              <a:sym typeface="Arial"/>
            </a:endParaRPr>
          </a:p>
        </p:txBody>
      </p:sp>
      <p:sp>
        <p:nvSpPr>
          <p:cNvPr id="697" name="Google Shape;697;p75"/>
          <p:cNvSpPr txBox="1"/>
          <p:nvPr/>
        </p:nvSpPr>
        <p:spPr>
          <a:xfrm>
            <a:off x="5807250" y="3952286"/>
            <a:ext cx="347700" cy="1599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sz="1000">
                <a:solidFill>
                  <a:srgbClr val="FFFFFF"/>
                </a:solidFill>
                <a:latin typeface="Arial"/>
                <a:ea typeface="Arial"/>
                <a:cs typeface="Arial"/>
                <a:sym typeface="Arial"/>
              </a:rPr>
              <a:t>agent</a:t>
            </a:r>
            <a:endParaRPr sz="1000">
              <a:latin typeface="Arial"/>
              <a:ea typeface="Arial"/>
              <a:cs typeface="Arial"/>
              <a:sym typeface="Arial"/>
            </a:endParaRPr>
          </a:p>
        </p:txBody>
      </p:sp>
      <p:sp>
        <p:nvSpPr>
          <p:cNvPr id="698" name="Google Shape;698;p75"/>
          <p:cNvSpPr/>
          <p:nvPr/>
        </p:nvSpPr>
        <p:spPr>
          <a:xfrm>
            <a:off x="1157422" y="2309142"/>
            <a:ext cx="4414196" cy="1905171"/>
          </a:xfrm>
          <a:custGeom>
            <a:rect b="b" l="l" r="r" t="t"/>
            <a:pathLst>
              <a:path extrusionOk="0" h="4187190" w="9701530">
                <a:moveTo>
                  <a:pt x="241300" y="0"/>
                </a:moveTo>
                <a:lnTo>
                  <a:pt x="9459715" y="0"/>
                </a:lnTo>
                <a:lnTo>
                  <a:pt x="9507732" y="184"/>
                </a:lnTo>
                <a:lnTo>
                  <a:pt x="9546456" y="1478"/>
                </a:lnTo>
                <a:lnTo>
                  <a:pt x="9601333" y="11824"/>
                </a:lnTo>
                <a:lnTo>
                  <a:pt x="9655001" y="46014"/>
                </a:lnTo>
                <a:lnTo>
                  <a:pt x="9689190" y="99681"/>
                </a:lnTo>
                <a:lnTo>
                  <a:pt x="9699537" y="154558"/>
                </a:lnTo>
                <a:lnTo>
                  <a:pt x="9700830" y="193282"/>
                </a:lnTo>
                <a:lnTo>
                  <a:pt x="9701015" y="241300"/>
                </a:lnTo>
                <a:lnTo>
                  <a:pt x="9701015" y="3945803"/>
                </a:lnTo>
                <a:lnTo>
                  <a:pt x="9700830" y="3993821"/>
                </a:lnTo>
                <a:lnTo>
                  <a:pt x="9699537" y="4032544"/>
                </a:lnTo>
                <a:lnTo>
                  <a:pt x="9689190" y="4087422"/>
                </a:lnTo>
                <a:lnTo>
                  <a:pt x="9655001" y="4141089"/>
                </a:lnTo>
                <a:lnTo>
                  <a:pt x="9601333" y="4175279"/>
                </a:lnTo>
                <a:lnTo>
                  <a:pt x="9546456" y="4185625"/>
                </a:lnTo>
                <a:lnTo>
                  <a:pt x="9507732" y="4186919"/>
                </a:lnTo>
                <a:lnTo>
                  <a:pt x="9459715" y="4187103"/>
                </a:lnTo>
                <a:lnTo>
                  <a:pt x="241300" y="4187103"/>
                </a:lnTo>
                <a:lnTo>
                  <a:pt x="193282" y="4186919"/>
                </a:lnTo>
                <a:lnTo>
                  <a:pt x="154558" y="4185625"/>
                </a:lnTo>
                <a:lnTo>
                  <a:pt x="99681" y="4175279"/>
                </a:lnTo>
                <a:lnTo>
                  <a:pt x="46014" y="4141089"/>
                </a:lnTo>
                <a:lnTo>
                  <a:pt x="11824" y="4087422"/>
                </a:lnTo>
                <a:lnTo>
                  <a:pt x="1478" y="4032544"/>
                </a:lnTo>
                <a:lnTo>
                  <a:pt x="184" y="3993821"/>
                </a:lnTo>
                <a:lnTo>
                  <a:pt x="0" y="3945803"/>
                </a:lnTo>
                <a:lnTo>
                  <a:pt x="0" y="241300"/>
                </a:lnTo>
                <a:lnTo>
                  <a:pt x="184" y="193282"/>
                </a:lnTo>
                <a:lnTo>
                  <a:pt x="1478" y="154558"/>
                </a:lnTo>
                <a:lnTo>
                  <a:pt x="11824" y="99681"/>
                </a:lnTo>
                <a:lnTo>
                  <a:pt x="46014" y="46014"/>
                </a:lnTo>
                <a:lnTo>
                  <a:pt x="99681" y="11824"/>
                </a:lnTo>
                <a:lnTo>
                  <a:pt x="154558" y="1478"/>
                </a:lnTo>
                <a:lnTo>
                  <a:pt x="193282" y="184"/>
                </a:lnTo>
                <a:lnTo>
                  <a:pt x="241300" y="0"/>
                </a:lnTo>
                <a:close/>
              </a:path>
            </a:pathLst>
          </a:custGeom>
          <a:noFill/>
          <a:ln cap="flat" cmpd="sng" w="52350">
            <a:solidFill>
              <a:srgbClr val="00000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99" name="Google Shape;699;p75"/>
          <p:cNvSpPr txBox="1"/>
          <p:nvPr/>
        </p:nvSpPr>
        <p:spPr>
          <a:xfrm>
            <a:off x="1205978" y="2315881"/>
            <a:ext cx="1191000" cy="377400"/>
          </a:xfrm>
          <a:prstGeom prst="rect">
            <a:avLst/>
          </a:prstGeom>
          <a:noFill/>
          <a:ln>
            <a:noFill/>
          </a:ln>
        </p:spPr>
        <p:txBody>
          <a:bodyPr anchorCtr="0" anchor="t" bIns="0" lIns="0" spcFirstLastPara="1" rIns="0" wrap="square" tIns="2300">
            <a:spAutoFit/>
          </a:bodyPr>
          <a:lstStyle/>
          <a:p>
            <a:pPr indent="177800" lvl="0" marL="0" marR="0" rtl="0" algn="l">
              <a:lnSpc>
                <a:spcPct val="103099"/>
              </a:lnSpc>
              <a:spcBef>
                <a:spcPts val="0"/>
              </a:spcBef>
              <a:spcAft>
                <a:spcPts val="0"/>
              </a:spcAft>
              <a:buNone/>
            </a:pPr>
            <a:r>
              <a:rPr b="1" lang="en" sz="1200">
                <a:latin typeface="Arial"/>
                <a:ea typeface="Arial"/>
                <a:cs typeface="Arial"/>
                <a:sym typeface="Arial"/>
              </a:rPr>
              <a:t>Checkpoint creation module</a:t>
            </a:r>
            <a:endParaRPr sz="1200">
              <a:latin typeface="Arial"/>
              <a:ea typeface="Arial"/>
              <a:cs typeface="Arial"/>
              <a:sym typeface="Arial"/>
            </a:endParaRPr>
          </a:p>
        </p:txBody>
      </p:sp>
      <p:grpSp>
        <p:nvGrpSpPr>
          <p:cNvPr id="700" name="Google Shape;700;p75"/>
          <p:cNvGrpSpPr/>
          <p:nvPr/>
        </p:nvGrpSpPr>
        <p:grpSpPr>
          <a:xfrm>
            <a:off x="4744113" y="2208833"/>
            <a:ext cx="3207968" cy="2097829"/>
            <a:chOff x="10431208" y="4856713"/>
            <a:chExt cx="7053580" cy="4612640"/>
          </a:xfrm>
        </p:grpSpPr>
        <p:sp>
          <p:nvSpPr>
            <p:cNvPr id="701" name="Google Shape;701;p75"/>
            <p:cNvSpPr/>
            <p:nvPr/>
          </p:nvSpPr>
          <p:spPr>
            <a:xfrm>
              <a:off x="12011298" y="6682994"/>
              <a:ext cx="2180590" cy="447040"/>
            </a:xfrm>
            <a:custGeom>
              <a:rect b="b" l="l" r="r" t="t"/>
              <a:pathLst>
                <a:path extrusionOk="0" h="447040" w="2180590">
                  <a:moveTo>
                    <a:pt x="0" y="446526"/>
                  </a:moveTo>
                  <a:lnTo>
                    <a:pt x="25644" y="441273"/>
                  </a:lnTo>
                  <a:lnTo>
                    <a:pt x="2154501" y="5252"/>
                  </a:lnTo>
                  <a:lnTo>
                    <a:pt x="2180146" y="0"/>
                  </a:lnTo>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02" name="Google Shape;702;p75"/>
            <p:cNvSpPr/>
            <p:nvPr/>
          </p:nvSpPr>
          <p:spPr>
            <a:xfrm>
              <a:off x="11827675" y="6583622"/>
              <a:ext cx="2547619" cy="645795"/>
            </a:xfrm>
            <a:custGeom>
              <a:rect b="b" l="l" r="r" t="t"/>
              <a:pathLst>
                <a:path extrusionOk="0" h="645795" w="2547619">
                  <a:moveTo>
                    <a:pt x="230695" y="645287"/>
                  </a:moveTo>
                  <a:lnTo>
                    <a:pt x="187833" y="436016"/>
                  </a:lnTo>
                  <a:lnTo>
                    <a:pt x="0" y="583514"/>
                  </a:lnTo>
                  <a:lnTo>
                    <a:pt x="230695" y="645287"/>
                  </a:lnTo>
                  <a:close/>
                </a:path>
                <a:path extrusionOk="0" h="645795" w="2547619">
                  <a:moveTo>
                    <a:pt x="2547378" y="61772"/>
                  </a:moveTo>
                  <a:lnTo>
                    <a:pt x="2316696" y="0"/>
                  </a:lnTo>
                  <a:lnTo>
                    <a:pt x="2359545" y="209257"/>
                  </a:lnTo>
                  <a:lnTo>
                    <a:pt x="2547378" y="61772"/>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03" name="Google Shape;703;p75"/>
            <p:cNvSpPr/>
            <p:nvPr/>
          </p:nvSpPr>
          <p:spPr>
            <a:xfrm>
              <a:off x="11977077" y="7009223"/>
              <a:ext cx="2244090" cy="1606550"/>
            </a:xfrm>
            <a:custGeom>
              <a:rect b="b" l="l" r="r" t="t"/>
              <a:pathLst>
                <a:path extrusionOk="0" h="1606550" w="2244090">
                  <a:moveTo>
                    <a:pt x="0" y="1606299"/>
                  </a:moveTo>
                  <a:lnTo>
                    <a:pt x="21285" y="1591061"/>
                  </a:lnTo>
                  <a:lnTo>
                    <a:pt x="2222493" y="15237"/>
                  </a:lnTo>
                  <a:lnTo>
                    <a:pt x="2243778" y="0"/>
                  </a:lnTo>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04" name="Google Shape;704;p75"/>
            <p:cNvSpPr/>
            <p:nvPr/>
          </p:nvSpPr>
          <p:spPr>
            <a:xfrm>
              <a:off x="11824665" y="6900131"/>
              <a:ext cx="2548890" cy="1824990"/>
            </a:xfrm>
            <a:custGeom>
              <a:rect b="b" l="l" r="r" t="t"/>
              <a:pathLst>
                <a:path extrusionOk="0" h="1824990" w="2548890">
                  <a:moveTo>
                    <a:pt x="235864" y="1787004"/>
                  </a:moveTo>
                  <a:lnTo>
                    <a:pt x="111518" y="1613319"/>
                  </a:lnTo>
                  <a:lnTo>
                    <a:pt x="0" y="1824494"/>
                  </a:lnTo>
                  <a:lnTo>
                    <a:pt x="235864" y="1787004"/>
                  </a:lnTo>
                  <a:close/>
                </a:path>
                <a:path extrusionOk="0" h="1824990" w="2548890">
                  <a:moveTo>
                    <a:pt x="2548585" y="0"/>
                  </a:moveTo>
                  <a:lnTo>
                    <a:pt x="2312733" y="37490"/>
                  </a:lnTo>
                  <a:lnTo>
                    <a:pt x="2437066" y="211175"/>
                  </a:lnTo>
                  <a:lnTo>
                    <a:pt x="254858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05" name="Google Shape;705;p75"/>
            <p:cNvSpPr/>
            <p:nvPr/>
          </p:nvSpPr>
          <p:spPr>
            <a:xfrm>
              <a:off x="13873408" y="8295770"/>
              <a:ext cx="701675" cy="400050"/>
            </a:xfrm>
            <a:custGeom>
              <a:rect b="b" l="l" r="r" t="t"/>
              <a:pathLst>
                <a:path extrusionOk="0" h="400050" w="701675">
                  <a:moveTo>
                    <a:pt x="701646" y="0"/>
                  </a:moveTo>
                  <a:lnTo>
                    <a:pt x="678900" y="12956"/>
                  </a:lnTo>
                  <a:lnTo>
                    <a:pt x="22746" y="386700"/>
                  </a:lnTo>
                  <a:lnTo>
                    <a:pt x="0" y="399656"/>
                  </a:lnTo>
                </a:path>
              </a:pathLst>
            </a:custGeom>
            <a:noFill/>
            <a:ln cap="flat" cmpd="sng" w="52350">
              <a:solidFill>
                <a:srgbClr val="00000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06" name="Google Shape;706;p75"/>
            <p:cNvSpPr/>
            <p:nvPr/>
          </p:nvSpPr>
          <p:spPr>
            <a:xfrm>
              <a:off x="13710539" y="8203012"/>
              <a:ext cx="1027430" cy="585470"/>
            </a:xfrm>
            <a:custGeom>
              <a:rect b="b" l="l" r="r" t="t"/>
              <a:pathLst>
                <a:path extrusionOk="0" h="585470" w="1027430">
                  <a:moveTo>
                    <a:pt x="238467" y="572274"/>
                  </a:moveTo>
                  <a:lnTo>
                    <a:pt x="132753" y="386664"/>
                  </a:lnTo>
                  <a:lnTo>
                    <a:pt x="0" y="585190"/>
                  </a:lnTo>
                  <a:lnTo>
                    <a:pt x="238467" y="572274"/>
                  </a:lnTo>
                  <a:close/>
                </a:path>
                <a:path extrusionOk="0" h="585470" w="1027430">
                  <a:moveTo>
                    <a:pt x="1027366" y="0"/>
                  </a:moveTo>
                  <a:lnTo>
                    <a:pt x="788898" y="12915"/>
                  </a:lnTo>
                  <a:lnTo>
                    <a:pt x="894626" y="198526"/>
                  </a:lnTo>
                  <a:lnTo>
                    <a:pt x="102736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07" name="Google Shape;707;p75"/>
            <p:cNvSpPr/>
            <p:nvPr/>
          </p:nvSpPr>
          <p:spPr>
            <a:xfrm>
              <a:off x="10431208" y="4856713"/>
              <a:ext cx="7053580" cy="4612640"/>
            </a:xfrm>
            <a:custGeom>
              <a:rect b="b" l="l" r="r" t="t"/>
              <a:pathLst>
                <a:path extrusionOk="0" h="4612640" w="7053580">
                  <a:moveTo>
                    <a:pt x="241300" y="0"/>
                  </a:moveTo>
                  <a:lnTo>
                    <a:pt x="6812023" y="0"/>
                  </a:lnTo>
                  <a:lnTo>
                    <a:pt x="6860041" y="184"/>
                  </a:lnTo>
                  <a:lnTo>
                    <a:pt x="6898765" y="1478"/>
                  </a:lnTo>
                  <a:lnTo>
                    <a:pt x="6953642" y="11824"/>
                  </a:lnTo>
                  <a:lnTo>
                    <a:pt x="7007309" y="46014"/>
                  </a:lnTo>
                  <a:lnTo>
                    <a:pt x="7041499" y="99681"/>
                  </a:lnTo>
                  <a:lnTo>
                    <a:pt x="7051846" y="154558"/>
                  </a:lnTo>
                  <a:lnTo>
                    <a:pt x="7053139" y="193282"/>
                  </a:lnTo>
                  <a:lnTo>
                    <a:pt x="7053324" y="241300"/>
                  </a:lnTo>
                  <a:lnTo>
                    <a:pt x="7053324" y="4370971"/>
                  </a:lnTo>
                  <a:lnTo>
                    <a:pt x="7053139" y="4418989"/>
                  </a:lnTo>
                  <a:lnTo>
                    <a:pt x="7051846" y="4457713"/>
                  </a:lnTo>
                  <a:lnTo>
                    <a:pt x="7041499" y="4512590"/>
                  </a:lnTo>
                  <a:lnTo>
                    <a:pt x="7007309" y="4566257"/>
                  </a:lnTo>
                  <a:lnTo>
                    <a:pt x="6953642" y="4600446"/>
                  </a:lnTo>
                  <a:lnTo>
                    <a:pt x="6898765" y="4610793"/>
                  </a:lnTo>
                  <a:lnTo>
                    <a:pt x="6860041" y="4612087"/>
                  </a:lnTo>
                  <a:lnTo>
                    <a:pt x="6812023" y="4612272"/>
                  </a:lnTo>
                  <a:lnTo>
                    <a:pt x="241300" y="4612272"/>
                  </a:lnTo>
                  <a:lnTo>
                    <a:pt x="193282" y="4612087"/>
                  </a:lnTo>
                  <a:lnTo>
                    <a:pt x="154558" y="4610793"/>
                  </a:lnTo>
                  <a:lnTo>
                    <a:pt x="99681" y="4600446"/>
                  </a:lnTo>
                  <a:lnTo>
                    <a:pt x="46014" y="4566257"/>
                  </a:lnTo>
                  <a:lnTo>
                    <a:pt x="11824" y="4512590"/>
                  </a:lnTo>
                  <a:lnTo>
                    <a:pt x="1478" y="4457713"/>
                  </a:lnTo>
                  <a:lnTo>
                    <a:pt x="184" y="4418989"/>
                  </a:lnTo>
                  <a:lnTo>
                    <a:pt x="0" y="4370971"/>
                  </a:lnTo>
                  <a:lnTo>
                    <a:pt x="0" y="241300"/>
                  </a:lnTo>
                  <a:lnTo>
                    <a:pt x="184" y="193282"/>
                  </a:lnTo>
                  <a:lnTo>
                    <a:pt x="1478" y="154558"/>
                  </a:lnTo>
                  <a:lnTo>
                    <a:pt x="11824" y="99681"/>
                  </a:lnTo>
                  <a:lnTo>
                    <a:pt x="46014" y="46014"/>
                  </a:lnTo>
                  <a:lnTo>
                    <a:pt x="99681" y="11824"/>
                  </a:lnTo>
                  <a:lnTo>
                    <a:pt x="154558" y="1478"/>
                  </a:lnTo>
                  <a:lnTo>
                    <a:pt x="193282" y="184"/>
                  </a:lnTo>
                  <a:lnTo>
                    <a:pt x="241300" y="0"/>
                  </a:lnTo>
                  <a:close/>
                </a:path>
              </a:pathLst>
            </a:custGeom>
            <a:noFill/>
            <a:ln cap="flat" cmpd="sng" w="52350">
              <a:solidFill>
                <a:srgbClr val="00000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708" name="Google Shape;708;p75"/>
          <p:cNvGrpSpPr/>
          <p:nvPr/>
        </p:nvGrpSpPr>
        <p:grpSpPr>
          <a:xfrm>
            <a:off x="4514190" y="4610084"/>
            <a:ext cx="298086" cy="97325"/>
            <a:chOff x="9925660" y="10136509"/>
            <a:chExt cx="655423" cy="213995"/>
          </a:xfrm>
        </p:grpSpPr>
        <p:sp>
          <p:nvSpPr>
            <p:cNvPr id="709" name="Google Shape;709;p75"/>
            <p:cNvSpPr/>
            <p:nvPr/>
          </p:nvSpPr>
          <p:spPr>
            <a:xfrm>
              <a:off x="10113088" y="10243312"/>
              <a:ext cx="467995" cy="0"/>
            </a:xfrm>
            <a:custGeom>
              <a:rect b="b" l="l" r="r" t="t"/>
              <a:pathLst>
                <a:path extrusionOk="0" h="120000" w="467995">
                  <a:moveTo>
                    <a:pt x="0" y="0"/>
                  </a:moveTo>
                  <a:lnTo>
                    <a:pt x="26177" y="0"/>
                  </a:lnTo>
                  <a:lnTo>
                    <a:pt x="467492" y="0"/>
                  </a:lnTo>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10" name="Google Shape;710;p75"/>
            <p:cNvSpPr/>
            <p:nvPr/>
          </p:nvSpPr>
          <p:spPr>
            <a:xfrm>
              <a:off x="9925660" y="10136509"/>
              <a:ext cx="213995" cy="213995"/>
            </a:xfrm>
            <a:custGeom>
              <a:rect b="b" l="l" r="r" t="t"/>
              <a:pathLst>
                <a:path extrusionOk="0" h="213995" w="213995">
                  <a:moveTo>
                    <a:pt x="213606" y="0"/>
                  </a:moveTo>
                  <a:lnTo>
                    <a:pt x="0" y="106803"/>
                  </a:lnTo>
                  <a:lnTo>
                    <a:pt x="213606" y="213605"/>
                  </a:lnTo>
                  <a:lnTo>
                    <a:pt x="21360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711" name="Google Shape;711;p75"/>
          <p:cNvSpPr txBox="1"/>
          <p:nvPr/>
        </p:nvSpPr>
        <p:spPr>
          <a:xfrm>
            <a:off x="4856755" y="4566431"/>
            <a:ext cx="853200" cy="1764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lang="en" sz="1100">
                <a:latin typeface="Arial"/>
                <a:ea typeface="Arial"/>
                <a:cs typeface="Arial"/>
                <a:sym typeface="Arial"/>
              </a:rPr>
              <a:t>Health status</a:t>
            </a:r>
            <a:endParaRPr sz="1100">
              <a:latin typeface="Arial"/>
              <a:ea typeface="Arial"/>
              <a:cs typeface="Arial"/>
              <a:sym typeface="Arial"/>
            </a:endParaRPr>
          </a:p>
        </p:txBody>
      </p:sp>
      <p:grpSp>
        <p:nvGrpSpPr>
          <p:cNvPr id="712" name="Google Shape;712;p75"/>
          <p:cNvGrpSpPr/>
          <p:nvPr/>
        </p:nvGrpSpPr>
        <p:grpSpPr>
          <a:xfrm>
            <a:off x="5866022" y="4615484"/>
            <a:ext cx="298086" cy="97325"/>
            <a:chOff x="12898025" y="10148382"/>
            <a:chExt cx="655423" cy="213995"/>
          </a:xfrm>
        </p:grpSpPr>
        <p:sp>
          <p:nvSpPr>
            <p:cNvPr id="713" name="Google Shape;713;p75"/>
            <p:cNvSpPr/>
            <p:nvPr/>
          </p:nvSpPr>
          <p:spPr>
            <a:xfrm>
              <a:off x="13085454" y="10255185"/>
              <a:ext cx="467994" cy="0"/>
            </a:xfrm>
            <a:custGeom>
              <a:rect b="b" l="l" r="r" t="t"/>
              <a:pathLst>
                <a:path extrusionOk="0" h="120000" w="467994">
                  <a:moveTo>
                    <a:pt x="0" y="0"/>
                  </a:moveTo>
                  <a:lnTo>
                    <a:pt x="26177" y="0"/>
                  </a:lnTo>
                  <a:lnTo>
                    <a:pt x="467492" y="0"/>
                  </a:lnTo>
                </a:path>
              </a:pathLst>
            </a:custGeom>
            <a:noFill/>
            <a:ln cap="flat" cmpd="sng" w="52350">
              <a:solidFill>
                <a:srgbClr val="00000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14" name="Google Shape;714;p75"/>
            <p:cNvSpPr/>
            <p:nvPr/>
          </p:nvSpPr>
          <p:spPr>
            <a:xfrm>
              <a:off x="12898025" y="10148382"/>
              <a:ext cx="213994" cy="213995"/>
            </a:xfrm>
            <a:custGeom>
              <a:rect b="b" l="l" r="r" t="t"/>
              <a:pathLst>
                <a:path extrusionOk="0" h="213995" w="213994">
                  <a:moveTo>
                    <a:pt x="213606" y="0"/>
                  </a:moveTo>
                  <a:lnTo>
                    <a:pt x="0" y="106803"/>
                  </a:lnTo>
                  <a:lnTo>
                    <a:pt x="213606" y="213606"/>
                  </a:lnTo>
                  <a:lnTo>
                    <a:pt x="21360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715" name="Google Shape;715;p75"/>
          <p:cNvSpPr txBox="1"/>
          <p:nvPr/>
        </p:nvSpPr>
        <p:spPr>
          <a:xfrm>
            <a:off x="6220549" y="4571831"/>
            <a:ext cx="1388100" cy="1764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lang="en" sz="1100">
                <a:latin typeface="Arial"/>
                <a:ea typeface="Arial"/>
                <a:cs typeface="Arial"/>
                <a:sym typeface="Arial"/>
              </a:rPr>
              <a:t>Machine replacement</a:t>
            </a:r>
            <a:endParaRPr sz="1100">
              <a:latin typeface="Arial"/>
              <a:ea typeface="Arial"/>
              <a:cs typeface="Arial"/>
              <a:sym typeface="Arial"/>
            </a:endParaRPr>
          </a:p>
        </p:txBody>
      </p:sp>
      <p:sp>
        <p:nvSpPr>
          <p:cNvPr id="716" name="Google Shape;716;p75"/>
          <p:cNvSpPr txBox="1"/>
          <p:nvPr/>
        </p:nvSpPr>
        <p:spPr>
          <a:xfrm>
            <a:off x="6694989" y="2206051"/>
            <a:ext cx="1174500" cy="567900"/>
          </a:xfrm>
          <a:prstGeom prst="rect">
            <a:avLst/>
          </a:prstGeom>
          <a:noFill/>
          <a:ln>
            <a:noFill/>
          </a:ln>
        </p:spPr>
        <p:txBody>
          <a:bodyPr anchorCtr="0" anchor="t" bIns="0" lIns="0" spcFirstLastPara="1" rIns="0" wrap="square" tIns="2300">
            <a:spAutoFit/>
          </a:bodyPr>
          <a:lstStyle/>
          <a:p>
            <a:pPr indent="-317500" lvl="0" marL="317500" marR="0" rtl="0" algn="l">
              <a:lnSpc>
                <a:spcPct val="103099"/>
              </a:lnSpc>
              <a:spcBef>
                <a:spcPts val="0"/>
              </a:spcBef>
              <a:spcAft>
                <a:spcPts val="0"/>
              </a:spcAft>
              <a:buNone/>
            </a:pPr>
            <a:r>
              <a:rPr b="1" lang="en" sz="1200">
                <a:latin typeface="Arial"/>
                <a:ea typeface="Arial"/>
                <a:cs typeface="Arial"/>
                <a:sym typeface="Arial"/>
              </a:rPr>
              <a:t>Failure recovery module</a:t>
            </a:r>
            <a:endParaRPr sz="1200">
              <a:latin typeface="Arial"/>
              <a:ea typeface="Arial"/>
              <a:cs typeface="Arial"/>
              <a:sym typeface="Arial"/>
            </a:endParaRPr>
          </a:p>
        </p:txBody>
      </p:sp>
      <p:grpSp>
        <p:nvGrpSpPr>
          <p:cNvPr id="717" name="Google Shape;717;p75"/>
          <p:cNvGrpSpPr/>
          <p:nvPr/>
        </p:nvGrpSpPr>
        <p:grpSpPr>
          <a:xfrm>
            <a:off x="3816382" y="2732497"/>
            <a:ext cx="2912259" cy="1158839"/>
            <a:chOff x="8391342" y="6008128"/>
            <a:chExt cx="6403384" cy="2548019"/>
          </a:xfrm>
        </p:grpSpPr>
        <p:sp>
          <p:nvSpPr>
            <p:cNvPr id="718" name="Google Shape;718;p75"/>
            <p:cNvSpPr/>
            <p:nvPr/>
          </p:nvSpPr>
          <p:spPr>
            <a:xfrm>
              <a:off x="8391342" y="6008128"/>
              <a:ext cx="544195" cy="799465"/>
            </a:xfrm>
            <a:custGeom>
              <a:rect b="b" l="l" r="r" t="t"/>
              <a:pathLst>
                <a:path extrusionOk="0" h="799465" w="544195">
                  <a:moveTo>
                    <a:pt x="371122" y="550958"/>
                  </a:moveTo>
                  <a:lnTo>
                    <a:pt x="544024" y="550958"/>
                  </a:lnTo>
                  <a:lnTo>
                    <a:pt x="272012" y="799287"/>
                  </a:lnTo>
                  <a:lnTo>
                    <a:pt x="0" y="550958"/>
                  </a:lnTo>
                  <a:lnTo>
                    <a:pt x="172901" y="550958"/>
                  </a:lnTo>
                  <a:lnTo>
                    <a:pt x="172901" y="248328"/>
                  </a:lnTo>
                  <a:lnTo>
                    <a:pt x="0" y="248328"/>
                  </a:lnTo>
                  <a:lnTo>
                    <a:pt x="272012" y="0"/>
                  </a:lnTo>
                  <a:lnTo>
                    <a:pt x="544024" y="248328"/>
                  </a:lnTo>
                  <a:lnTo>
                    <a:pt x="371122" y="248328"/>
                  </a:lnTo>
                  <a:lnTo>
                    <a:pt x="371122" y="550958"/>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19" name="Google Shape;719;p75"/>
            <p:cNvSpPr/>
            <p:nvPr/>
          </p:nvSpPr>
          <p:spPr>
            <a:xfrm>
              <a:off x="8391573" y="7578024"/>
              <a:ext cx="543559" cy="799465"/>
            </a:xfrm>
            <a:custGeom>
              <a:rect b="b" l="l" r="r" t="t"/>
              <a:pathLst>
                <a:path extrusionOk="0" h="799465" w="543559">
                  <a:moveTo>
                    <a:pt x="370806" y="550958"/>
                  </a:moveTo>
                  <a:lnTo>
                    <a:pt x="543560" y="550958"/>
                  </a:lnTo>
                  <a:lnTo>
                    <a:pt x="271780" y="799287"/>
                  </a:lnTo>
                  <a:lnTo>
                    <a:pt x="0" y="550958"/>
                  </a:lnTo>
                  <a:lnTo>
                    <a:pt x="172754" y="550958"/>
                  </a:lnTo>
                  <a:lnTo>
                    <a:pt x="172754" y="248328"/>
                  </a:lnTo>
                  <a:lnTo>
                    <a:pt x="0" y="248328"/>
                  </a:lnTo>
                  <a:lnTo>
                    <a:pt x="271780" y="0"/>
                  </a:lnTo>
                  <a:lnTo>
                    <a:pt x="543560" y="248328"/>
                  </a:lnTo>
                  <a:lnTo>
                    <a:pt x="370806" y="248328"/>
                  </a:lnTo>
                  <a:lnTo>
                    <a:pt x="370806" y="550958"/>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20" name="Google Shape;720;p75"/>
            <p:cNvSpPr/>
            <p:nvPr/>
          </p:nvSpPr>
          <p:spPr>
            <a:xfrm>
              <a:off x="13712891" y="7341646"/>
              <a:ext cx="956944" cy="1074420"/>
            </a:xfrm>
            <a:custGeom>
              <a:rect b="b" l="l" r="r" t="t"/>
              <a:pathLst>
                <a:path extrusionOk="0" h="1074420" w="956944">
                  <a:moveTo>
                    <a:pt x="0" y="1074101"/>
                  </a:moveTo>
                  <a:lnTo>
                    <a:pt x="17411" y="1054554"/>
                  </a:lnTo>
                  <a:lnTo>
                    <a:pt x="939348" y="19546"/>
                  </a:lnTo>
                  <a:lnTo>
                    <a:pt x="956759" y="0"/>
                  </a:lnTo>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21" name="Google Shape;721;p75"/>
            <p:cNvSpPr/>
            <p:nvPr/>
          </p:nvSpPr>
          <p:spPr>
            <a:xfrm>
              <a:off x="13588226" y="7201693"/>
              <a:ext cx="1206500" cy="1354454"/>
            </a:xfrm>
            <a:custGeom>
              <a:rect b="b" l="l" r="r" t="t"/>
              <a:pathLst>
                <a:path extrusionOk="0" h="1354454" w="1206500">
                  <a:moveTo>
                    <a:pt x="221818" y="1265555"/>
                  </a:moveTo>
                  <a:lnTo>
                    <a:pt x="62318" y="1123467"/>
                  </a:lnTo>
                  <a:lnTo>
                    <a:pt x="0" y="1354010"/>
                  </a:lnTo>
                  <a:lnTo>
                    <a:pt x="221818" y="1265555"/>
                  </a:lnTo>
                  <a:close/>
                </a:path>
                <a:path extrusionOk="0" h="1354454" w="1206500">
                  <a:moveTo>
                    <a:pt x="1206080" y="0"/>
                  </a:moveTo>
                  <a:lnTo>
                    <a:pt x="984262" y="88468"/>
                  </a:lnTo>
                  <a:lnTo>
                    <a:pt x="1143762" y="230543"/>
                  </a:lnTo>
                  <a:lnTo>
                    <a:pt x="120608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722" name="Google Shape;722;p75"/>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26" name="Shape 726"/>
        <p:cNvGrpSpPr/>
        <p:nvPr/>
      </p:nvGrpSpPr>
      <p:grpSpPr>
        <a:xfrm>
          <a:off x="0" y="0"/>
          <a:ext cx="0" cy="0"/>
          <a:chOff x="0" y="0"/>
          <a:chExt cx="0" cy="0"/>
        </a:xfrm>
      </p:grpSpPr>
      <p:sp>
        <p:nvSpPr>
          <p:cNvPr id="727" name="Google Shape;727;p76"/>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sp>
        <p:nvSpPr>
          <p:cNvPr id="728" name="Google Shape;728;p76"/>
          <p:cNvSpPr txBox="1"/>
          <p:nvPr>
            <p:ph type="title"/>
          </p:nvPr>
        </p:nvSpPr>
        <p:spPr>
          <a:xfrm>
            <a:off x="465711" y="404198"/>
            <a:ext cx="2412900" cy="9912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a:t>Challenge #1</a:t>
            </a:r>
            <a:endParaRPr/>
          </a:p>
        </p:txBody>
      </p:sp>
      <p:sp>
        <p:nvSpPr>
          <p:cNvPr id="729" name="Google Shape;729;p76"/>
          <p:cNvSpPr txBox="1"/>
          <p:nvPr/>
        </p:nvSpPr>
        <p:spPr>
          <a:xfrm>
            <a:off x="465711" y="1594121"/>
            <a:ext cx="4368600" cy="344700"/>
          </a:xfrm>
          <a:prstGeom prst="rect">
            <a:avLst/>
          </a:prstGeom>
          <a:noFill/>
          <a:ln>
            <a:noFill/>
          </a:ln>
        </p:spPr>
        <p:txBody>
          <a:bodyPr anchorCtr="0" anchor="t" bIns="0" lIns="0" spcFirstLastPara="1" rIns="0" wrap="square" tIns="60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Data stored in CPU memory can get lost</a:t>
            </a:r>
            <a:endParaRPr sz="1800">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33" name="Shape 733"/>
        <p:cNvGrpSpPr/>
        <p:nvPr/>
      </p:nvGrpSpPr>
      <p:grpSpPr>
        <a:xfrm>
          <a:off x="0" y="0"/>
          <a:ext cx="0" cy="0"/>
          <a:chOff x="0" y="0"/>
          <a:chExt cx="0" cy="0"/>
        </a:xfrm>
      </p:grpSpPr>
      <p:pic>
        <p:nvPicPr>
          <p:cNvPr id="734" name="Google Shape;734;p77"/>
          <p:cNvPicPr preferRelativeResize="0"/>
          <p:nvPr/>
        </p:nvPicPr>
        <p:blipFill>
          <a:blip r:embed="rId3">
            <a:alphaModFix/>
          </a:blip>
          <a:stretch>
            <a:fillRect/>
          </a:stretch>
        </p:blipFill>
        <p:spPr>
          <a:xfrm>
            <a:off x="152400" y="152400"/>
            <a:ext cx="8632110" cy="483870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38" name="Shape 738"/>
        <p:cNvGrpSpPr/>
        <p:nvPr/>
      </p:nvGrpSpPr>
      <p:grpSpPr>
        <a:xfrm>
          <a:off x="0" y="0"/>
          <a:ext cx="0" cy="0"/>
          <a:chOff x="0" y="0"/>
          <a:chExt cx="0" cy="0"/>
        </a:xfrm>
      </p:grpSpPr>
      <p:sp>
        <p:nvSpPr>
          <p:cNvPr id="739" name="Google Shape;739;p78"/>
          <p:cNvSpPr txBox="1"/>
          <p:nvPr>
            <p:ph type="title"/>
          </p:nvPr>
        </p:nvSpPr>
        <p:spPr>
          <a:xfrm>
            <a:off x="463806" y="404198"/>
            <a:ext cx="5483700" cy="8193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a:t>Challenge #1</a:t>
            </a:r>
            <a:endParaRPr/>
          </a:p>
          <a:p>
            <a:pPr indent="0" lvl="0" marL="0" rtl="0" algn="l">
              <a:lnSpc>
                <a:spcPct val="100000"/>
              </a:lnSpc>
              <a:spcBef>
                <a:spcPts val="100"/>
              </a:spcBef>
              <a:spcAft>
                <a:spcPts val="0"/>
              </a:spcAft>
              <a:buNone/>
            </a:pPr>
            <a:r>
              <a:rPr lang="en" sz="2000"/>
              <a:t>Optimal checkpoint placement</a:t>
            </a:r>
            <a:endParaRPr sz="2000"/>
          </a:p>
        </p:txBody>
      </p:sp>
      <p:sp>
        <p:nvSpPr>
          <p:cNvPr id="740" name="Google Shape;740;p78"/>
          <p:cNvSpPr txBox="1"/>
          <p:nvPr/>
        </p:nvSpPr>
        <p:spPr>
          <a:xfrm>
            <a:off x="3034714" y="3191120"/>
            <a:ext cx="96600" cy="1926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1200">
                <a:solidFill>
                  <a:srgbClr val="FFFFFF"/>
                </a:solidFill>
                <a:latin typeface="Arial"/>
                <a:ea typeface="Arial"/>
                <a:cs typeface="Arial"/>
                <a:sym typeface="Arial"/>
              </a:rPr>
              <a:t>1</a:t>
            </a:r>
            <a:endParaRPr sz="1200">
              <a:latin typeface="Arial"/>
              <a:ea typeface="Arial"/>
              <a:cs typeface="Arial"/>
              <a:sym typeface="Arial"/>
            </a:endParaRPr>
          </a:p>
        </p:txBody>
      </p:sp>
      <p:sp>
        <p:nvSpPr>
          <p:cNvPr id="741" name="Google Shape;741;p78"/>
          <p:cNvSpPr txBox="1"/>
          <p:nvPr/>
        </p:nvSpPr>
        <p:spPr>
          <a:xfrm>
            <a:off x="369700" y="1223500"/>
            <a:ext cx="7842600" cy="2007000"/>
          </a:xfrm>
          <a:prstGeom prst="rect">
            <a:avLst/>
          </a:prstGeom>
          <a:noFill/>
          <a:ln>
            <a:noFill/>
          </a:ln>
        </p:spPr>
        <p:txBody>
          <a:bodyPr anchorCtr="0" anchor="t" bIns="0" lIns="0" spcFirstLastPara="1" rIns="0" wrap="square" tIns="57475">
            <a:spAutoFit/>
          </a:bodyPr>
          <a:lstStyle/>
          <a:p>
            <a:pPr indent="-228600" lvl="0" marL="241300" rtl="0" algn="l">
              <a:lnSpc>
                <a:spcPct val="100000"/>
              </a:lnSpc>
              <a:spcBef>
                <a:spcPts val="0"/>
              </a:spcBef>
              <a:spcAft>
                <a:spcPts val="0"/>
              </a:spcAft>
              <a:buSzPts val="2200"/>
              <a:buFont typeface="Arial"/>
              <a:buChar char="•"/>
            </a:pPr>
            <a:r>
              <a:rPr lang="en" sz="1800">
                <a:latin typeface="Arial"/>
                <a:ea typeface="Arial"/>
                <a:cs typeface="Arial"/>
                <a:sym typeface="Arial"/>
              </a:rPr>
              <a:t>Data stored in CPU memory can get lost</a:t>
            </a:r>
            <a:endParaRPr sz="1800">
              <a:latin typeface="Arial"/>
              <a:ea typeface="Arial"/>
              <a:cs typeface="Arial"/>
              <a:sym typeface="Arial"/>
            </a:endParaRPr>
          </a:p>
          <a:p>
            <a:pPr indent="-228600" lvl="0" marL="241300" rtl="0" algn="l">
              <a:lnSpc>
                <a:spcPct val="100000"/>
              </a:lnSpc>
              <a:spcBef>
                <a:spcPts val="900"/>
              </a:spcBef>
              <a:spcAft>
                <a:spcPts val="0"/>
              </a:spcAft>
              <a:buSzPts val="2200"/>
              <a:buFont typeface="Arial"/>
              <a:buChar char="•"/>
            </a:pPr>
            <a:r>
              <a:rPr lang="en" sz="1800">
                <a:latin typeface="Arial"/>
                <a:ea typeface="Arial"/>
                <a:cs typeface="Arial"/>
                <a:sym typeface="Arial"/>
              </a:rPr>
              <a:t>Solution: checkpoint redundancy</a:t>
            </a:r>
            <a:endParaRPr sz="1800">
              <a:latin typeface="Arial"/>
              <a:ea typeface="Arial"/>
              <a:cs typeface="Arial"/>
              <a:sym typeface="Arial"/>
            </a:endParaRPr>
          </a:p>
          <a:p>
            <a:pPr indent="-228600" lvl="0" marL="241300" rtl="0" algn="l">
              <a:lnSpc>
                <a:spcPct val="117215"/>
              </a:lnSpc>
              <a:spcBef>
                <a:spcPts val="700"/>
              </a:spcBef>
              <a:spcAft>
                <a:spcPts val="0"/>
              </a:spcAft>
              <a:buSzPts val="2200"/>
              <a:buFont typeface="Arial"/>
              <a:buChar char="•"/>
            </a:pPr>
            <a:r>
              <a:rPr lang="en" sz="1800">
                <a:latin typeface="Arial"/>
                <a:ea typeface="Arial"/>
                <a:cs typeface="Arial"/>
                <a:sym typeface="Arial"/>
              </a:rPr>
              <a:t>Design choice: checkpoint replicas</a:t>
            </a:r>
            <a:endParaRPr sz="1800">
              <a:latin typeface="Arial"/>
              <a:ea typeface="Arial"/>
              <a:cs typeface="Arial"/>
              <a:sym typeface="Arial"/>
            </a:endParaRPr>
          </a:p>
          <a:p>
            <a:pPr indent="0" lvl="0" marL="406400" rtl="0" algn="l">
              <a:lnSpc>
                <a:spcPct val="117528"/>
              </a:lnSpc>
              <a:spcBef>
                <a:spcPts val="0"/>
              </a:spcBef>
              <a:spcAft>
                <a:spcPts val="0"/>
              </a:spcAft>
              <a:buNone/>
            </a:pPr>
            <a:r>
              <a:rPr b="1" lang="en" sz="2000">
                <a:solidFill>
                  <a:srgbClr val="FF644E"/>
                </a:solidFill>
                <a:latin typeface="Arial"/>
                <a:ea typeface="Arial"/>
                <a:cs typeface="Arial"/>
                <a:sym typeface="Arial"/>
              </a:rPr>
              <a:t>Maximize the probability of failure recovery </a:t>
            </a:r>
            <a:r>
              <a:rPr lang="en" sz="2000">
                <a:latin typeface="Arial"/>
                <a:ea typeface="Arial"/>
                <a:cs typeface="Arial"/>
                <a:sym typeface="Arial"/>
              </a:rPr>
              <a:t>from checkpoint</a:t>
            </a:r>
            <a:r>
              <a:rPr lang="en" sz="2000"/>
              <a:t>s stored in GPU Memory</a:t>
            </a:r>
            <a:endParaRPr sz="2000">
              <a:latin typeface="Arial"/>
              <a:ea typeface="Arial"/>
              <a:cs typeface="Arial"/>
              <a:sym typeface="Arial"/>
            </a:endParaRPr>
          </a:p>
        </p:txBody>
      </p:sp>
      <p:sp>
        <p:nvSpPr>
          <p:cNvPr id="742" name="Google Shape;742;p78"/>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6" name="Shape 746"/>
        <p:cNvGrpSpPr/>
        <p:nvPr/>
      </p:nvGrpSpPr>
      <p:grpSpPr>
        <a:xfrm>
          <a:off x="0" y="0"/>
          <a:ext cx="0" cy="0"/>
          <a:chOff x="0" y="0"/>
          <a:chExt cx="0" cy="0"/>
        </a:xfrm>
      </p:grpSpPr>
      <p:sp>
        <p:nvSpPr>
          <p:cNvPr id="747" name="Google Shape;747;p79"/>
          <p:cNvSpPr txBox="1"/>
          <p:nvPr>
            <p:ph type="title"/>
          </p:nvPr>
        </p:nvSpPr>
        <p:spPr>
          <a:xfrm>
            <a:off x="463806" y="404198"/>
            <a:ext cx="5483700" cy="8193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a:t>Solution</a:t>
            </a:r>
            <a:endParaRPr/>
          </a:p>
          <a:p>
            <a:pPr indent="0" lvl="0" marL="0" rtl="0" algn="l">
              <a:lnSpc>
                <a:spcPct val="100000"/>
              </a:lnSpc>
              <a:spcBef>
                <a:spcPts val="100"/>
              </a:spcBef>
              <a:spcAft>
                <a:spcPts val="0"/>
              </a:spcAft>
              <a:buNone/>
            </a:pPr>
            <a:r>
              <a:rPr lang="en" sz="2000"/>
              <a:t>Group placement strategy</a:t>
            </a:r>
            <a:endParaRPr sz="2000"/>
          </a:p>
        </p:txBody>
      </p:sp>
      <p:sp>
        <p:nvSpPr>
          <p:cNvPr id="748" name="Google Shape;748;p79"/>
          <p:cNvSpPr txBox="1"/>
          <p:nvPr/>
        </p:nvSpPr>
        <p:spPr>
          <a:xfrm>
            <a:off x="465711" y="1594121"/>
            <a:ext cx="1273200" cy="344700"/>
          </a:xfrm>
          <a:prstGeom prst="rect">
            <a:avLst/>
          </a:prstGeom>
          <a:noFill/>
          <a:ln>
            <a:noFill/>
          </a:ln>
        </p:spPr>
        <p:txBody>
          <a:bodyPr anchorCtr="0" anchor="t" bIns="0" lIns="0" spcFirstLastPara="1" rIns="0" wrap="square" tIns="60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Two steps</a:t>
            </a:r>
            <a:endParaRPr sz="1800">
              <a:latin typeface="Arial"/>
              <a:ea typeface="Arial"/>
              <a:cs typeface="Arial"/>
              <a:sym typeface="Arial"/>
            </a:endParaRPr>
          </a:p>
        </p:txBody>
      </p:sp>
      <p:sp>
        <p:nvSpPr>
          <p:cNvPr id="749" name="Google Shape;749;p79"/>
          <p:cNvSpPr/>
          <p:nvPr/>
        </p:nvSpPr>
        <p:spPr>
          <a:xfrm>
            <a:off x="296866" y="2235570"/>
            <a:ext cx="4014324" cy="1221864"/>
          </a:xfrm>
          <a:custGeom>
            <a:rect b="b" l="l" r="r" t="t"/>
            <a:pathLst>
              <a:path extrusionOk="0" h="2685415" w="8822690">
                <a:moveTo>
                  <a:pt x="8582447" y="0"/>
                </a:moveTo>
                <a:lnTo>
                  <a:pt x="240097" y="0"/>
                </a:lnTo>
                <a:lnTo>
                  <a:pt x="192319" y="183"/>
                </a:lnTo>
                <a:lnTo>
                  <a:pt x="153788" y="1470"/>
                </a:lnTo>
                <a:lnTo>
                  <a:pt x="99184" y="11766"/>
                </a:lnTo>
                <a:lnTo>
                  <a:pt x="45785" y="45785"/>
                </a:lnTo>
                <a:lnTo>
                  <a:pt x="11765" y="99184"/>
                </a:lnTo>
                <a:lnTo>
                  <a:pt x="1470" y="153788"/>
                </a:lnTo>
                <a:lnTo>
                  <a:pt x="183" y="192319"/>
                </a:lnTo>
                <a:lnTo>
                  <a:pt x="0" y="240097"/>
                </a:lnTo>
                <a:lnTo>
                  <a:pt x="0" y="2445175"/>
                </a:lnTo>
                <a:lnTo>
                  <a:pt x="183" y="2492954"/>
                </a:lnTo>
                <a:lnTo>
                  <a:pt x="1470" y="2531485"/>
                </a:lnTo>
                <a:lnTo>
                  <a:pt x="11765" y="2586088"/>
                </a:lnTo>
                <a:lnTo>
                  <a:pt x="45785" y="2639487"/>
                </a:lnTo>
                <a:lnTo>
                  <a:pt x="99184" y="2673507"/>
                </a:lnTo>
                <a:lnTo>
                  <a:pt x="153788" y="2683802"/>
                </a:lnTo>
                <a:lnTo>
                  <a:pt x="192319" y="2685089"/>
                </a:lnTo>
                <a:lnTo>
                  <a:pt x="240097" y="2685273"/>
                </a:lnTo>
                <a:lnTo>
                  <a:pt x="8582447" y="2685273"/>
                </a:lnTo>
                <a:lnTo>
                  <a:pt x="8630225" y="2685089"/>
                </a:lnTo>
                <a:lnTo>
                  <a:pt x="8668756" y="2683802"/>
                </a:lnTo>
                <a:lnTo>
                  <a:pt x="8723359" y="2673507"/>
                </a:lnTo>
                <a:lnTo>
                  <a:pt x="8776759" y="2639487"/>
                </a:lnTo>
                <a:lnTo>
                  <a:pt x="8810779" y="2586088"/>
                </a:lnTo>
                <a:lnTo>
                  <a:pt x="8821073" y="2531485"/>
                </a:lnTo>
                <a:lnTo>
                  <a:pt x="8822360" y="2492954"/>
                </a:lnTo>
                <a:lnTo>
                  <a:pt x="8822544" y="2445175"/>
                </a:lnTo>
                <a:lnTo>
                  <a:pt x="8822544" y="240097"/>
                </a:lnTo>
                <a:lnTo>
                  <a:pt x="8822360" y="192319"/>
                </a:lnTo>
                <a:lnTo>
                  <a:pt x="8821073" y="153788"/>
                </a:lnTo>
                <a:lnTo>
                  <a:pt x="8810779" y="99184"/>
                </a:lnTo>
                <a:lnTo>
                  <a:pt x="8776759" y="45785"/>
                </a:lnTo>
                <a:lnTo>
                  <a:pt x="8723359" y="11766"/>
                </a:lnTo>
                <a:lnTo>
                  <a:pt x="8668756" y="1470"/>
                </a:lnTo>
                <a:lnTo>
                  <a:pt x="8630225" y="183"/>
                </a:lnTo>
                <a:lnTo>
                  <a:pt x="8582447"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50" name="Google Shape;750;p79"/>
          <p:cNvSpPr txBox="1"/>
          <p:nvPr/>
        </p:nvSpPr>
        <p:spPr>
          <a:xfrm>
            <a:off x="418175" y="2390375"/>
            <a:ext cx="3794400" cy="871200"/>
          </a:xfrm>
          <a:prstGeom prst="rect">
            <a:avLst/>
          </a:prstGeom>
          <a:noFill/>
          <a:ln>
            <a:noFill/>
          </a:ln>
        </p:spPr>
        <p:txBody>
          <a:bodyPr anchorCtr="0" anchor="t" bIns="0" lIns="0" spcFirstLastPara="1" rIns="0" wrap="square" tIns="6650">
            <a:spAutoFit/>
          </a:bodyPr>
          <a:lstStyle/>
          <a:p>
            <a:pPr indent="-247650" lvl="0" marL="254000" marR="0" rtl="0" algn="l">
              <a:lnSpc>
                <a:spcPct val="100000"/>
              </a:lnSpc>
              <a:spcBef>
                <a:spcPts val="0"/>
              </a:spcBef>
              <a:spcAft>
                <a:spcPts val="0"/>
              </a:spcAft>
              <a:buClr>
                <a:srgbClr val="434343"/>
              </a:buClr>
              <a:buSzPts val="1300"/>
              <a:buFont typeface="Arial"/>
              <a:buAutoNum type="arabicPeriod"/>
            </a:pPr>
            <a:r>
              <a:rPr lang="en" sz="1300">
                <a:solidFill>
                  <a:srgbClr val="434343"/>
                </a:solidFill>
                <a:latin typeface="Arial"/>
                <a:ea typeface="Arial"/>
                <a:cs typeface="Arial"/>
                <a:sym typeface="Arial"/>
              </a:rPr>
              <a:t>Given m replicas, all machines are divided into disjoint groups and each group has m machines</a:t>
            </a:r>
            <a:endParaRPr sz="1300">
              <a:latin typeface="Arial"/>
              <a:ea typeface="Arial"/>
              <a:cs typeface="Arial"/>
              <a:sym typeface="Arial"/>
            </a:endParaRPr>
          </a:p>
          <a:p>
            <a:pPr indent="-247650" lvl="0" marL="254000" marR="63500" rtl="0" algn="l">
              <a:lnSpc>
                <a:spcPct val="100000"/>
              </a:lnSpc>
              <a:spcBef>
                <a:spcPts val="500"/>
              </a:spcBef>
              <a:spcAft>
                <a:spcPts val="0"/>
              </a:spcAft>
              <a:buClr>
                <a:srgbClr val="434343"/>
              </a:buClr>
              <a:buSzPts val="1300"/>
              <a:buFont typeface="Arial"/>
              <a:buAutoNum type="arabicPeriod"/>
            </a:pPr>
            <a:r>
              <a:rPr lang="en" sz="1300">
                <a:solidFill>
                  <a:srgbClr val="434343"/>
                </a:solidFill>
                <a:latin typeface="Arial"/>
                <a:ea typeface="Arial"/>
                <a:cs typeface="Arial"/>
                <a:sym typeface="Arial"/>
              </a:rPr>
              <a:t>Each machine backups a checkpoint replica for all machines within the same group</a:t>
            </a:r>
            <a:endParaRPr sz="1300">
              <a:latin typeface="Arial"/>
              <a:ea typeface="Arial"/>
              <a:cs typeface="Arial"/>
              <a:sym typeface="Arial"/>
            </a:endParaRPr>
          </a:p>
        </p:txBody>
      </p:sp>
      <p:sp>
        <p:nvSpPr>
          <p:cNvPr id="751" name="Google Shape;751;p79"/>
          <p:cNvSpPr txBox="1"/>
          <p:nvPr/>
        </p:nvSpPr>
        <p:spPr>
          <a:xfrm>
            <a:off x="4793347" y="1594121"/>
            <a:ext cx="3228900" cy="344700"/>
          </a:xfrm>
          <a:prstGeom prst="rect">
            <a:avLst/>
          </a:prstGeom>
          <a:noFill/>
          <a:ln>
            <a:noFill/>
          </a:ln>
        </p:spPr>
        <p:txBody>
          <a:bodyPr anchorCtr="0" anchor="t" bIns="0" lIns="0" spcFirstLastPara="1" rIns="0" wrap="square" tIns="60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An example with two replicas</a:t>
            </a:r>
            <a:endParaRPr sz="1200">
              <a:latin typeface="Arial"/>
              <a:ea typeface="Arial"/>
              <a:cs typeface="Arial"/>
              <a:sym typeface="Arial"/>
            </a:endParaRPr>
          </a:p>
        </p:txBody>
      </p:sp>
      <p:sp>
        <p:nvSpPr>
          <p:cNvPr id="752" name="Google Shape;752;p79"/>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pic>
        <p:nvPicPr>
          <p:cNvPr id="753" name="Google Shape;753;p79"/>
          <p:cNvPicPr preferRelativeResize="0"/>
          <p:nvPr/>
        </p:nvPicPr>
        <p:blipFill>
          <a:blip r:embed="rId3">
            <a:alphaModFix/>
          </a:blip>
          <a:stretch>
            <a:fillRect/>
          </a:stretch>
        </p:blipFill>
        <p:spPr>
          <a:xfrm>
            <a:off x="4792964" y="2091221"/>
            <a:ext cx="3870428" cy="289988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57" name="Shape 757"/>
        <p:cNvGrpSpPr/>
        <p:nvPr/>
      </p:nvGrpSpPr>
      <p:grpSpPr>
        <a:xfrm>
          <a:off x="0" y="0"/>
          <a:ext cx="0" cy="0"/>
          <a:chOff x="0" y="0"/>
          <a:chExt cx="0" cy="0"/>
        </a:xfrm>
      </p:grpSpPr>
      <p:sp>
        <p:nvSpPr>
          <p:cNvPr id="758" name="Google Shape;758;p80"/>
          <p:cNvSpPr txBox="1"/>
          <p:nvPr>
            <p:ph type="title"/>
          </p:nvPr>
        </p:nvSpPr>
        <p:spPr>
          <a:xfrm>
            <a:off x="463806" y="404198"/>
            <a:ext cx="5483700" cy="8193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a:t>Solution</a:t>
            </a:r>
            <a:endParaRPr/>
          </a:p>
          <a:p>
            <a:pPr indent="0" lvl="0" marL="0" rtl="0" algn="l">
              <a:lnSpc>
                <a:spcPct val="100000"/>
              </a:lnSpc>
              <a:spcBef>
                <a:spcPts val="100"/>
              </a:spcBef>
              <a:spcAft>
                <a:spcPts val="0"/>
              </a:spcAft>
              <a:buNone/>
            </a:pPr>
            <a:r>
              <a:rPr lang="en" sz="2000"/>
              <a:t>Group placement strategy</a:t>
            </a:r>
            <a:endParaRPr sz="2000"/>
          </a:p>
        </p:txBody>
      </p:sp>
      <p:sp>
        <p:nvSpPr>
          <p:cNvPr id="759" name="Google Shape;759;p80"/>
          <p:cNvSpPr txBox="1"/>
          <p:nvPr/>
        </p:nvSpPr>
        <p:spPr>
          <a:xfrm>
            <a:off x="465711" y="1594121"/>
            <a:ext cx="1273200" cy="344700"/>
          </a:xfrm>
          <a:prstGeom prst="rect">
            <a:avLst/>
          </a:prstGeom>
          <a:noFill/>
          <a:ln>
            <a:noFill/>
          </a:ln>
        </p:spPr>
        <p:txBody>
          <a:bodyPr anchorCtr="0" anchor="t" bIns="0" lIns="0" spcFirstLastPara="1" rIns="0" wrap="square" tIns="60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Two steps</a:t>
            </a:r>
            <a:endParaRPr sz="1800">
              <a:latin typeface="Arial"/>
              <a:ea typeface="Arial"/>
              <a:cs typeface="Arial"/>
              <a:sym typeface="Arial"/>
            </a:endParaRPr>
          </a:p>
        </p:txBody>
      </p:sp>
      <p:sp>
        <p:nvSpPr>
          <p:cNvPr id="760" name="Google Shape;760;p80"/>
          <p:cNvSpPr/>
          <p:nvPr/>
        </p:nvSpPr>
        <p:spPr>
          <a:xfrm>
            <a:off x="296866" y="2235570"/>
            <a:ext cx="4014324" cy="1221864"/>
          </a:xfrm>
          <a:custGeom>
            <a:rect b="b" l="l" r="r" t="t"/>
            <a:pathLst>
              <a:path extrusionOk="0" h="2685415" w="8822690">
                <a:moveTo>
                  <a:pt x="8582447" y="0"/>
                </a:moveTo>
                <a:lnTo>
                  <a:pt x="240097" y="0"/>
                </a:lnTo>
                <a:lnTo>
                  <a:pt x="192319" y="183"/>
                </a:lnTo>
                <a:lnTo>
                  <a:pt x="153788" y="1470"/>
                </a:lnTo>
                <a:lnTo>
                  <a:pt x="99184" y="11766"/>
                </a:lnTo>
                <a:lnTo>
                  <a:pt x="45785" y="45785"/>
                </a:lnTo>
                <a:lnTo>
                  <a:pt x="11765" y="99184"/>
                </a:lnTo>
                <a:lnTo>
                  <a:pt x="1470" y="153788"/>
                </a:lnTo>
                <a:lnTo>
                  <a:pt x="183" y="192319"/>
                </a:lnTo>
                <a:lnTo>
                  <a:pt x="0" y="240097"/>
                </a:lnTo>
                <a:lnTo>
                  <a:pt x="0" y="2445175"/>
                </a:lnTo>
                <a:lnTo>
                  <a:pt x="183" y="2492954"/>
                </a:lnTo>
                <a:lnTo>
                  <a:pt x="1470" y="2531485"/>
                </a:lnTo>
                <a:lnTo>
                  <a:pt x="11765" y="2586088"/>
                </a:lnTo>
                <a:lnTo>
                  <a:pt x="45785" y="2639487"/>
                </a:lnTo>
                <a:lnTo>
                  <a:pt x="99184" y="2673507"/>
                </a:lnTo>
                <a:lnTo>
                  <a:pt x="153788" y="2683802"/>
                </a:lnTo>
                <a:lnTo>
                  <a:pt x="192319" y="2685089"/>
                </a:lnTo>
                <a:lnTo>
                  <a:pt x="240097" y="2685273"/>
                </a:lnTo>
                <a:lnTo>
                  <a:pt x="8582447" y="2685273"/>
                </a:lnTo>
                <a:lnTo>
                  <a:pt x="8630225" y="2685089"/>
                </a:lnTo>
                <a:lnTo>
                  <a:pt x="8668756" y="2683802"/>
                </a:lnTo>
                <a:lnTo>
                  <a:pt x="8723359" y="2673507"/>
                </a:lnTo>
                <a:lnTo>
                  <a:pt x="8776759" y="2639487"/>
                </a:lnTo>
                <a:lnTo>
                  <a:pt x="8810779" y="2586088"/>
                </a:lnTo>
                <a:lnTo>
                  <a:pt x="8821073" y="2531485"/>
                </a:lnTo>
                <a:lnTo>
                  <a:pt x="8822360" y="2492954"/>
                </a:lnTo>
                <a:lnTo>
                  <a:pt x="8822544" y="2445175"/>
                </a:lnTo>
                <a:lnTo>
                  <a:pt x="8822544" y="240097"/>
                </a:lnTo>
                <a:lnTo>
                  <a:pt x="8822360" y="192319"/>
                </a:lnTo>
                <a:lnTo>
                  <a:pt x="8821073" y="153788"/>
                </a:lnTo>
                <a:lnTo>
                  <a:pt x="8810779" y="99184"/>
                </a:lnTo>
                <a:lnTo>
                  <a:pt x="8776759" y="45785"/>
                </a:lnTo>
                <a:lnTo>
                  <a:pt x="8723359" y="11766"/>
                </a:lnTo>
                <a:lnTo>
                  <a:pt x="8668756" y="1470"/>
                </a:lnTo>
                <a:lnTo>
                  <a:pt x="8630225" y="183"/>
                </a:lnTo>
                <a:lnTo>
                  <a:pt x="8582447"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61" name="Google Shape;761;p80"/>
          <p:cNvSpPr txBox="1"/>
          <p:nvPr/>
        </p:nvSpPr>
        <p:spPr>
          <a:xfrm>
            <a:off x="405975" y="2390375"/>
            <a:ext cx="3806700" cy="871200"/>
          </a:xfrm>
          <a:prstGeom prst="rect">
            <a:avLst/>
          </a:prstGeom>
          <a:noFill/>
          <a:ln>
            <a:noFill/>
          </a:ln>
        </p:spPr>
        <p:txBody>
          <a:bodyPr anchorCtr="0" anchor="t" bIns="0" lIns="0" spcFirstLastPara="1" rIns="0" wrap="square" tIns="6650">
            <a:spAutoFit/>
          </a:bodyPr>
          <a:lstStyle/>
          <a:p>
            <a:pPr indent="-247650" lvl="0" marL="254000" marR="0" rtl="0" algn="l">
              <a:lnSpc>
                <a:spcPct val="100000"/>
              </a:lnSpc>
              <a:spcBef>
                <a:spcPts val="0"/>
              </a:spcBef>
              <a:spcAft>
                <a:spcPts val="0"/>
              </a:spcAft>
              <a:buClr>
                <a:srgbClr val="434343"/>
              </a:buClr>
              <a:buSzPts val="1300"/>
              <a:buFont typeface="Arial"/>
              <a:buAutoNum type="arabicPeriod"/>
            </a:pPr>
            <a:r>
              <a:rPr lang="en" sz="1300">
                <a:solidFill>
                  <a:srgbClr val="434343"/>
                </a:solidFill>
                <a:latin typeface="Arial"/>
                <a:ea typeface="Arial"/>
                <a:cs typeface="Arial"/>
                <a:sym typeface="Arial"/>
              </a:rPr>
              <a:t>Given m replicas, all machines are divided into disjoint groups and each group has m machines</a:t>
            </a:r>
            <a:endParaRPr sz="1300">
              <a:latin typeface="Arial"/>
              <a:ea typeface="Arial"/>
              <a:cs typeface="Arial"/>
              <a:sym typeface="Arial"/>
            </a:endParaRPr>
          </a:p>
          <a:p>
            <a:pPr indent="-247650" lvl="0" marL="254000" marR="63500" rtl="0" algn="l">
              <a:lnSpc>
                <a:spcPct val="100000"/>
              </a:lnSpc>
              <a:spcBef>
                <a:spcPts val="500"/>
              </a:spcBef>
              <a:spcAft>
                <a:spcPts val="0"/>
              </a:spcAft>
              <a:buClr>
                <a:srgbClr val="434343"/>
              </a:buClr>
              <a:buSzPts val="1300"/>
              <a:buFont typeface="Arial"/>
              <a:buAutoNum type="arabicPeriod"/>
            </a:pPr>
            <a:r>
              <a:rPr lang="en" sz="1300">
                <a:solidFill>
                  <a:srgbClr val="434343"/>
                </a:solidFill>
                <a:latin typeface="Arial"/>
                <a:ea typeface="Arial"/>
                <a:cs typeface="Arial"/>
                <a:sym typeface="Arial"/>
              </a:rPr>
              <a:t>Each machine backups a checkpoint replica for all machines within the same group</a:t>
            </a:r>
            <a:endParaRPr sz="1300">
              <a:latin typeface="Arial"/>
              <a:ea typeface="Arial"/>
              <a:cs typeface="Arial"/>
              <a:sym typeface="Arial"/>
            </a:endParaRPr>
          </a:p>
        </p:txBody>
      </p:sp>
      <p:sp>
        <p:nvSpPr>
          <p:cNvPr id="762" name="Google Shape;762;p80"/>
          <p:cNvSpPr/>
          <p:nvPr/>
        </p:nvSpPr>
        <p:spPr>
          <a:xfrm>
            <a:off x="744022" y="3956639"/>
            <a:ext cx="3806587" cy="443211"/>
          </a:xfrm>
          <a:custGeom>
            <a:rect b="b" l="l" r="r" t="t"/>
            <a:pathLst>
              <a:path extrusionOk="0" h="974090" w="8366125">
                <a:moveTo>
                  <a:pt x="8125648" y="0"/>
                </a:moveTo>
                <a:lnTo>
                  <a:pt x="240097" y="0"/>
                </a:lnTo>
                <a:lnTo>
                  <a:pt x="192319" y="183"/>
                </a:lnTo>
                <a:lnTo>
                  <a:pt x="153788" y="1470"/>
                </a:lnTo>
                <a:lnTo>
                  <a:pt x="99184" y="11766"/>
                </a:lnTo>
                <a:lnTo>
                  <a:pt x="45785" y="45785"/>
                </a:lnTo>
                <a:lnTo>
                  <a:pt x="11766" y="99184"/>
                </a:lnTo>
                <a:lnTo>
                  <a:pt x="1470" y="153788"/>
                </a:lnTo>
                <a:lnTo>
                  <a:pt x="183" y="192319"/>
                </a:lnTo>
                <a:lnTo>
                  <a:pt x="0" y="240097"/>
                </a:lnTo>
                <a:lnTo>
                  <a:pt x="0" y="733611"/>
                </a:lnTo>
                <a:lnTo>
                  <a:pt x="183" y="781389"/>
                </a:lnTo>
                <a:lnTo>
                  <a:pt x="1470" y="819920"/>
                </a:lnTo>
                <a:lnTo>
                  <a:pt x="11766" y="874524"/>
                </a:lnTo>
                <a:lnTo>
                  <a:pt x="45785" y="927923"/>
                </a:lnTo>
                <a:lnTo>
                  <a:pt x="99184" y="961942"/>
                </a:lnTo>
                <a:lnTo>
                  <a:pt x="153788" y="972237"/>
                </a:lnTo>
                <a:lnTo>
                  <a:pt x="192319" y="973524"/>
                </a:lnTo>
                <a:lnTo>
                  <a:pt x="240097" y="973708"/>
                </a:lnTo>
                <a:lnTo>
                  <a:pt x="8125648" y="973708"/>
                </a:lnTo>
                <a:lnTo>
                  <a:pt x="8173427" y="973524"/>
                </a:lnTo>
                <a:lnTo>
                  <a:pt x="8211958" y="972237"/>
                </a:lnTo>
                <a:lnTo>
                  <a:pt x="8266561" y="961942"/>
                </a:lnTo>
                <a:lnTo>
                  <a:pt x="8319961" y="927923"/>
                </a:lnTo>
                <a:lnTo>
                  <a:pt x="8353980" y="874524"/>
                </a:lnTo>
                <a:lnTo>
                  <a:pt x="8364275" y="819920"/>
                </a:lnTo>
                <a:lnTo>
                  <a:pt x="8365562" y="781389"/>
                </a:lnTo>
                <a:lnTo>
                  <a:pt x="8365746" y="733611"/>
                </a:lnTo>
                <a:lnTo>
                  <a:pt x="8365746" y="240097"/>
                </a:lnTo>
                <a:lnTo>
                  <a:pt x="8365562" y="192319"/>
                </a:lnTo>
                <a:lnTo>
                  <a:pt x="8364275" y="153788"/>
                </a:lnTo>
                <a:lnTo>
                  <a:pt x="8353980" y="99184"/>
                </a:lnTo>
                <a:lnTo>
                  <a:pt x="8319961" y="45785"/>
                </a:lnTo>
                <a:lnTo>
                  <a:pt x="8266561" y="11766"/>
                </a:lnTo>
                <a:lnTo>
                  <a:pt x="8211958" y="1470"/>
                </a:lnTo>
                <a:lnTo>
                  <a:pt x="8173427" y="183"/>
                </a:lnTo>
                <a:lnTo>
                  <a:pt x="8125648"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63" name="Google Shape;763;p80"/>
          <p:cNvSpPr txBox="1"/>
          <p:nvPr/>
        </p:nvSpPr>
        <p:spPr>
          <a:xfrm>
            <a:off x="944208" y="4063825"/>
            <a:ext cx="34515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solidFill>
                  <a:srgbClr val="EE220C"/>
                </a:solidFill>
                <a:latin typeface="Arial"/>
                <a:ea typeface="Arial"/>
                <a:cs typeface="Arial"/>
                <a:sym typeface="Arial"/>
              </a:rPr>
              <a:t>Group placement strategy is provably optimal</a:t>
            </a:r>
            <a:endParaRPr sz="1300">
              <a:latin typeface="Arial"/>
              <a:ea typeface="Arial"/>
              <a:cs typeface="Arial"/>
              <a:sym typeface="Arial"/>
            </a:endParaRPr>
          </a:p>
        </p:txBody>
      </p:sp>
      <p:grpSp>
        <p:nvGrpSpPr>
          <p:cNvPr id="764" name="Google Shape;764;p80"/>
          <p:cNvGrpSpPr/>
          <p:nvPr/>
        </p:nvGrpSpPr>
        <p:grpSpPr>
          <a:xfrm>
            <a:off x="5358728" y="1812751"/>
            <a:ext cx="3360127" cy="2046722"/>
            <a:chOff x="11782604" y="3985820"/>
            <a:chExt cx="7388142" cy="4500268"/>
          </a:xfrm>
        </p:grpSpPr>
        <p:pic>
          <p:nvPicPr>
            <p:cNvPr id="765" name="Google Shape;765;p80"/>
            <p:cNvPicPr preferRelativeResize="0"/>
            <p:nvPr/>
          </p:nvPicPr>
          <p:blipFill rotWithShape="1">
            <a:blip r:embed="rId3">
              <a:alphaModFix/>
            </a:blip>
            <a:srcRect b="0" l="0" r="0" t="0"/>
            <a:stretch/>
          </p:blipFill>
          <p:spPr>
            <a:xfrm>
              <a:off x="11782604" y="3985820"/>
              <a:ext cx="7388142" cy="4500268"/>
            </a:xfrm>
            <a:prstGeom prst="rect">
              <a:avLst/>
            </a:prstGeom>
            <a:noFill/>
            <a:ln>
              <a:noFill/>
            </a:ln>
          </p:spPr>
        </p:pic>
        <p:sp>
          <p:nvSpPr>
            <p:cNvPr id="766" name="Google Shape;766;p80"/>
            <p:cNvSpPr/>
            <p:nvPr/>
          </p:nvSpPr>
          <p:spPr>
            <a:xfrm>
              <a:off x="13466302" y="5103238"/>
              <a:ext cx="368934" cy="0"/>
            </a:xfrm>
            <a:custGeom>
              <a:rect b="b" l="l" r="r" t="t"/>
              <a:pathLst>
                <a:path extrusionOk="0" h="120000" w="368934">
                  <a:moveTo>
                    <a:pt x="368490" y="0"/>
                  </a:moveTo>
                  <a:lnTo>
                    <a:pt x="20941" y="0"/>
                  </a:lnTo>
                  <a:lnTo>
                    <a:pt x="0" y="0"/>
                  </a:lnTo>
                </a:path>
              </a:pathLst>
            </a:custGeom>
            <a:noFill/>
            <a:ln cap="flat" cmpd="sng" w="41875">
              <a:solidFill>
                <a:srgbClr val="F272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67" name="Google Shape;767;p80"/>
            <p:cNvSpPr/>
            <p:nvPr/>
          </p:nvSpPr>
          <p:spPr>
            <a:xfrm>
              <a:off x="13311333" y="5015283"/>
              <a:ext cx="176530" cy="176529"/>
            </a:xfrm>
            <a:custGeom>
              <a:rect b="b" l="l" r="r" t="t"/>
              <a:pathLst>
                <a:path extrusionOk="0" h="176529" w="176530">
                  <a:moveTo>
                    <a:pt x="175910" y="0"/>
                  </a:moveTo>
                  <a:lnTo>
                    <a:pt x="0" y="87955"/>
                  </a:lnTo>
                  <a:lnTo>
                    <a:pt x="175910" y="175910"/>
                  </a:lnTo>
                  <a:lnTo>
                    <a:pt x="175910" y="0"/>
                  </a:lnTo>
                  <a:close/>
                </a:path>
              </a:pathLst>
            </a:custGeom>
            <a:solidFill>
              <a:srgbClr val="F272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768" name="Google Shape;768;p80"/>
          <p:cNvSpPr txBox="1"/>
          <p:nvPr/>
        </p:nvSpPr>
        <p:spPr>
          <a:xfrm>
            <a:off x="6295368" y="1463094"/>
            <a:ext cx="2705700" cy="973500"/>
          </a:xfrm>
          <a:prstGeom prst="rect">
            <a:avLst/>
          </a:prstGeom>
          <a:noFill/>
          <a:ln>
            <a:noFill/>
          </a:ln>
        </p:spPr>
        <p:txBody>
          <a:bodyPr anchorCtr="0" anchor="t" bIns="0" lIns="0" spcFirstLastPara="1" rIns="0" wrap="square" tIns="7225">
            <a:spAutoFit/>
          </a:bodyPr>
          <a:lstStyle/>
          <a:p>
            <a:pPr indent="0" lvl="0" marL="863600" marR="0" rtl="0" algn="l">
              <a:lnSpc>
                <a:spcPct val="100400"/>
              </a:lnSpc>
              <a:spcBef>
                <a:spcPts val="0"/>
              </a:spcBef>
              <a:spcAft>
                <a:spcPts val="0"/>
              </a:spcAft>
              <a:buNone/>
            </a:pPr>
            <a:r>
              <a:rPr lang="en" sz="1200">
                <a:latin typeface="Arial"/>
                <a:ea typeface="Arial"/>
                <a:cs typeface="Arial"/>
                <a:sym typeface="Arial"/>
              </a:rPr>
              <a:t>m: # of checkpoint replicas k: # of failures machines</a:t>
            </a:r>
            <a:endParaRPr sz="1200">
              <a:latin typeface="Arial"/>
              <a:ea typeface="Arial"/>
              <a:cs typeface="Arial"/>
              <a:sym typeface="Arial"/>
            </a:endParaRPr>
          </a:p>
          <a:p>
            <a:pPr indent="0" lvl="0" marL="0" rtl="0" algn="l">
              <a:lnSpc>
                <a:spcPct val="100000"/>
              </a:lnSpc>
              <a:spcBef>
                <a:spcPts val="0"/>
              </a:spcBef>
              <a:spcAft>
                <a:spcPts val="0"/>
              </a:spcAft>
              <a:buNone/>
            </a:pPr>
            <a:r>
              <a:t/>
            </a:r>
            <a:endParaRPr sz="1200">
              <a:latin typeface="Arial"/>
              <a:ea typeface="Arial"/>
              <a:cs typeface="Arial"/>
              <a:sym typeface="Arial"/>
            </a:endParaRPr>
          </a:p>
          <a:p>
            <a:pPr indent="0" lvl="0" marL="0" rtl="0" algn="l">
              <a:lnSpc>
                <a:spcPct val="100000"/>
              </a:lnSpc>
              <a:spcBef>
                <a:spcPts val="200"/>
              </a:spcBef>
              <a:spcAft>
                <a:spcPts val="0"/>
              </a:spcAft>
              <a:buNone/>
            </a:pPr>
            <a:r>
              <a:t/>
            </a:r>
            <a:endParaRPr sz="1200">
              <a:latin typeface="Arial"/>
              <a:ea typeface="Arial"/>
              <a:cs typeface="Arial"/>
              <a:sym typeface="Arial"/>
            </a:endParaRPr>
          </a:p>
          <a:p>
            <a:pPr indent="0" lvl="0" marL="0" rtl="0" algn="l">
              <a:lnSpc>
                <a:spcPct val="100000"/>
              </a:lnSpc>
              <a:spcBef>
                <a:spcPts val="0"/>
              </a:spcBef>
              <a:spcAft>
                <a:spcPts val="0"/>
              </a:spcAft>
              <a:buNone/>
            </a:pPr>
            <a:r>
              <a:rPr lang="en" sz="1300">
                <a:solidFill>
                  <a:srgbClr val="F27200"/>
                </a:solidFill>
                <a:latin typeface="Arial"/>
                <a:ea typeface="Arial"/>
                <a:cs typeface="Arial"/>
                <a:sym typeface="Arial"/>
              </a:rPr>
              <a:t>93%</a:t>
            </a:r>
            <a:endParaRPr sz="1300">
              <a:latin typeface="Arial"/>
              <a:ea typeface="Arial"/>
              <a:cs typeface="Arial"/>
              <a:sym typeface="Arial"/>
            </a:endParaRPr>
          </a:p>
        </p:txBody>
      </p:sp>
      <p:grpSp>
        <p:nvGrpSpPr>
          <p:cNvPr id="769" name="Google Shape;769;p80"/>
          <p:cNvGrpSpPr/>
          <p:nvPr/>
        </p:nvGrpSpPr>
        <p:grpSpPr>
          <a:xfrm>
            <a:off x="6069357" y="3126551"/>
            <a:ext cx="238272" cy="80285"/>
            <a:chOff x="13345112" y="6874562"/>
            <a:chExt cx="523904" cy="176529"/>
          </a:xfrm>
        </p:grpSpPr>
        <p:sp>
          <p:nvSpPr>
            <p:cNvPr id="770" name="Google Shape;770;p80"/>
            <p:cNvSpPr/>
            <p:nvPr/>
          </p:nvSpPr>
          <p:spPr>
            <a:xfrm>
              <a:off x="13500082" y="6962517"/>
              <a:ext cx="368934" cy="0"/>
            </a:xfrm>
            <a:custGeom>
              <a:rect b="b" l="l" r="r" t="t"/>
              <a:pathLst>
                <a:path extrusionOk="0" h="120000" w="368934">
                  <a:moveTo>
                    <a:pt x="368490" y="0"/>
                  </a:moveTo>
                  <a:lnTo>
                    <a:pt x="20941" y="0"/>
                  </a:lnTo>
                  <a:lnTo>
                    <a:pt x="0" y="0"/>
                  </a:lnTo>
                </a:path>
              </a:pathLst>
            </a:custGeom>
            <a:noFill/>
            <a:ln cap="flat" cmpd="sng" w="41875">
              <a:solidFill>
                <a:srgbClr val="1DB1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71" name="Google Shape;771;p80"/>
            <p:cNvSpPr/>
            <p:nvPr/>
          </p:nvSpPr>
          <p:spPr>
            <a:xfrm>
              <a:off x="13345112" y="6874562"/>
              <a:ext cx="176530" cy="176529"/>
            </a:xfrm>
            <a:custGeom>
              <a:rect b="b" l="l" r="r" t="t"/>
              <a:pathLst>
                <a:path extrusionOk="0" h="176529" w="176530">
                  <a:moveTo>
                    <a:pt x="175910" y="0"/>
                  </a:moveTo>
                  <a:lnTo>
                    <a:pt x="0" y="87955"/>
                  </a:lnTo>
                  <a:lnTo>
                    <a:pt x="175910" y="175910"/>
                  </a:lnTo>
                  <a:lnTo>
                    <a:pt x="175910" y="0"/>
                  </a:lnTo>
                  <a:close/>
                </a:path>
              </a:pathLst>
            </a:custGeom>
            <a:solidFill>
              <a:srgbClr val="1DB1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772" name="Google Shape;772;p80"/>
          <p:cNvSpPr txBox="1"/>
          <p:nvPr/>
        </p:nvSpPr>
        <p:spPr>
          <a:xfrm>
            <a:off x="6310727" y="3052814"/>
            <a:ext cx="3738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solidFill>
                  <a:srgbClr val="1DB100"/>
                </a:solidFill>
                <a:latin typeface="Arial"/>
                <a:ea typeface="Arial"/>
                <a:cs typeface="Arial"/>
                <a:sym typeface="Arial"/>
              </a:rPr>
              <a:t>80%</a:t>
            </a:r>
            <a:endParaRPr sz="1300">
              <a:latin typeface="Arial"/>
              <a:ea typeface="Arial"/>
              <a:cs typeface="Arial"/>
              <a:sym typeface="Arial"/>
            </a:endParaRPr>
          </a:p>
        </p:txBody>
      </p:sp>
      <p:sp>
        <p:nvSpPr>
          <p:cNvPr id="773" name="Google Shape;773;p80"/>
          <p:cNvSpPr/>
          <p:nvPr/>
        </p:nvSpPr>
        <p:spPr>
          <a:xfrm>
            <a:off x="5134965" y="3959530"/>
            <a:ext cx="3806587" cy="537689"/>
          </a:xfrm>
          <a:custGeom>
            <a:rect b="b" l="l" r="r" t="t"/>
            <a:pathLst>
              <a:path extrusionOk="0" h="1181734" w="8366125">
                <a:moveTo>
                  <a:pt x="8125647" y="0"/>
                </a:moveTo>
                <a:lnTo>
                  <a:pt x="240097" y="0"/>
                </a:lnTo>
                <a:lnTo>
                  <a:pt x="192318" y="183"/>
                </a:lnTo>
                <a:lnTo>
                  <a:pt x="153787" y="1470"/>
                </a:lnTo>
                <a:lnTo>
                  <a:pt x="99180" y="11766"/>
                </a:lnTo>
                <a:lnTo>
                  <a:pt x="45782" y="45785"/>
                </a:lnTo>
                <a:lnTo>
                  <a:pt x="11758" y="99184"/>
                </a:lnTo>
                <a:lnTo>
                  <a:pt x="1469" y="153788"/>
                </a:lnTo>
                <a:lnTo>
                  <a:pt x="183" y="192319"/>
                </a:lnTo>
                <a:lnTo>
                  <a:pt x="0" y="240097"/>
                </a:lnTo>
                <a:lnTo>
                  <a:pt x="0" y="941515"/>
                </a:lnTo>
                <a:lnTo>
                  <a:pt x="183" y="989294"/>
                </a:lnTo>
                <a:lnTo>
                  <a:pt x="1469" y="1027824"/>
                </a:lnTo>
                <a:lnTo>
                  <a:pt x="11758" y="1082428"/>
                </a:lnTo>
                <a:lnTo>
                  <a:pt x="45782" y="1135827"/>
                </a:lnTo>
                <a:lnTo>
                  <a:pt x="99180" y="1169847"/>
                </a:lnTo>
                <a:lnTo>
                  <a:pt x="153787" y="1180142"/>
                </a:lnTo>
                <a:lnTo>
                  <a:pt x="192318" y="1181429"/>
                </a:lnTo>
                <a:lnTo>
                  <a:pt x="240097" y="1181613"/>
                </a:lnTo>
                <a:lnTo>
                  <a:pt x="8125647" y="1181613"/>
                </a:lnTo>
                <a:lnTo>
                  <a:pt x="8173426" y="1181429"/>
                </a:lnTo>
                <a:lnTo>
                  <a:pt x="8211956" y="1180142"/>
                </a:lnTo>
                <a:lnTo>
                  <a:pt x="8266554" y="1169847"/>
                </a:lnTo>
                <a:lnTo>
                  <a:pt x="8319956" y="1135827"/>
                </a:lnTo>
                <a:lnTo>
                  <a:pt x="8353976" y="1082428"/>
                </a:lnTo>
                <a:lnTo>
                  <a:pt x="8364274" y="1027824"/>
                </a:lnTo>
                <a:lnTo>
                  <a:pt x="8365561" y="989294"/>
                </a:lnTo>
                <a:lnTo>
                  <a:pt x="8365745" y="941515"/>
                </a:lnTo>
                <a:lnTo>
                  <a:pt x="8365745" y="240097"/>
                </a:lnTo>
                <a:lnTo>
                  <a:pt x="8365561" y="192319"/>
                </a:lnTo>
                <a:lnTo>
                  <a:pt x="8364274" y="153788"/>
                </a:lnTo>
                <a:lnTo>
                  <a:pt x="8353976" y="99184"/>
                </a:lnTo>
                <a:lnTo>
                  <a:pt x="8319956" y="45785"/>
                </a:lnTo>
                <a:lnTo>
                  <a:pt x="8266554" y="11766"/>
                </a:lnTo>
                <a:lnTo>
                  <a:pt x="8211956" y="1470"/>
                </a:lnTo>
                <a:lnTo>
                  <a:pt x="8173426" y="183"/>
                </a:lnTo>
                <a:lnTo>
                  <a:pt x="8125647"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74" name="Google Shape;774;p80"/>
          <p:cNvSpPr txBox="1"/>
          <p:nvPr/>
        </p:nvSpPr>
        <p:spPr>
          <a:xfrm>
            <a:off x="5395956" y="4011951"/>
            <a:ext cx="3328200" cy="406800"/>
          </a:xfrm>
          <a:prstGeom prst="rect">
            <a:avLst/>
          </a:prstGeom>
          <a:noFill/>
          <a:ln>
            <a:noFill/>
          </a:ln>
        </p:spPr>
        <p:txBody>
          <a:bodyPr anchorCtr="0" anchor="t" bIns="0" lIns="0" spcFirstLastPara="1" rIns="0" wrap="square" tIns="6650">
            <a:spAutoFit/>
          </a:bodyPr>
          <a:lstStyle/>
          <a:p>
            <a:pPr indent="-952500" lvl="0" marL="952500" marR="0" rtl="0" algn="l">
              <a:lnSpc>
                <a:spcPct val="100000"/>
              </a:lnSpc>
              <a:spcBef>
                <a:spcPts val="0"/>
              </a:spcBef>
              <a:spcAft>
                <a:spcPts val="0"/>
              </a:spcAft>
              <a:buNone/>
            </a:pPr>
            <a:r>
              <a:rPr lang="en" sz="1300">
                <a:solidFill>
                  <a:srgbClr val="EE220C"/>
                </a:solidFill>
                <a:latin typeface="Arial"/>
                <a:ea typeface="Arial"/>
                <a:cs typeface="Arial"/>
                <a:sym typeface="Arial"/>
              </a:rPr>
              <a:t>Two checkpoint replicas can already handle most failure cases!</a:t>
            </a:r>
            <a:endParaRPr sz="1300">
              <a:latin typeface="Arial"/>
              <a:ea typeface="Arial"/>
              <a:cs typeface="Arial"/>
              <a:sym typeface="Arial"/>
            </a:endParaRPr>
          </a:p>
        </p:txBody>
      </p:sp>
      <p:sp>
        <p:nvSpPr>
          <p:cNvPr id="775" name="Google Shape;775;p80"/>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9" name="Shape 779"/>
        <p:cNvGrpSpPr/>
        <p:nvPr/>
      </p:nvGrpSpPr>
      <p:grpSpPr>
        <a:xfrm>
          <a:off x="0" y="0"/>
          <a:ext cx="0" cy="0"/>
          <a:chOff x="0" y="0"/>
          <a:chExt cx="0" cy="0"/>
        </a:xfrm>
      </p:grpSpPr>
      <p:sp>
        <p:nvSpPr>
          <p:cNvPr id="780" name="Google Shape;780;p81"/>
          <p:cNvSpPr txBox="1"/>
          <p:nvPr>
            <p:ph type="title"/>
          </p:nvPr>
        </p:nvSpPr>
        <p:spPr>
          <a:xfrm>
            <a:off x="465711" y="404198"/>
            <a:ext cx="2412900" cy="9912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a:t>Challenge #2</a:t>
            </a:r>
            <a:endParaRPr/>
          </a:p>
        </p:txBody>
      </p:sp>
      <p:grpSp>
        <p:nvGrpSpPr>
          <p:cNvPr id="781" name="Google Shape;781;p81"/>
          <p:cNvGrpSpPr/>
          <p:nvPr/>
        </p:nvGrpSpPr>
        <p:grpSpPr>
          <a:xfrm>
            <a:off x="3114287" y="2396173"/>
            <a:ext cx="1850906" cy="1617980"/>
            <a:chOff x="6847596" y="5268630"/>
            <a:chExt cx="4069715" cy="3557564"/>
          </a:xfrm>
        </p:grpSpPr>
        <p:sp>
          <p:nvSpPr>
            <p:cNvPr id="782" name="Google Shape;782;p81"/>
            <p:cNvSpPr/>
            <p:nvPr/>
          </p:nvSpPr>
          <p:spPr>
            <a:xfrm>
              <a:off x="6847596" y="5268630"/>
              <a:ext cx="4069715" cy="718820"/>
            </a:xfrm>
            <a:custGeom>
              <a:rect b="b" l="l" r="r" t="t"/>
              <a:pathLst>
                <a:path extrusionOk="0" h="718820" w="4069715">
                  <a:moveTo>
                    <a:pt x="0" y="0"/>
                  </a:moveTo>
                  <a:lnTo>
                    <a:pt x="4069321" y="0"/>
                  </a:lnTo>
                  <a:lnTo>
                    <a:pt x="4069321" y="718351"/>
                  </a:lnTo>
                  <a:lnTo>
                    <a:pt x="0" y="718351"/>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83" name="Google Shape;783;p81"/>
            <p:cNvSpPr/>
            <p:nvPr/>
          </p:nvSpPr>
          <p:spPr>
            <a:xfrm>
              <a:off x="7152855" y="5335212"/>
              <a:ext cx="3457575" cy="2006600"/>
            </a:xfrm>
            <a:custGeom>
              <a:rect b="b" l="l" r="r" t="t"/>
              <a:pathLst>
                <a:path extrusionOk="0" h="2006600" w="3457575">
                  <a:moveTo>
                    <a:pt x="585190" y="1713725"/>
                  </a:moveTo>
                  <a:lnTo>
                    <a:pt x="581761" y="1668945"/>
                  </a:lnTo>
                  <a:lnTo>
                    <a:pt x="571474" y="1625003"/>
                  </a:lnTo>
                  <a:lnTo>
                    <a:pt x="554342" y="1582775"/>
                  </a:lnTo>
                  <a:lnTo>
                    <a:pt x="530339" y="1543100"/>
                  </a:lnTo>
                  <a:lnTo>
                    <a:pt x="499491" y="1506829"/>
                  </a:lnTo>
                  <a:lnTo>
                    <a:pt x="463219" y="1475981"/>
                  </a:lnTo>
                  <a:lnTo>
                    <a:pt x="423545" y="1451991"/>
                  </a:lnTo>
                  <a:lnTo>
                    <a:pt x="381317" y="1434846"/>
                  </a:lnTo>
                  <a:lnTo>
                    <a:pt x="337388" y="1424559"/>
                  </a:lnTo>
                  <a:lnTo>
                    <a:pt x="292595" y="1421130"/>
                  </a:lnTo>
                  <a:lnTo>
                    <a:pt x="247802" y="1424559"/>
                  </a:lnTo>
                  <a:lnTo>
                    <a:pt x="203873" y="1434846"/>
                  </a:lnTo>
                  <a:lnTo>
                    <a:pt x="161645" y="1451991"/>
                  </a:lnTo>
                  <a:lnTo>
                    <a:pt x="121970" y="1475981"/>
                  </a:lnTo>
                  <a:lnTo>
                    <a:pt x="85699" y="1506829"/>
                  </a:lnTo>
                  <a:lnTo>
                    <a:pt x="54851" y="1543100"/>
                  </a:lnTo>
                  <a:lnTo>
                    <a:pt x="30848" y="1582775"/>
                  </a:lnTo>
                  <a:lnTo>
                    <a:pt x="13716" y="1625003"/>
                  </a:lnTo>
                  <a:lnTo>
                    <a:pt x="3429" y="1668945"/>
                  </a:lnTo>
                  <a:lnTo>
                    <a:pt x="0" y="1713725"/>
                  </a:lnTo>
                  <a:lnTo>
                    <a:pt x="3429" y="1758518"/>
                  </a:lnTo>
                  <a:lnTo>
                    <a:pt x="13716" y="1802447"/>
                  </a:lnTo>
                  <a:lnTo>
                    <a:pt x="30848" y="1844687"/>
                  </a:lnTo>
                  <a:lnTo>
                    <a:pt x="54851" y="1884362"/>
                  </a:lnTo>
                  <a:lnTo>
                    <a:pt x="85699" y="1920621"/>
                  </a:lnTo>
                  <a:lnTo>
                    <a:pt x="121970" y="1951482"/>
                  </a:lnTo>
                  <a:lnTo>
                    <a:pt x="161645" y="1975472"/>
                  </a:lnTo>
                  <a:lnTo>
                    <a:pt x="203873" y="1992617"/>
                  </a:lnTo>
                  <a:lnTo>
                    <a:pt x="247802" y="2002891"/>
                  </a:lnTo>
                  <a:lnTo>
                    <a:pt x="292595" y="2006320"/>
                  </a:lnTo>
                  <a:lnTo>
                    <a:pt x="337388" y="2002891"/>
                  </a:lnTo>
                  <a:lnTo>
                    <a:pt x="381317" y="1992617"/>
                  </a:lnTo>
                  <a:lnTo>
                    <a:pt x="423545" y="1975472"/>
                  </a:lnTo>
                  <a:lnTo>
                    <a:pt x="463219" y="1951482"/>
                  </a:lnTo>
                  <a:lnTo>
                    <a:pt x="499491" y="1920621"/>
                  </a:lnTo>
                  <a:lnTo>
                    <a:pt x="530339" y="1884362"/>
                  </a:lnTo>
                  <a:lnTo>
                    <a:pt x="554342" y="1844687"/>
                  </a:lnTo>
                  <a:lnTo>
                    <a:pt x="571474" y="1802447"/>
                  </a:lnTo>
                  <a:lnTo>
                    <a:pt x="581761" y="1758518"/>
                  </a:lnTo>
                  <a:lnTo>
                    <a:pt x="585190" y="1713725"/>
                  </a:lnTo>
                  <a:close/>
                </a:path>
                <a:path extrusionOk="0" h="2006600" w="3457575">
                  <a:moveTo>
                    <a:pt x="585190" y="292595"/>
                  </a:moveTo>
                  <a:lnTo>
                    <a:pt x="581761" y="247815"/>
                  </a:lnTo>
                  <a:lnTo>
                    <a:pt x="571474" y="203873"/>
                  </a:lnTo>
                  <a:lnTo>
                    <a:pt x="554342" y="161645"/>
                  </a:lnTo>
                  <a:lnTo>
                    <a:pt x="530339" y="121970"/>
                  </a:lnTo>
                  <a:lnTo>
                    <a:pt x="499491" y="85699"/>
                  </a:lnTo>
                  <a:lnTo>
                    <a:pt x="463219" y="54851"/>
                  </a:lnTo>
                  <a:lnTo>
                    <a:pt x="423545" y="30861"/>
                  </a:lnTo>
                  <a:lnTo>
                    <a:pt x="381317" y="13716"/>
                  </a:lnTo>
                  <a:lnTo>
                    <a:pt x="337388" y="3429"/>
                  </a:lnTo>
                  <a:lnTo>
                    <a:pt x="292595" y="0"/>
                  </a:lnTo>
                  <a:lnTo>
                    <a:pt x="247802" y="3429"/>
                  </a:lnTo>
                  <a:lnTo>
                    <a:pt x="203873" y="13716"/>
                  </a:lnTo>
                  <a:lnTo>
                    <a:pt x="161645" y="30861"/>
                  </a:lnTo>
                  <a:lnTo>
                    <a:pt x="121970" y="54851"/>
                  </a:lnTo>
                  <a:lnTo>
                    <a:pt x="85699" y="85699"/>
                  </a:lnTo>
                  <a:lnTo>
                    <a:pt x="54851" y="121970"/>
                  </a:lnTo>
                  <a:lnTo>
                    <a:pt x="30848" y="161645"/>
                  </a:lnTo>
                  <a:lnTo>
                    <a:pt x="13716" y="203873"/>
                  </a:lnTo>
                  <a:lnTo>
                    <a:pt x="3429" y="247815"/>
                  </a:lnTo>
                  <a:lnTo>
                    <a:pt x="0" y="292595"/>
                  </a:lnTo>
                  <a:lnTo>
                    <a:pt x="3429" y="337388"/>
                  </a:lnTo>
                  <a:lnTo>
                    <a:pt x="13716" y="381317"/>
                  </a:lnTo>
                  <a:lnTo>
                    <a:pt x="30848" y="423557"/>
                  </a:lnTo>
                  <a:lnTo>
                    <a:pt x="54851" y="463232"/>
                  </a:lnTo>
                  <a:lnTo>
                    <a:pt x="85699" y="499491"/>
                  </a:lnTo>
                  <a:lnTo>
                    <a:pt x="121970" y="530352"/>
                  </a:lnTo>
                  <a:lnTo>
                    <a:pt x="161645" y="554342"/>
                  </a:lnTo>
                  <a:lnTo>
                    <a:pt x="203873" y="571487"/>
                  </a:lnTo>
                  <a:lnTo>
                    <a:pt x="247802" y="581761"/>
                  </a:lnTo>
                  <a:lnTo>
                    <a:pt x="292595" y="585190"/>
                  </a:lnTo>
                  <a:lnTo>
                    <a:pt x="337388" y="581761"/>
                  </a:lnTo>
                  <a:lnTo>
                    <a:pt x="381317" y="571487"/>
                  </a:lnTo>
                  <a:lnTo>
                    <a:pt x="423545" y="554342"/>
                  </a:lnTo>
                  <a:lnTo>
                    <a:pt x="463219" y="530352"/>
                  </a:lnTo>
                  <a:lnTo>
                    <a:pt x="499491" y="499491"/>
                  </a:lnTo>
                  <a:lnTo>
                    <a:pt x="530339" y="463232"/>
                  </a:lnTo>
                  <a:lnTo>
                    <a:pt x="554342" y="423557"/>
                  </a:lnTo>
                  <a:lnTo>
                    <a:pt x="571474" y="381317"/>
                  </a:lnTo>
                  <a:lnTo>
                    <a:pt x="581761" y="337388"/>
                  </a:lnTo>
                  <a:lnTo>
                    <a:pt x="585190" y="292595"/>
                  </a:lnTo>
                  <a:close/>
                </a:path>
                <a:path extrusionOk="0" h="2006600" w="3457575">
                  <a:moveTo>
                    <a:pt x="1542554" y="1713725"/>
                  </a:moveTo>
                  <a:lnTo>
                    <a:pt x="1539125" y="1668945"/>
                  </a:lnTo>
                  <a:lnTo>
                    <a:pt x="1528851" y="1625003"/>
                  </a:lnTo>
                  <a:lnTo>
                    <a:pt x="1511706" y="1582775"/>
                  </a:lnTo>
                  <a:lnTo>
                    <a:pt x="1487716" y="1543100"/>
                  </a:lnTo>
                  <a:lnTo>
                    <a:pt x="1456855" y="1506829"/>
                  </a:lnTo>
                  <a:lnTo>
                    <a:pt x="1420596" y="1475981"/>
                  </a:lnTo>
                  <a:lnTo>
                    <a:pt x="1380921" y="1451991"/>
                  </a:lnTo>
                  <a:lnTo>
                    <a:pt x="1338681" y="1434846"/>
                  </a:lnTo>
                  <a:lnTo>
                    <a:pt x="1294752" y="1424559"/>
                  </a:lnTo>
                  <a:lnTo>
                    <a:pt x="1249959" y="1421130"/>
                  </a:lnTo>
                  <a:lnTo>
                    <a:pt x="1205179" y="1424559"/>
                  </a:lnTo>
                  <a:lnTo>
                    <a:pt x="1161237" y="1434846"/>
                  </a:lnTo>
                  <a:lnTo>
                    <a:pt x="1119009" y="1451991"/>
                  </a:lnTo>
                  <a:lnTo>
                    <a:pt x="1079334" y="1475981"/>
                  </a:lnTo>
                  <a:lnTo>
                    <a:pt x="1043063" y="1506829"/>
                  </a:lnTo>
                  <a:lnTo>
                    <a:pt x="1012215" y="1543100"/>
                  </a:lnTo>
                  <a:lnTo>
                    <a:pt x="988225" y="1582775"/>
                  </a:lnTo>
                  <a:lnTo>
                    <a:pt x="971080" y="1625003"/>
                  </a:lnTo>
                  <a:lnTo>
                    <a:pt x="960793" y="1668945"/>
                  </a:lnTo>
                  <a:lnTo>
                    <a:pt x="957364" y="1713725"/>
                  </a:lnTo>
                  <a:lnTo>
                    <a:pt x="960793" y="1758518"/>
                  </a:lnTo>
                  <a:lnTo>
                    <a:pt x="971080" y="1802447"/>
                  </a:lnTo>
                  <a:lnTo>
                    <a:pt x="988225" y="1844687"/>
                  </a:lnTo>
                  <a:lnTo>
                    <a:pt x="1012215" y="1884362"/>
                  </a:lnTo>
                  <a:lnTo>
                    <a:pt x="1043063" y="1920621"/>
                  </a:lnTo>
                  <a:lnTo>
                    <a:pt x="1079334" y="1951482"/>
                  </a:lnTo>
                  <a:lnTo>
                    <a:pt x="1119009" y="1975472"/>
                  </a:lnTo>
                  <a:lnTo>
                    <a:pt x="1161237" y="1992617"/>
                  </a:lnTo>
                  <a:lnTo>
                    <a:pt x="1205179" y="2002891"/>
                  </a:lnTo>
                  <a:lnTo>
                    <a:pt x="1249959" y="2006320"/>
                  </a:lnTo>
                  <a:lnTo>
                    <a:pt x="1294752" y="2002891"/>
                  </a:lnTo>
                  <a:lnTo>
                    <a:pt x="1338681" y="1992617"/>
                  </a:lnTo>
                  <a:lnTo>
                    <a:pt x="1380921" y="1975472"/>
                  </a:lnTo>
                  <a:lnTo>
                    <a:pt x="1420596" y="1951482"/>
                  </a:lnTo>
                  <a:lnTo>
                    <a:pt x="1456855" y="1920621"/>
                  </a:lnTo>
                  <a:lnTo>
                    <a:pt x="1487716" y="1884362"/>
                  </a:lnTo>
                  <a:lnTo>
                    <a:pt x="1511706" y="1844687"/>
                  </a:lnTo>
                  <a:lnTo>
                    <a:pt x="1528851" y="1802447"/>
                  </a:lnTo>
                  <a:lnTo>
                    <a:pt x="1539125" y="1758518"/>
                  </a:lnTo>
                  <a:lnTo>
                    <a:pt x="1542554" y="1713725"/>
                  </a:lnTo>
                  <a:close/>
                </a:path>
                <a:path extrusionOk="0" h="2006600" w="3457575">
                  <a:moveTo>
                    <a:pt x="1542554" y="292595"/>
                  </a:moveTo>
                  <a:lnTo>
                    <a:pt x="1539125" y="247815"/>
                  </a:lnTo>
                  <a:lnTo>
                    <a:pt x="1528851" y="203873"/>
                  </a:lnTo>
                  <a:lnTo>
                    <a:pt x="1511706" y="161645"/>
                  </a:lnTo>
                  <a:lnTo>
                    <a:pt x="1487716" y="121970"/>
                  </a:lnTo>
                  <a:lnTo>
                    <a:pt x="1456855" y="85699"/>
                  </a:lnTo>
                  <a:lnTo>
                    <a:pt x="1420596" y="54851"/>
                  </a:lnTo>
                  <a:lnTo>
                    <a:pt x="1380921" y="30861"/>
                  </a:lnTo>
                  <a:lnTo>
                    <a:pt x="1338681" y="13716"/>
                  </a:lnTo>
                  <a:lnTo>
                    <a:pt x="1294752" y="3429"/>
                  </a:lnTo>
                  <a:lnTo>
                    <a:pt x="1249959" y="0"/>
                  </a:lnTo>
                  <a:lnTo>
                    <a:pt x="1205179" y="3429"/>
                  </a:lnTo>
                  <a:lnTo>
                    <a:pt x="1161237" y="13716"/>
                  </a:lnTo>
                  <a:lnTo>
                    <a:pt x="1119009" y="30861"/>
                  </a:lnTo>
                  <a:lnTo>
                    <a:pt x="1079334" y="54851"/>
                  </a:lnTo>
                  <a:lnTo>
                    <a:pt x="1043063" y="85699"/>
                  </a:lnTo>
                  <a:lnTo>
                    <a:pt x="1012215" y="121970"/>
                  </a:lnTo>
                  <a:lnTo>
                    <a:pt x="988225" y="161645"/>
                  </a:lnTo>
                  <a:lnTo>
                    <a:pt x="971080" y="203873"/>
                  </a:lnTo>
                  <a:lnTo>
                    <a:pt x="960793" y="247815"/>
                  </a:lnTo>
                  <a:lnTo>
                    <a:pt x="957364" y="292595"/>
                  </a:lnTo>
                  <a:lnTo>
                    <a:pt x="960793" y="337388"/>
                  </a:lnTo>
                  <a:lnTo>
                    <a:pt x="971080" y="381317"/>
                  </a:lnTo>
                  <a:lnTo>
                    <a:pt x="988225" y="423557"/>
                  </a:lnTo>
                  <a:lnTo>
                    <a:pt x="1012215" y="463232"/>
                  </a:lnTo>
                  <a:lnTo>
                    <a:pt x="1043063" y="499491"/>
                  </a:lnTo>
                  <a:lnTo>
                    <a:pt x="1079334" y="530352"/>
                  </a:lnTo>
                  <a:lnTo>
                    <a:pt x="1119009" y="554342"/>
                  </a:lnTo>
                  <a:lnTo>
                    <a:pt x="1161237" y="571487"/>
                  </a:lnTo>
                  <a:lnTo>
                    <a:pt x="1205179" y="581761"/>
                  </a:lnTo>
                  <a:lnTo>
                    <a:pt x="1249959" y="585190"/>
                  </a:lnTo>
                  <a:lnTo>
                    <a:pt x="1294752" y="581761"/>
                  </a:lnTo>
                  <a:lnTo>
                    <a:pt x="1338681" y="571487"/>
                  </a:lnTo>
                  <a:lnTo>
                    <a:pt x="1380921" y="554342"/>
                  </a:lnTo>
                  <a:lnTo>
                    <a:pt x="1420596" y="530352"/>
                  </a:lnTo>
                  <a:lnTo>
                    <a:pt x="1456855" y="499491"/>
                  </a:lnTo>
                  <a:lnTo>
                    <a:pt x="1487716" y="463232"/>
                  </a:lnTo>
                  <a:lnTo>
                    <a:pt x="1511706" y="423557"/>
                  </a:lnTo>
                  <a:lnTo>
                    <a:pt x="1528851" y="381317"/>
                  </a:lnTo>
                  <a:lnTo>
                    <a:pt x="1539125" y="337388"/>
                  </a:lnTo>
                  <a:lnTo>
                    <a:pt x="1542554" y="292595"/>
                  </a:lnTo>
                  <a:close/>
                </a:path>
                <a:path extrusionOk="0" h="2006600" w="3457575">
                  <a:moveTo>
                    <a:pt x="2499918" y="1713725"/>
                  </a:moveTo>
                  <a:lnTo>
                    <a:pt x="2496502" y="1668945"/>
                  </a:lnTo>
                  <a:lnTo>
                    <a:pt x="2486215" y="1625003"/>
                  </a:lnTo>
                  <a:lnTo>
                    <a:pt x="2469070" y="1582775"/>
                  </a:lnTo>
                  <a:lnTo>
                    <a:pt x="2445080" y="1543100"/>
                  </a:lnTo>
                  <a:lnTo>
                    <a:pt x="2414232" y="1506829"/>
                  </a:lnTo>
                  <a:lnTo>
                    <a:pt x="2377960" y="1475981"/>
                  </a:lnTo>
                  <a:lnTo>
                    <a:pt x="2338286" y="1451991"/>
                  </a:lnTo>
                  <a:lnTo>
                    <a:pt x="2296058" y="1434846"/>
                  </a:lnTo>
                  <a:lnTo>
                    <a:pt x="2252116" y="1424559"/>
                  </a:lnTo>
                  <a:lnTo>
                    <a:pt x="2207336" y="1421130"/>
                  </a:lnTo>
                  <a:lnTo>
                    <a:pt x="2162543" y="1424559"/>
                  </a:lnTo>
                  <a:lnTo>
                    <a:pt x="2118614" y="1434846"/>
                  </a:lnTo>
                  <a:lnTo>
                    <a:pt x="2076373" y="1451991"/>
                  </a:lnTo>
                  <a:lnTo>
                    <a:pt x="2036699" y="1475981"/>
                  </a:lnTo>
                  <a:lnTo>
                    <a:pt x="2000440" y="1506829"/>
                  </a:lnTo>
                  <a:lnTo>
                    <a:pt x="1969579" y="1543100"/>
                  </a:lnTo>
                  <a:lnTo>
                    <a:pt x="1945589" y="1582775"/>
                  </a:lnTo>
                  <a:lnTo>
                    <a:pt x="1928444" y="1625003"/>
                  </a:lnTo>
                  <a:lnTo>
                    <a:pt x="1918169" y="1668945"/>
                  </a:lnTo>
                  <a:lnTo>
                    <a:pt x="1914740" y="1713725"/>
                  </a:lnTo>
                  <a:lnTo>
                    <a:pt x="1918169" y="1758518"/>
                  </a:lnTo>
                  <a:lnTo>
                    <a:pt x="1928444" y="1802447"/>
                  </a:lnTo>
                  <a:lnTo>
                    <a:pt x="1945589" y="1844687"/>
                  </a:lnTo>
                  <a:lnTo>
                    <a:pt x="1969579" y="1884362"/>
                  </a:lnTo>
                  <a:lnTo>
                    <a:pt x="2000440" y="1920621"/>
                  </a:lnTo>
                  <a:lnTo>
                    <a:pt x="2036699" y="1951482"/>
                  </a:lnTo>
                  <a:lnTo>
                    <a:pt x="2076373" y="1975472"/>
                  </a:lnTo>
                  <a:lnTo>
                    <a:pt x="2118614" y="1992617"/>
                  </a:lnTo>
                  <a:lnTo>
                    <a:pt x="2162543" y="2002891"/>
                  </a:lnTo>
                  <a:lnTo>
                    <a:pt x="2207336" y="2006320"/>
                  </a:lnTo>
                  <a:lnTo>
                    <a:pt x="2252116" y="2002891"/>
                  </a:lnTo>
                  <a:lnTo>
                    <a:pt x="2296058" y="1992617"/>
                  </a:lnTo>
                  <a:lnTo>
                    <a:pt x="2338286" y="1975472"/>
                  </a:lnTo>
                  <a:lnTo>
                    <a:pt x="2377960" y="1951482"/>
                  </a:lnTo>
                  <a:lnTo>
                    <a:pt x="2414232" y="1920621"/>
                  </a:lnTo>
                  <a:lnTo>
                    <a:pt x="2445080" y="1884362"/>
                  </a:lnTo>
                  <a:lnTo>
                    <a:pt x="2469070" y="1844687"/>
                  </a:lnTo>
                  <a:lnTo>
                    <a:pt x="2486215" y="1802447"/>
                  </a:lnTo>
                  <a:lnTo>
                    <a:pt x="2496502" y="1758518"/>
                  </a:lnTo>
                  <a:lnTo>
                    <a:pt x="2499918" y="1713725"/>
                  </a:lnTo>
                  <a:close/>
                </a:path>
                <a:path extrusionOk="0" h="2006600" w="3457575">
                  <a:moveTo>
                    <a:pt x="2499918" y="292595"/>
                  </a:moveTo>
                  <a:lnTo>
                    <a:pt x="2496502" y="247815"/>
                  </a:lnTo>
                  <a:lnTo>
                    <a:pt x="2486215" y="203873"/>
                  </a:lnTo>
                  <a:lnTo>
                    <a:pt x="2469070" y="161645"/>
                  </a:lnTo>
                  <a:lnTo>
                    <a:pt x="2445080" y="121970"/>
                  </a:lnTo>
                  <a:lnTo>
                    <a:pt x="2414232" y="85699"/>
                  </a:lnTo>
                  <a:lnTo>
                    <a:pt x="2377960" y="54851"/>
                  </a:lnTo>
                  <a:lnTo>
                    <a:pt x="2338286" y="30861"/>
                  </a:lnTo>
                  <a:lnTo>
                    <a:pt x="2296058" y="13716"/>
                  </a:lnTo>
                  <a:lnTo>
                    <a:pt x="2252116" y="3429"/>
                  </a:lnTo>
                  <a:lnTo>
                    <a:pt x="2207336" y="0"/>
                  </a:lnTo>
                  <a:lnTo>
                    <a:pt x="2162543" y="3429"/>
                  </a:lnTo>
                  <a:lnTo>
                    <a:pt x="2118614" y="13716"/>
                  </a:lnTo>
                  <a:lnTo>
                    <a:pt x="2076373" y="30861"/>
                  </a:lnTo>
                  <a:lnTo>
                    <a:pt x="2036699" y="54851"/>
                  </a:lnTo>
                  <a:lnTo>
                    <a:pt x="2000440" y="85699"/>
                  </a:lnTo>
                  <a:lnTo>
                    <a:pt x="1969579" y="121970"/>
                  </a:lnTo>
                  <a:lnTo>
                    <a:pt x="1945589" y="161645"/>
                  </a:lnTo>
                  <a:lnTo>
                    <a:pt x="1928444" y="203873"/>
                  </a:lnTo>
                  <a:lnTo>
                    <a:pt x="1918169" y="247815"/>
                  </a:lnTo>
                  <a:lnTo>
                    <a:pt x="1914740" y="292595"/>
                  </a:lnTo>
                  <a:lnTo>
                    <a:pt x="1918169" y="337388"/>
                  </a:lnTo>
                  <a:lnTo>
                    <a:pt x="1928444" y="381317"/>
                  </a:lnTo>
                  <a:lnTo>
                    <a:pt x="1945589" y="423557"/>
                  </a:lnTo>
                  <a:lnTo>
                    <a:pt x="1969579" y="463232"/>
                  </a:lnTo>
                  <a:lnTo>
                    <a:pt x="2000440" y="499491"/>
                  </a:lnTo>
                  <a:lnTo>
                    <a:pt x="2036699" y="530352"/>
                  </a:lnTo>
                  <a:lnTo>
                    <a:pt x="2076373" y="554342"/>
                  </a:lnTo>
                  <a:lnTo>
                    <a:pt x="2118614" y="571487"/>
                  </a:lnTo>
                  <a:lnTo>
                    <a:pt x="2162543" y="581761"/>
                  </a:lnTo>
                  <a:lnTo>
                    <a:pt x="2207336" y="585190"/>
                  </a:lnTo>
                  <a:lnTo>
                    <a:pt x="2252116" y="581761"/>
                  </a:lnTo>
                  <a:lnTo>
                    <a:pt x="2296058" y="571487"/>
                  </a:lnTo>
                  <a:lnTo>
                    <a:pt x="2338286" y="554342"/>
                  </a:lnTo>
                  <a:lnTo>
                    <a:pt x="2377960" y="530352"/>
                  </a:lnTo>
                  <a:lnTo>
                    <a:pt x="2414232" y="499491"/>
                  </a:lnTo>
                  <a:lnTo>
                    <a:pt x="2445080" y="463232"/>
                  </a:lnTo>
                  <a:lnTo>
                    <a:pt x="2469070" y="423557"/>
                  </a:lnTo>
                  <a:lnTo>
                    <a:pt x="2486215" y="381317"/>
                  </a:lnTo>
                  <a:lnTo>
                    <a:pt x="2496502" y="337388"/>
                  </a:lnTo>
                  <a:lnTo>
                    <a:pt x="2499918" y="292595"/>
                  </a:lnTo>
                  <a:close/>
                </a:path>
                <a:path extrusionOk="0" h="2006600" w="3457575">
                  <a:moveTo>
                    <a:pt x="3457295" y="1713725"/>
                  </a:moveTo>
                  <a:lnTo>
                    <a:pt x="3453866" y="1668945"/>
                  </a:lnTo>
                  <a:lnTo>
                    <a:pt x="3443579" y="1625003"/>
                  </a:lnTo>
                  <a:lnTo>
                    <a:pt x="3426447" y="1582775"/>
                  </a:lnTo>
                  <a:lnTo>
                    <a:pt x="3402444" y="1543100"/>
                  </a:lnTo>
                  <a:lnTo>
                    <a:pt x="3371596" y="1506829"/>
                  </a:lnTo>
                  <a:lnTo>
                    <a:pt x="3335324" y="1475981"/>
                  </a:lnTo>
                  <a:lnTo>
                    <a:pt x="3295650" y="1451991"/>
                  </a:lnTo>
                  <a:lnTo>
                    <a:pt x="3253422" y="1434846"/>
                  </a:lnTo>
                  <a:lnTo>
                    <a:pt x="3209493" y="1424559"/>
                  </a:lnTo>
                  <a:lnTo>
                    <a:pt x="3164700" y="1421130"/>
                  </a:lnTo>
                  <a:lnTo>
                    <a:pt x="3119920" y="1424559"/>
                  </a:lnTo>
                  <a:lnTo>
                    <a:pt x="3075978" y="1434846"/>
                  </a:lnTo>
                  <a:lnTo>
                    <a:pt x="3033750" y="1451991"/>
                  </a:lnTo>
                  <a:lnTo>
                    <a:pt x="2994075" y="1475981"/>
                  </a:lnTo>
                  <a:lnTo>
                    <a:pt x="2957804" y="1506829"/>
                  </a:lnTo>
                  <a:lnTo>
                    <a:pt x="2926956" y="1543100"/>
                  </a:lnTo>
                  <a:lnTo>
                    <a:pt x="2902953" y="1582775"/>
                  </a:lnTo>
                  <a:lnTo>
                    <a:pt x="2885821" y="1625003"/>
                  </a:lnTo>
                  <a:lnTo>
                    <a:pt x="2875534" y="1668945"/>
                  </a:lnTo>
                  <a:lnTo>
                    <a:pt x="2872105" y="1713725"/>
                  </a:lnTo>
                  <a:lnTo>
                    <a:pt x="2875534" y="1758518"/>
                  </a:lnTo>
                  <a:lnTo>
                    <a:pt x="2885821" y="1802447"/>
                  </a:lnTo>
                  <a:lnTo>
                    <a:pt x="2902953" y="1844687"/>
                  </a:lnTo>
                  <a:lnTo>
                    <a:pt x="2926956" y="1884362"/>
                  </a:lnTo>
                  <a:lnTo>
                    <a:pt x="2957804" y="1920621"/>
                  </a:lnTo>
                  <a:lnTo>
                    <a:pt x="2994075" y="1951482"/>
                  </a:lnTo>
                  <a:lnTo>
                    <a:pt x="3033750" y="1975472"/>
                  </a:lnTo>
                  <a:lnTo>
                    <a:pt x="3075978" y="1992617"/>
                  </a:lnTo>
                  <a:lnTo>
                    <a:pt x="3119920" y="2002891"/>
                  </a:lnTo>
                  <a:lnTo>
                    <a:pt x="3164700" y="2006320"/>
                  </a:lnTo>
                  <a:lnTo>
                    <a:pt x="3209493" y="2002891"/>
                  </a:lnTo>
                  <a:lnTo>
                    <a:pt x="3253422" y="1992617"/>
                  </a:lnTo>
                  <a:lnTo>
                    <a:pt x="3295650" y="1975472"/>
                  </a:lnTo>
                  <a:lnTo>
                    <a:pt x="3335324" y="1951482"/>
                  </a:lnTo>
                  <a:lnTo>
                    <a:pt x="3371596" y="1920621"/>
                  </a:lnTo>
                  <a:lnTo>
                    <a:pt x="3402444" y="1884362"/>
                  </a:lnTo>
                  <a:lnTo>
                    <a:pt x="3426447" y="1844687"/>
                  </a:lnTo>
                  <a:lnTo>
                    <a:pt x="3443579" y="1802447"/>
                  </a:lnTo>
                  <a:lnTo>
                    <a:pt x="3453866" y="1758518"/>
                  </a:lnTo>
                  <a:lnTo>
                    <a:pt x="3457295" y="1713725"/>
                  </a:lnTo>
                  <a:close/>
                </a:path>
                <a:path extrusionOk="0" h="2006600" w="3457575">
                  <a:moveTo>
                    <a:pt x="3457295" y="292595"/>
                  </a:moveTo>
                  <a:lnTo>
                    <a:pt x="3453866" y="247815"/>
                  </a:lnTo>
                  <a:lnTo>
                    <a:pt x="3443579" y="203873"/>
                  </a:lnTo>
                  <a:lnTo>
                    <a:pt x="3426447" y="161645"/>
                  </a:lnTo>
                  <a:lnTo>
                    <a:pt x="3402444" y="121970"/>
                  </a:lnTo>
                  <a:lnTo>
                    <a:pt x="3371596" y="85699"/>
                  </a:lnTo>
                  <a:lnTo>
                    <a:pt x="3335324" y="54851"/>
                  </a:lnTo>
                  <a:lnTo>
                    <a:pt x="3295650" y="30861"/>
                  </a:lnTo>
                  <a:lnTo>
                    <a:pt x="3253422" y="13716"/>
                  </a:lnTo>
                  <a:lnTo>
                    <a:pt x="3209493" y="3429"/>
                  </a:lnTo>
                  <a:lnTo>
                    <a:pt x="3164700" y="0"/>
                  </a:lnTo>
                  <a:lnTo>
                    <a:pt x="3119920" y="3429"/>
                  </a:lnTo>
                  <a:lnTo>
                    <a:pt x="3075978" y="13716"/>
                  </a:lnTo>
                  <a:lnTo>
                    <a:pt x="3033750" y="30861"/>
                  </a:lnTo>
                  <a:lnTo>
                    <a:pt x="2994075" y="54851"/>
                  </a:lnTo>
                  <a:lnTo>
                    <a:pt x="2957804" y="85699"/>
                  </a:lnTo>
                  <a:lnTo>
                    <a:pt x="2926956" y="121970"/>
                  </a:lnTo>
                  <a:lnTo>
                    <a:pt x="2902953" y="161645"/>
                  </a:lnTo>
                  <a:lnTo>
                    <a:pt x="2885821" y="203873"/>
                  </a:lnTo>
                  <a:lnTo>
                    <a:pt x="2875534" y="247815"/>
                  </a:lnTo>
                  <a:lnTo>
                    <a:pt x="2872105" y="292595"/>
                  </a:lnTo>
                  <a:lnTo>
                    <a:pt x="2875534" y="337388"/>
                  </a:lnTo>
                  <a:lnTo>
                    <a:pt x="2885821" y="381317"/>
                  </a:lnTo>
                  <a:lnTo>
                    <a:pt x="2902953" y="423557"/>
                  </a:lnTo>
                  <a:lnTo>
                    <a:pt x="2926956" y="463232"/>
                  </a:lnTo>
                  <a:lnTo>
                    <a:pt x="2957804" y="499491"/>
                  </a:lnTo>
                  <a:lnTo>
                    <a:pt x="2994075" y="530352"/>
                  </a:lnTo>
                  <a:lnTo>
                    <a:pt x="3033750" y="554342"/>
                  </a:lnTo>
                  <a:lnTo>
                    <a:pt x="3075978" y="571487"/>
                  </a:lnTo>
                  <a:lnTo>
                    <a:pt x="3119920" y="581761"/>
                  </a:lnTo>
                  <a:lnTo>
                    <a:pt x="3164700" y="585190"/>
                  </a:lnTo>
                  <a:lnTo>
                    <a:pt x="3209493" y="581761"/>
                  </a:lnTo>
                  <a:lnTo>
                    <a:pt x="3253422" y="571487"/>
                  </a:lnTo>
                  <a:lnTo>
                    <a:pt x="3295650" y="554342"/>
                  </a:lnTo>
                  <a:lnTo>
                    <a:pt x="3335324" y="530352"/>
                  </a:lnTo>
                  <a:lnTo>
                    <a:pt x="3371596" y="499491"/>
                  </a:lnTo>
                  <a:lnTo>
                    <a:pt x="3402444" y="463232"/>
                  </a:lnTo>
                  <a:lnTo>
                    <a:pt x="3426447" y="423557"/>
                  </a:lnTo>
                  <a:lnTo>
                    <a:pt x="3443579" y="381317"/>
                  </a:lnTo>
                  <a:lnTo>
                    <a:pt x="3453866" y="337388"/>
                  </a:lnTo>
                  <a:lnTo>
                    <a:pt x="3457295" y="292595"/>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84" name="Google Shape;784;p81"/>
            <p:cNvSpPr/>
            <p:nvPr/>
          </p:nvSpPr>
          <p:spPr>
            <a:xfrm>
              <a:off x="6847596" y="8107374"/>
              <a:ext cx="4069715" cy="718820"/>
            </a:xfrm>
            <a:custGeom>
              <a:rect b="b" l="l" r="r" t="t"/>
              <a:pathLst>
                <a:path extrusionOk="0" h="718820" w="4069715">
                  <a:moveTo>
                    <a:pt x="0" y="0"/>
                  </a:moveTo>
                  <a:lnTo>
                    <a:pt x="4069321" y="0"/>
                  </a:lnTo>
                  <a:lnTo>
                    <a:pt x="4069321" y="718351"/>
                  </a:lnTo>
                  <a:lnTo>
                    <a:pt x="0" y="718351"/>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85" name="Google Shape;785;p81"/>
            <p:cNvSpPr/>
            <p:nvPr/>
          </p:nvSpPr>
          <p:spPr>
            <a:xfrm>
              <a:off x="7152855" y="8173967"/>
              <a:ext cx="3457575" cy="585470"/>
            </a:xfrm>
            <a:custGeom>
              <a:rect b="b" l="l" r="r" t="t"/>
              <a:pathLst>
                <a:path extrusionOk="0" h="585470" w="3457575">
                  <a:moveTo>
                    <a:pt x="585190" y="292582"/>
                  </a:moveTo>
                  <a:lnTo>
                    <a:pt x="581761" y="247802"/>
                  </a:lnTo>
                  <a:lnTo>
                    <a:pt x="571474" y="203860"/>
                  </a:lnTo>
                  <a:lnTo>
                    <a:pt x="554342" y="161632"/>
                  </a:lnTo>
                  <a:lnTo>
                    <a:pt x="530339" y="121958"/>
                  </a:lnTo>
                  <a:lnTo>
                    <a:pt x="499491" y="85686"/>
                  </a:lnTo>
                  <a:lnTo>
                    <a:pt x="463219" y="54838"/>
                  </a:lnTo>
                  <a:lnTo>
                    <a:pt x="423545" y="30848"/>
                  </a:lnTo>
                  <a:lnTo>
                    <a:pt x="381317" y="13703"/>
                  </a:lnTo>
                  <a:lnTo>
                    <a:pt x="337388" y="3416"/>
                  </a:lnTo>
                  <a:lnTo>
                    <a:pt x="292595" y="0"/>
                  </a:lnTo>
                  <a:lnTo>
                    <a:pt x="247802" y="3416"/>
                  </a:lnTo>
                  <a:lnTo>
                    <a:pt x="203873" y="13703"/>
                  </a:lnTo>
                  <a:lnTo>
                    <a:pt x="161645" y="30848"/>
                  </a:lnTo>
                  <a:lnTo>
                    <a:pt x="121970" y="54838"/>
                  </a:lnTo>
                  <a:lnTo>
                    <a:pt x="85699" y="85686"/>
                  </a:lnTo>
                  <a:lnTo>
                    <a:pt x="54851" y="121958"/>
                  </a:lnTo>
                  <a:lnTo>
                    <a:pt x="30848" y="161632"/>
                  </a:lnTo>
                  <a:lnTo>
                    <a:pt x="13716" y="203860"/>
                  </a:lnTo>
                  <a:lnTo>
                    <a:pt x="3429" y="247802"/>
                  </a:lnTo>
                  <a:lnTo>
                    <a:pt x="0" y="292582"/>
                  </a:lnTo>
                  <a:lnTo>
                    <a:pt x="3429" y="337375"/>
                  </a:lnTo>
                  <a:lnTo>
                    <a:pt x="13716" y="381304"/>
                  </a:lnTo>
                  <a:lnTo>
                    <a:pt x="30848" y="423545"/>
                  </a:lnTo>
                  <a:lnTo>
                    <a:pt x="54851" y="463219"/>
                  </a:lnTo>
                  <a:lnTo>
                    <a:pt x="85699" y="499478"/>
                  </a:lnTo>
                  <a:lnTo>
                    <a:pt x="121970" y="530339"/>
                  </a:lnTo>
                  <a:lnTo>
                    <a:pt x="161645" y="554329"/>
                  </a:lnTo>
                  <a:lnTo>
                    <a:pt x="203873" y="571474"/>
                  </a:lnTo>
                  <a:lnTo>
                    <a:pt x="247802" y="581748"/>
                  </a:lnTo>
                  <a:lnTo>
                    <a:pt x="292595" y="585177"/>
                  </a:lnTo>
                  <a:lnTo>
                    <a:pt x="337388" y="581748"/>
                  </a:lnTo>
                  <a:lnTo>
                    <a:pt x="381317" y="571474"/>
                  </a:lnTo>
                  <a:lnTo>
                    <a:pt x="423545" y="554329"/>
                  </a:lnTo>
                  <a:lnTo>
                    <a:pt x="463219" y="530339"/>
                  </a:lnTo>
                  <a:lnTo>
                    <a:pt x="499491" y="499478"/>
                  </a:lnTo>
                  <a:lnTo>
                    <a:pt x="530339" y="463219"/>
                  </a:lnTo>
                  <a:lnTo>
                    <a:pt x="554342" y="423545"/>
                  </a:lnTo>
                  <a:lnTo>
                    <a:pt x="571474" y="381304"/>
                  </a:lnTo>
                  <a:lnTo>
                    <a:pt x="581761" y="337375"/>
                  </a:lnTo>
                  <a:lnTo>
                    <a:pt x="585190" y="292582"/>
                  </a:lnTo>
                  <a:close/>
                </a:path>
                <a:path extrusionOk="0" h="585470" w="3457575">
                  <a:moveTo>
                    <a:pt x="1542554" y="292582"/>
                  </a:moveTo>
                  <a:lnTo>
                    <a:pt x="1539125" y="247802"/>
                  </a:lnTo>
                  <a:lnTo>
                    <a:pt x="1528851" y="203860"/>
                  </a:lnTo>
                  <a:lnTo>
                    <a:pt x="1511706" y="161632"/>
                  </a:lnTo>
                  <a:lnTo>
                    <a:pt x="1487716" y="121958"/>
                  </a:lnTo>
                  <a:lnTo>
                    <a:pt x="1456855" y="85686"/>
                  </a:lnTo>
                  <a:lnTo>
                    <a:pt x="1420596" y="54838"/>
                  </a:lnTo>
                  <a:lnTo>
                    <a:pt x="1380921" y="30848"/>
                  </a:lnTo>
                  <a:lnTo>
                    <a:pt x="1338681" y="13703"/>
                  </a:lnTo>
                  <a:lnTo>
                    <a:pt x="1294752" y="3416"/>
                  </a:lnTo>
                  <a:lnTo>
                    <a:pt x="1249959" y="0"/>
                  </a:lnTo>
                  <a:lnTo>
                    <a:pt x="1205179" y="3416"/>
                  </a:lnTo>
                  <a:lnTo>
                    <a:pt x="1161237" y="13703"/>
                  </a:lnTo>
                  <a:lnTo>
                    <a:pt x="1119009" y="30848"/>
                  </a:lnTo>
                  <a:lnTo>
                    <a:pt x="1079334" y="54838"/>
                  </a:lnTo>
                  <a:lnTo>
                    <a:pt x="1043063" y="85686"/>
                  </a:lnTo>
                  <a:lnTo>
                    <a:pt x="1012215" y="121958"/>
                  </a:lnTo>
                  <a:lnTo>
                    <a:pt x="988225" y="161632"/>
                  </a:lnTo>
                  <a:lnTo>
                    <a:pt x="971080" y="203860"/>
                  </a:lnTo>
                  <a:lnTo>
                    <a:pt x="960793" y="247802"/>
                  </a:lnTo>
                  <a:lnTo>
                    <a:pt x="957364" y="292582"/>
                  </a:lnTo>
                  <a:lnTo>
                    <a:pt x="960793" y="337375"/>
                  </a:lnTo>
                  <a:lnTo>
                    <a:pt x="971080" y="381304"/>
                  </a:lnTo>
                  <a:lnTo>
                    <a:pt x="988225" y="423545"/>
                  </a:lnTo>
                  <a:lnTo>
                    <a:pt x="1012215" y="463219"/>
                  </a:lnTo>
                  <a:lnTo>
                    <a:pt x="1043063" y="499478"/>
                  </a:lnTo>
                  <a:lnTo>
                    <a:pt x="1079334" y="530339"/>
                  </a:lnTo>
                  <a:lnTo>
                    <a:pt x="1119009" y="554329"/>
                  </a:lnTo>
                  <a:lnTo>
                    <a:pt x="1161237" y="571474"/>
                  </a:lnTo>
                  <a:lnTo>
                    <a:pt x="1205179" y="581748"/>
                  </a:lnTo>
                  <a:lnTo>
                    <a:pt x="1249959" y="585177"/>
                  </a:lnTo>
                  <a:lnTo>
                    <a:pt x="1294752" y="581748"/>
                  </a:lnTo>
                  <a:lnTo>
                    <a:pt x="1338681" y="571474"/>
                  </a:lnTo>
                  <a:lnTo>
                    <a:pt x="1380921" y="554329"/>
                  </a:lnTo>
                  <a:lnTo>
                    <a:pt x="1420596" y="530339"/>
                  </a:lnTo>
                  <a:lnTo>
                    <a:pt x="1456855" y="499478"/>
                  </a:lnTo>
                  <a:lnTo>
                    <a:pt x="1487716" y="463219"/>
                  </a:lnTo>
                  <a:lnTo>
                    <a:pt x="1511706" y="423545"/>
                  </a:lnTo>
                  <a:lnTo>
                    <a:pt x="1528851" y="381304"/>
                  </a:lnTo>
                  <a:lnTo>
                    <a:pt x="1539125" y="337375"/>
                  </a:lnTo>
                  <a:lnTo>
                    <a:pt x="1542554" y="292582"/>
                  </a:lnTo>
                  <a:close/>
                </a:path>
                <a:path extrusionOk="0" h="585470" w="3457575">
                  <a:moveTo>
                    <a:pt x="2499918" y="292582"/>
                  </a:moveTo>
                  <a:lnTo>
                    <a:pt x="2496502" y="247802"/>
                  </a:lnTo>
                  <a:lnTo>
                    <a:pt x="2486215" y="203860"/>
                  </a:lnTo>
                  <a:lnTo>
                    <a:pt x="2469070" y="161632"/>
                  </a:lnTo>
                  <a:lnTo>
                    <a:pt x="2445080" y="121958"/>
                  </a:lnTo>
                  <a:lnTo>
                    <a:pt x="2414232" y="85686"/>
                  </a:lnTo>
                  <a:lnTo>
                    <a:pt x="2377960" y="54838"/>
                  </a:lnTo>
                  <a:lnTo>
                    <a:pt x="2338286" y="30848"/>
                  </a:lnTo>
                  <a:lnTo>
                    <a:pt x="2296058" y="13703"/>
                  </a:lnTo>
                  <a:lnTo>
                    <a:pt x="2252116" y="3416"/>
                  </a:lnTo>
                  <a:lnTo>
                    <a:pt x="2207336" y="0"/>
                  </a:lnTo>
                  <a:lnTo>
                    <a:pt x="2162543" y="3416"/>
                  </a:lnTo>
                  <a:lnTo>
                    <a:pt x="2118614" y="13703"/>
                  </a:lnTo>
                  <a:lnTo>
                    <a:pt x="2076373" y="30848"/>
                  </a:lnTo>
                  <a:lnTo>
                    <a:pt x="2036699" y="54838"/>
                  </a:lnTo>
                  <a:lnTo>
                    <a:pt x="2000440" y="85686"/>
                  </a:lnTo>
                  <a:lnTo>
                    <a:pt x="1969579" y="121958"/>
                  </a:lnTo>
                  <a:lnTo>
                    <a:pt x="1945589" y="161632"/>
                  </a:lnTo>
                  <a:lnTo>
                    <a:pt x="1928444" y="203860"/>
                  </a:lnTo>
                  <a:lnTo>
                    <a:pt x="1918169" y="247802"/>
                  </a:lnTo>
                  <a:lnTo>
                    <a:pt x="1914740" y="292582"/>
                  </a:lnTo>
                  <a:lnTo>
                    <a:pt x="1918169" y="337375"/>
                  </a:lnTo>
                  <a:lnTo>
                    <a:pt x="1928444" y="381304"/>
                  </a:lnTo>
                  <a:lnTo>
                    <a:pt x="1945589" y="423545"/>
                  </a:lnTo>
                  <a:lnTo>
                    <a:pt x="1969579" y="463219"/>
                  </a:lnTo>
                  <a:lnTo>
                    <a:pt x="2000440" y="499478"/>
                  </a:lnTo>
                  <a:lnTo>
                    <a:pt x="2036699" y="530339"/>
                  </a:lnTo>
                  <a:lnTo>
                    <a:pt x="2076373" y="554329"/>
                  </a:lnTo>
                  <a:lnTo>
                    <a:pt x="2118614" y="571474"/>
                  </a:lnTo>
                  <a:lnTo>
                    <a:pt x="2162543" y="581748"/>
                  </a:lnTo>
                  <a:lnTo>
                    <a:pt x="2207336" y="585177"/>
                  </a:lnTo>
                  <a:lnTo>
                    <a:pt x="2252116" y="581748"/>
                  </a:lnTo>
                  <a:lnTo>
                    <a:pt x="2296058" y="571474"/>
                  </a:lnTo>
                  <a:lnTo>
                    <a:pt x="2338286" y="554329"/>
                  </a:lnTo>
                  <a:lnTo>
                    <a:pt x="2377960" y="530339"/>
                  </a:lnTo>
                  <a:lnTo>
                    <a:pt x="2414232" y="499478"/>
                  </a:lnTo>
                  <a:lnTo>
                    <a:pt x="2445080" y="463219"/>
                  </a:lnTo>
                  <a:lnTo>
                    <a:pt x="2469070" y="423545"/>
                  </a:lnTo>
                  <a:lnTo>
                    <a:pt x="2486215" y="381304"/>
                  </a:lnTo>
                  <a:lnTo>
                    <a:pt x="2496502" y="337375"/>
                  </a:lnTo>
                  <a:lnTo>
                    <a:pt x="2499918" y="292582"/>
                  </a:lnTo>
                  <a:close/>
                </a:path>
                <a:path extrusionOk="0" h="585470" w="3457575">
                  <a:moveTo>
                    <a:pt x="3457295" y="292582"/>
                  </a:moveTo>
                  <a:lnTo>
                    <a:pt x="3453866" y="247802"/>
                  </a:lnTo>
                  <a:lnTo>
                    <a:pt x="3443579" y="203860"/>
                  </a:lnTo>
                  <a:lnTo>
                    <a:pt x="3426447" y="161632"/>
                  </a:lnTo>
                  <a:lnTo>
                    <a:pt x="3402444" y="121958"/>
                  </a:lnTo>
                  <a:lnTo>
                    <a:pt x="3371596" y="85686"/>
                  </a:lnTo>
                  <a:lnTo>
                    <a:pt x="3335324" y="54838"/>
                  </a:lnTo>
                  <a:lnTo>
                    <a:pt x="3295650" y="30848"/>
                  </a:lnTo>
                  <a:lnTo>
                    <a:pt x="3253422" y="13703"/>
                  </a:lnTo>
                  <a:lnTo>
                    <a:pt x="3209493" y="3416"/>
                  </a:lnTo>
                  <a:lnTo>
                    <a:pt x="3164700" y="0"/>
                  </a:lnTo>
                  <a:lnTo>
                    <a:pt x="3119920" y="3416"/>
                  </a:lnTo>
                  <a:lnTo>
                    <a:pt x="3075978" y="13703"/>
                  </a:lnTo>
                  <a:lnTo>
                    <a:pt x="3033750" y="30848"/>
                  </a:lnTo>
                  <a:lnTo>
                    <a:pt x="2994075" y="54838"/>
                  </a:lnTo>
                  <a:lnTo>
                    <a:pt x="2957804" y="85686"/>
                  </a:lnTo>
                  <a:lnTo>
                    <a:pt x="2926956" y="121958"/>
                  </a:lnTo>
                  <a:lnTo>
                    <a:pt x="2902953" y="161632"/>
                  </a:lnTo>
                  <a:lnTo>
                    <a:pt x="2885821" y="203860"/>
                  </a:lnTo>
                  <a:lnTo>
                    <a:pt x="2875534" y="247802"/>
                  </a:lnTo>
                  <a:lnTo>
                    <a:pt x="2872105" y="292582"/>
                  </a:lnTo>
                  <a:lnTo>
                    <a:pt x="2875534" y="337375"/>
                  </a:lnTo>
                  <a:lnTo>
                    <a:pt x="2885821" y="381304"/>
                  </a:lnTo>
                  <a:lnTo>
                    <a:pt x="2902953" y="423545"/>
                  </a:lnTo>
                  <a:lnTo>
                    <a:pt x="2926956" y="463219"/>
                  </a:lnTo>
                  <a:lnTo>
                    <a:pt x="2957804" y="499478"/>
                  </a:lnTo>
                  <a:lnTo>
                    <a:pt x="2994075" y="530339"/>
                  </a:lnTo>
                  <a:lnTo>
                    <a:pt x="3033750" y="554329"/>
                  </a:lnTo>
                  <a:lnTo>
                    <a:pt x="3075978" y="571474"/>
                  </a:lnTo>
                  <a:lnTo>
                    <a:pt x="3119920" y="581748"/>
                  </a:lnTo>
                  <a:lnTo>
                    <a:pt x="3164700" y="585177"/>
                  </a:lnTo>
                  <a:lnTo>
                    <a:pt x="3209493" y="581748"/>
                  </a:lnTo>
                  <a:lnTo>
                    <a:pt x="3253422" y="571474"/>
                  </a:lnTo>
                  <a:lnTo>
                    <a:pt x="3295650" y="554329"/>
                  </a:lnTo>
                  <a:lnTo>
                    <a:pt x="3335324" y="530339"/>
                  </a:lnTo>
                  <a:lnTo>
                    <a:pt x="3371596" y="499478"/>
                  </a:lnTo>
                  <a:lnTo>
                    <a:pt x="3402444" y="463219"/>
                  </a:lnTo>
                  <a:lnTo>
                    <a:pt x="3426447" y="423545"/>
                  </a:lnTo>
                  <a:lnTo>
                    <a:pt x="3443579" y="381304"/>
                  </a:lnTo>
                  <a:lnTo>
                    <a:pt x="3453866" y="337375"/>
                  </a:lnTo>
                  <a:lnTo>
                    <a:pt x="3457295" y="292582"/>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86" name="Google Shape;786;p81"/>
            <p:cNvSpPr/>
            <p:nvPr/>
          </p:nvSpPr>
          <p:spPr>
            <a:xfrm>
              <a:off x="6847596" y="6689760"/>
              <a:ext cx="4069715" cy="718820"/>
            </a:xfrm>
            <a:custGeom>
              <a:rect b="b" l="l" r="r" t="t"/>
              <a:pathLst>
                <a:path extrusionOk="0" h="718820" w="4069715">
                  <a:moveTo>
                    <a:pt x="0" y="0"/>
                  </a:moveTo>
                  <a:lnTo>
                    <a:pt x="4069321" y="0"/>
                  </a:lnTo>
                  <a:lnTo>
                    <a:pt x="4069321" y="718351"/>
                  </a:lnTo>
                  <a:lnTo>
                    <a:pt x="0" y="718351"/>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87" name="Google Shape;787;p81"/>
            <p:cNvSpPr/>
            <p:nvPr/>
          </p:nvSpPr>
          <p:spPr>
            <a:xfrm>
              <a:off x="8882257" y="6170600"/>
              <a:ext cx="0" cy="328295"/>
            </a:xfrm>
            <a:custGeom>
              <a:rect b="b" l="l" r="r" t="t"/>
              <a:pathLst>
                <a:path extrusionOk="0" h="328295" w="120000">
                  <a:moveTo>
                    <a:pt x="0" y="0"/>
                  </a:moveTo>
                  <a:lnTo>
                    <a:pt x="0" y="26177"/>
                  </a:lnTo>
                  <a:lnTo>
                    <a:pt x="0" y="301859"/>
                  </a:lnTo>
                  <a:lnTo>
                    <a:pt x="0" y="328036"/>
                  </a:lnTo>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88" name="Google Shape;788;p81"/>
            <p:cNvSpPr/>
            <p:nvPr/>
          </p:nvSpPr>
          <p:spPr>
            <a:xfrm>
              <a:off x="8775446" y="5983179"/>
              <a:ext cx="213995" cy="702945"/>
            </a:xfrm>
            <a:custGeom>
              <a:rect b="b" l="l" r="r" t="t"/>
              <a:pathLst>
                <a:path extrusionOk="0" h="702945" w="213995">
                  <a:moveTo>
                    <a:pt x="213614" y="489292"/>
                  </a:moveTo>
                  <a:lnTo>
                    <a:pt x="0" y="489292"/>
                  </a:lnTo>
                  <a:lnTo>
                    <a:pt x="106807" y="702894"/>
                  </a:lnTo>
                  <a:lnTo>
                    <a:pt x="213614" y="489292"/>
                  </a:lnTo>
                  <a:close/>
                </a:path>
                <a:path extrusionOk="0" h="702945" w="213995">
                  <a:moveTo>
                    <a:pt x="213614" y="213601"/>
                  </a:moveTo>
                  <a:lnTo>
                    <a:pt x="106807" y="0"/>
                  </a:lnTo>
                  <a:lnTo>
                    <a:pt x="0" y="213601"/>
                  </a:lnTo>
                  <a:lnTo>
                    <a:pt x="213614" y="21360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89" name="Google Shape;789;p81"/>
            <p:cNvSpPr/>
            <p:nvPr/>
          </p:nvSpPr>
          <p:spPr>
            <a:xfrm>
              <a:off x="8882257" y="7599085"/>
              <a:ext cx="0" cy="328295"/>
            </a:xfrm>
            <a:custGeom>
              <a:rect b="b" l="l" r="r" t="t"/>
              <a:pathLst>
                <a:path extrusionOk="0" h="328295" w="120000">
                  <a:moveTo>
                    <a:pt x="0" y="0"/>
                  </a:moveTo>
                  <a:lnTo>
                    <a:pt x="0" y="26177"/>
                  </a:lnTo>
                  <a:lnTo>
                    <a:pt x="0" y="301859"/>
                  </a:lnTo>
                  <a:lnTo>
                    <a:pt x="0" y="328036"/>
                  </a:lnTo>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90" name="Google Shape;790;p81"/>
            <p:cNvSpPr/>
            <p:nvPr/>
          </p:nvSpPr>
          <p:spPr>
            <a:xfrm>
              <a:off x="8775446" y="7411662"/>
              <a:ext cx="213995" cy="702945"/>
            </a:xfrm>
            <a:custGeom>
              <a:rect b="b" l="l" r="r" t="t"/>
              <a:pathLst>
                <a:path extrusionOk="0" h="702945" w="213995">
                  <a:moveTo>
                    <a:pt x="213614" y="489292"/>
                  </a:moveTo>
                  <a:lnTo>
                    <a:pt x="0" y="489292"/>
                  </a:lnTo>
                  <a:lnTo>
                    <a:pt x="106807" y="702894"/>
                  </a:lnTo>
                  <a:lnTo>
                    <a:pt x="213614" y="489292"/>
                  </a:lnTo>
                  <a:close/>
                </a:path>
                <a:path extrusionOk="0" h="702945" w="213995">
                  <a:moveTo>
                    <a:pt x="213614" y="213601"/>
                  </a:moveTo>
                  <a:lnTo>
                    <a:pt x="106807" y="0"/>
                  </a:lnTo>
                  <a:lnTo>
                    <a:pt x="0" y="213601"/>
                  </a:lnTo>
                  <a:lnTo>
                    <a:pt x="213614" y="21360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791" name="Google Shape;791;p81"/>
          <p:cNvSpPr/>
          <p:nvPr/>
        </p:nvSpPr>
        <p:spPr>
          <a:xfrm>
            <a:off x="1254303" y="2785705"/>
            <a:ext cx="629857" cy="831237"/>
          </a:xfrm>
          <a:custGeom>
            <a:rect b="b" l="l" r="r" t="t"/>
            <a:pathLst>
              <a:path extrusionOk="0" h="1826895" w="1384300">
                <a:moveTo>
                  <a:pt x="19" y="303879"/>
                </a:moveTo>
                <a:lnTo>
                  <a:pt x="19" y="1606200"/>
                </a:lnTo>
                <a:lnTo>
                  <a:pt x="3591" y="1627680"/>
                </a:lnTo>
                <a:lnTo>
                  <a:pt x="31123" y="1669371"/>
                </a:lnTo>
                <a:lnTo>
                  <a:pt x="83520" y="1708442"/>
                </a:lnTo>
                <a:lnTo>
                  <a:pt x="118174" y="1726647"/>
                </a:lnTo>
                <a:lnTo>
                  <a:pt x="158001" y="1743779"/>
                </a:lnTo>
                <a:lnTo>
                  <a:pt x="202654" y="1759698"/>
                </a:lnTo>
                <a:lnTo>
                  <a:pt x="251785" y="1774267"/>
                </a:lnTo>
                <a:lnTo>
                  <a:pt x="305046" y="1787345"/>
                </a:lnTo>
                <a:lnTo>
                  <a:pt x="362089" y="1798792"/>
                </a:lnTo>
                <a:lnTo>
                  <a:pt x="422567" y="1808471"/>
                </a:lnTo>
                <a:lnTo>
                  <a:pt x="486132" y="1816241"/>
                </a:lnTo>
                <a:lnTo>
                  <a:pt x="552436" y="1821964"/>
                </a:lnTo>
                <a:lnTo>
                  <a:pt x="621135" y="1825500"/>
                </a:lnTo>
                <a:lnTo>
                  <a:pt x="691863" y="1826709"/>
                </a:lnTo>
                <a:lnTo>
                  <a:pt x="762601" y="1825500"/>
                </a:lnTo>
                <a:lnTo>
                  <a:pt x="831296" y="1821964"/>
                </a:lnTo>
                <a:lnTo>
                  <a:pt x="897599" y="1816241"/>
                </a:lnTo>
                <a:lnTo>
                  <a:pt x="961163" y="1808471"/>
                </a:lnTo>
                <a:lnTo>
                  <a:pt x="1021640" y="1798792"/>
                </a:lnTo>
                <a:lnTo>
                  <a:pt x="1078683" y="1787345"/>
                </a:lnTo>
                <a:lnTo>
                  <a:pt x="1131943" y="1774267"/>
                </a:lnTo>
                <a:lnTo>
                  <a:pt x="1181073" y="1759698"/>
                </a:lnTo>
                <a:lnTo>
                  <a:pt x="1225726" y="1743779"/>
                </a:lnTo>
                <a:lnTo>
                  <a:pt x="1265553" y="1726647"/>
                </a:lnTo>
                <a:lnTo>
                  <a:pt x="1300207" y="1708442"/>
                </a:lnTo>
                <a:lnTo>
                  <a:pt x="1352604" y="1669371"/>
                </a:lnTo>
                <a:lnTo>
                  <a:pt x="1380136" y="1627680"/>
                </a:lnTo>
                <a:lnTo>
                  <a:pt x="1383708" y="1606200"/>
                </a:lnTo>
                <a:lnTo>
                  <a:pt x="1383708" y="453031"/>
                </a:lnTo>
                <a:lnTo>
                  <a:pt x="691863" y="453031"/>
                </a:lnTo>
                <a:lnTo>
                  <a:pt x="623906" y="452092"/>
                </a:lnTo>
                <a:lnTo>
                  <a:pt x="557698" y="449331"/>
                </a:lnTo>
                <a:lnTo>
                  <a:pt x="493514" y="444830"/>
                </a:lnTo>
                <a:lnTo>
                  <a:pt x="431631" y="438671"/>
                </a:lnTo>
                <a:lnTo>
                  <a:pt x="372324" y="430934"/>
                </a:lnTo>
                <a:lnTo>
                  <a:pt x="315869" y="421703"/>
                </a:lnTo>
                <a:lnTo>
                  <a:pt x="262542" y="411060"/>
                </a:lnTo>
                <a:lnTo>
                  <a:pt x="212619" y="399085"/>
                </a:lnTo>
                <a:lnTo>
                  <a:pt x="166376" y="385862"/>
                </a:lnTo>
                <a:lnTo>
                  <a:pt x="124090" y="371472"/>
                </a:lnTo>
                <a:lnTo>
                  <a:pt x="86034" y="355996"/>
                </a:lnTo>
                <a:lnTo>
                  <a:pt x="23723" y="322118"/>
                </a:lnTo>
                <a:lnTo>
                  <a:pt x="19" y="303879"/>
                </a:lnTo>
                <a:close/>
              </a:path>
              <a:path extrusionOk="0" h="1826895" w="1384300">
                <a:moveTo>
                  <a:pt x="1383708" y="303879"/>
                </a:moveTo>
                <a:lnTo>
                  <a:pt x="1331240" y="339518"/>
                </a:lnTo>
                <a:lnTo>
                  <a:pt x="1259637" y="371472"/>
                </a:lnTo>
                <a:lnTo>
                  <a:pt x="1217350" y="385862"/>
                </a:lnTo>
                <a:lnTo>
                  <a:pt x="1171107" y="399085"/>
                </a:lnTo>
                <a:lnTo>
                  <a:pt x="1121184" y="411060"/>
                </a:lnTo>
                <a:lnTo>
                  <a:pt x="1067857" y="421703"/>
                </a:lnTo>
                <a:lnTo>
                  <a:pt x="1011402" y="430934"/>
                </a:lnTo>
                <a:lnTo>
                  <a:pt x="952095" y="438671"/>
                </a:lnTo>
                <a:lnTo>
                  <a:pt x="890212" y="444830"/>
                </a:lnTo>
                <a:lnTo>
                  <a:pt x="826028" y="449331"/>
                </a:lnTo>
                <a:lnTo>
                  <a:pt x="759820" y="452092"/>
                </a:lnTo>
                <a:lnTo>
                  <a:pt x="691863" y="453031"/>
                </a:lnTo>
                <a:lnTo>
                  <a:pt x="1383708" y="453031"/>
                </a:lnTo>
                <a:lnTo>
                  <a:pt x="1383708" y="303879"/>
                </a:lnTo>
                <a:close/>
              </a:path>
              <a:path extrusionOk="0" h="1826895" w="1384300">
                <a:moveTo>
                  <a:pt x="691863" y="0"/>
                </a:moveTo>
                <a:lnTo>
                  <a:pt x="638784" y="611"/>
                </a:lnTo>
                <a:lnTo>
                  <a:pt x="585959" y="2445"/>
                </a:lnTo>
                <a:lnTo>
                  <a:pt x="533639" y="5502"/>
                </a:lnTo>
                <a:lnTo>
                  <a:pt x="482075" y="9784"/>
                </a:lnTo>
                <a:lnTo>
                  <a:pt x="431519" y="15289"/>
                </a:lnTo>
                <a:lnTo>
                  <a:pt x="382222" y="22020"/>
                </a:lnTo>
                <a:lnTo>
                  <a:pt x="334436" y="29977"/>
                </a:lnTo>
                <a:lnTo>
                  <a:pt x="288411" y="39159"/>
                </a:lnTo>
                <a:lnTo>
                  <a:pt x="244400" y="49568"/>
                </a:lnTo>
                <a:lnTo>
                  <a:pt x="202653" y="61205"/>
                </a:lnTo>
                <a:lnTo>
                  <a:pt x="148888" y="79445"/>
                </a:lnTo>
                <a:lnTo>
                  <a:pt x="103394" y="99016"/>
                </a:lnTo>
                <a:lnTo>
                  <a:pt x="66172" y="119695"/>
                </a:lnTo>
                <a:lnTo>
                  <a:pt x="16543" y="163495"/>
                </a:lnTo>
                <a:lnTo>
                  <a:pt x="0" y="209069"/>
                </a:lnTo>
                <a:lnTo>
                  <a:pt x="4135" y="231967"/>
                </a:lnTo>
                <a:lnTo>
                  <a:pt x="37222" y="276876"/>
                </a:lnTo>
                <a:lnTo>
                  <a:pt x="103394" y="319123"/>
                </a:lnTo>
                <a:lnTo>
                  <a:pt x="148888" y="338693"/>
                </a:lnTo>
                <a:lnTo>
                  <a:pt x="202653" y="356933"/>
                </a:lnTo>
                <a:lnTo>
                  <a:pt x="244400" y="368571"/>
                </a:lnTo>
                <a:lnTo>
                  <a:pt x="288413" y="378984"/>
                </a:lnTo>
                <a:lnTo>
                  <a:pt x="334439" y="388171"/>
                </a:lnTo>
                <a:lnTo>
                  <a:pt x="382227" y="396134"/>
                </a:lnTo>
                <a:lnTo>
                  <a:pt x="431526" y="402872"/>
                </a:lnTo>
                <a:lnTo>
                  <a:pt x="482083" y="408384"/>
                </a:lnTo>
                <a:lnTo>
                  <a:pt x="533647" y="412672"/>
                </a:lnTo>
                <a:lnTo>
                  <a:pt x="585966" y="415735"/>
                </a:lnTo>
                <a:lnTo>
                  <a:pt x="638789" y="417572"/>
                </a:lnTo>
                <a:lnTo>
                  <a:pt x="691863" y="418185"/>
                </a:lnTo>
                <a:lnTo>
                  <a:pt x="744937" y="417572"/>
                </a:lnTo>
                <a:lnTo>
                  <a:pt x="797760" y="415735"/>
                </a:lnTo>
                <a:lnTo>
                  <a:pt x="850079" y="412672"/>
                </a:lnTo>
                <a:lnTo>
                  <a:pt x="901643" y="408384"/>
                </a:lnTo>
                <a:lnTo>
                  <a:pt x="952200" y="402872"/>
                </a:lnTo>
                <a:lnTo>
                  <a:pt x="1001499" y="396134"/>
                </a:lnTo>
                <a:lnTo>
                  <a:pt x="1049287" y="388171"/>
                </a:lnTo>
                <a:lnTo>
                  <a:pt x="1095313" y="378984"/>
                </a:lnTo>
                <a:lnTo>
                  <a:pt x="1139326" y="368571"/>
                </a:lnTo>
                <a:lnTo>
                  <a:pt x="1181073" y="356933"/>
                </a:lnTo>
                <a:lnTo>
                  <a:pt x="1234839" y="338693"/>
                </a:lnTo>
                <a:lnTo>
                  <a:pt x="1280332" y="319123"/>
                </a:lnTo>
                <a:lnTo>
                  <a:pt x="1317554" y="298443"/>
                </a:lnTo>
                <a:lnTo>
                  <a:pt x="1367184" y="254643"/>
                </a:lnTo>
                <a:lnTo>
                  <a:pt x="1383727" y="209069"/>
                </a:lnTo>
                <a:lnTo>
                  <a:pt x="1379591" y="186171"/>
                </a:lnTo>
                <a:lnTo>
                  <a:pt x="1346505" y="141262"/>
                </a:lnTo>
                <a:lnTo>
                  <a:pt x="1280332" y="99016"/>
                </a:lnTo>
                <a:lnTo>
                  <a:pt x="1234838" y="79445"/>
                </a:lnTo>
                <a:lnTo>
                  <a:pt x="1181073" y="61205"/>
                </a:lnTo>
                <a:lnTo>
                  <a:pt x="1139327" y="49568"/>
                </a:lnTo>
                <a:lnTo>
                  <a:pt x="1095315" y="39159"/>
                </a:lnTo>
                <a:lnTo>
                  <a:pt x="1049291" y="29977"/>
                </a:lnTo>
                <a:lnTo>
                  <a:pt x="1001504" y="22020"/>
                </a:lnTo>
                <a:lnTo>
                  <a:pt x="952207" y="15289"/>
                </a:lnTo>
                <a:lnTo>
                  <a:pt x="901651" y="9784"/>
                </a:lnTo>
                <a:lnTo>
                  <a:pt x="850087" y="5502"/>
                </a:lnTo>
                <a:lnTo>
                  <a:pt x="797767" y="2445"/>
                </a:lnTo>
                <a:lnTo>
                  <a:pt x="744942" y="611"/>
                </a:lnTo>
                <a:lnTo>
                  <a:pt x="691863" y="0"/>
                </a:lnTo>
                <a:close/>
              </a:path>
            </a:pathLst>
          </a:custGeom>
          <a:solidFill>
            <a:srgbClr val="5E5E5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92" name="Google Shape;792;p81"/>
          <p:cNvSpPr/>
          <p:nvPr/>
        </p:nvSpPr>
        <p:spPr>
          <a:xfrm>
            <a:off x="1035378" y="4152916"/>
            <a:ext cx="237496" cy="237496"/>
          </a:xfrm>
          <a:custGeom>
            <a:rect b="b" l="l" r="r" t="t"/>
            <a:pathLst>
              <a:path extrusionOk="0" h="521970" w="521969">
                <a:moveTo>
                  <a:pt x="283089" y="0"/>
                </a:moveTo>
                <a:lnTo>
                  <a:pt x="238477" y="0"/>
                </a:lnTo>
                <a:lnTo>
                  <a:pt x="194389" y="7571"/>
                </a:lnTo>
                <a:lnTo>
                  <a:pt x="151868" y="22713"/>
                </a:lnTo>
                <a:lnTo>
                  <a:pt x="111960" y="45427"/>
                </a:lnTo>
                <a:lnTo>
                  <a:pt x="75712" y="75713"/>
                </a:lnTo>
                <a:lnTo>
                  <a:pt x="45427" y="111961"/>
                </a:lnTo>
                <a:lnTo>
                  <a:pt x="22713" y="151868"/>
                </a:lnTo>
                <a:lnTo>
                  <a:pt x="7571" y="194389"/>
                </a:lnTo>
                <a:lnTo>
                  <a:pt x="0" y="238478"/>
                </a:lnTo>
                <a:lnTo>
                  <a:pt x="0" y="283089"/>
                </a:lnTo>
                <a:lnTo>
                  <a:pt x="7571" y="327178"/>
                </a:lnTo>
                <a:lnTo>
                  <a:pt x="22713" y="369699"/>
                </a:lnTo>
                <a:lnTo>
                  <a:pt x="45427" y="409606"/>
                </a:lnTo>
                <a:lnTo>
                  <a:pt x="75712" y="445854"/>
                </a:lnTo>
                <a:lnTo>
                  <a:pt x="111960" y="476139"/>
                </a:lnTo>
                <a:lnTo>
                  <a:pt x="151868" y="498853"/>
                </a:lnTo>
                <a:lnTo>
                  <a:pt x="194389" y="513995"/>
                </a:lnTo>
                <a:lnTo>
                  <a:pt x="238477" y="521566"/>
                </a:lnTo>
                <a:lnTo>
                  <a:pt x="283089" y="521566"/>
                </a:lnTo>
                <a:lnTo>
                  <a:pt x="327178" y="513995"/>
                </a:lnTo>
                <a:lnTo>
                  <a:pt x="369698" y="498853"/>
                </a:lnTo>
                <a:lnTo>
                  <a:pt x="409606" y="476139"/>
                </a:lnTo>
                <a:lnTo>
                  <a:pt x="445854" y="445854"/>
                </a:lnTo>
                <a:lnTo>
                  <a:pt x="476139" y="409606"/>
                </a:lnTo>
                <a:lnTo>
                  <a:pt x="498853" y="369699"/>
                </a:lnTo>
                <a:lnTo>
                  <a:pt x="513995" y="327178"/>
                </a:lnTo>
                <a:lnTo>
                  <a:pt x="521567" y="283089"/>
                </a:lnTo>
                <a:lnTo>
                  <a:pt x="521567" y="238478"/>
                </a:lnTo>
                <a:lnTo>
                  <a:pt x="513995" y="194389"/>
                </a:lnTo>
                <a:lnTo>
                  <a:pt x="498853" y="151868"/>
                </a:lnTo>
                <a:lnTo>
                  <a:pt x="476139" y="111961"/>
                </a:lnTo>
                <a:lnTo>
                  <a:pt x="445854" y="75713"/>
                </a:lnTo>
                <a:lnTo>
                  <a:pt x="409606" y="45427"/>
                </a:lnTo>
                <a:lnTo>
                  <a:pt x="369698" y="22713"/>
                </a:lnTo>
                <a:lnTo>
                  <a:pt x="327178" y="7571"/>
                </a:lnTo>
                <a:lnTo>
                  <a:pt x="283089"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93" name="Google Shape;793;p81"/>
          <p:cNvSpPr txBox="1"/>
          <p:nvPr/>
        </p:nvSpPr>
        <p:spPr>
          <a:xfrm>
            <a:off x="1308718" y="4176169"/>
            <a:ext cx="315900" cy="1764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lang="en" sz="1100">
                <a:latin typeface="Arial"/>
                <a:ea typeface="Arial"/>
                <a:cs typeface="Arial"/>
                <a:sym typeface="Arial"/>
              </a:rPr>
              <a:t>GPU</a:t>
            </a:r>
            <a:endParaRPr sz="1100">
              <a:latin typeface="Arial"/>
              <a:ea typeface="Arial"/>
              <a:cs typeface="Arial"/>
              <a:sym typeface="Arial"/>
            </a:endParaRPr>
          </a:p>
        </p:txBody>
      </p:sp>
      <p:sp>
        <p:nvSpPr>
          <p:cNvPr id="794" name="Google Shape;794;p81"/>
          <p:cNvSpPr/>
          <p:nvPr/>
        </p:nvSpPr>
        <p:spPr>
          <a:xfrm>
            <a:off x="1885594" y="4180659"/>
            <a:ext cx="274189" cy="191268"/>
          </a:xfrm>
          <a:custGeom>
            <a:rect b="b" l="l" r="r" t="t"/>
            <a:pathLst>
              <a:path extrusionOk="0" h="420370" w="602614">
                <a:moveTo>
                  <a:pt x="0" y="0"/>
                </a:moveTo>
                <a:lnTo>
                  <a:pt x="602566" y="0"/>
                </a:lnTo>
                <a:lnTo>
                  <a:pt x="602566" y="419924"/>
                </a:lnTo>
                <a:lnTo>
                  <a:pt x="0" y="419924"/>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95" name="Google Shape;795;p81"/>
          <p:cNvSpPr txBox="1"/>
          <p:nvPr/>
        </p:nvSpPr>
        <p:spPr>
          <a:xfrm>
            <a:off x="2183994" y="4176169"/>
            <a:ext cx="556800" cy="1764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lang="en" sz="1100">
                <a:latin typeface="Arial"/>
                <a:ea typeface="Arial"/>
                <a:cs typeface="Arial"/>
                <a:sym typeface="Arial"/>
              </a:rPr>
              <a:t>Machine</a:t>
            </a:r>
            <a:endParaRPr sz="1100">
              <a:latin typeface="Arial"/>
              <a:ea typeface="Arial"/>
              <a:cs typeface="Arial"/>
              <a:sym typeface="Arial"/>
            </a:endParaRPr>
          </a:p>
        </p:txBody>
      </p:sp>
      <p:sp>
        <p:nvSpPr>
          <p:cNvPr id="796" name="Google Shape;796;p81"/>
          <p:cNvSpPr txBox="1"/>
          <p:nvPr/>
        </p:nvSpPr>
        <p:spPr>
          <a:xfrm>
            <a:off x="1018455" y="3681121"/>
            <a:ext cx="1101300" cy="1926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1200">
                <a:latin typeface="Arial"/>
                <a:ea typeface="Arial"/>
                <a:cs typeface="Arial"/>
                <a:sym typeface="Arial"/>
              </a:rPr>
              <a:t>Remote storage</a:t>
            </a:r>
            <a:endParaRPr sz="1200">
              <a:latin typeface="Arial"/>
              <a:ea typeface="Arial"/>
              <a:cs typeface="Arial"/>
              <a:sym typeface="Arial"/>
            </a:endParaRPr>
          </a:p>
        </p:txBody>
      </p:sp>
      <p:sp>
        <p:nvSpPr>
          <p:cNvPr id="797" name="Google Shape;797;p81"/>
          <p:cNvSpPr/>
          <p:nvPr/>
        </p:nvSpPr>
        <p:spPr>
          <a:xfrm>
            <a:off x="1981498" y="2551229"/>
            <a:ext cx="995924" cy="461991"/>
          </a:xfrm>
          <a:custGeom>
            <a:rect b="b" l="l" r="r" t="t"/>
            <a:pathLst>
              <a:path extrusionOk="0" h="1015365" w="2188845">
                <a:moveTo>
                  <a:pt x="409309" y="900368"/>
                </a:moveTo>
                <a:lnTo>
                  <a:pt x="457067" y="1015258"/>
                </a:lnTo>
                <a:lnTo>
                  <a:pt x="0" y="962555"/>
                </a:lnTo>
                <a:lnTo>
                  <a:pt x="285020" y="601375"/>
                </a:lnTo>
                <a:lnTo>
                  <a:pt x="332779" y="716264"/>
                </a:lnTo>
                <a:lnTo>
                  <a:pt x="1779475" y="114889"/>
                </a:lnTo>
                <a:lnTo>
                  <a:pt x="1731717" y="0"/>
                </a:lnTo>
                <a:lnTo>
                  <a:pt x="2188784" y="52702"/>
                </a:lnTo>
                <a:lnTo>
                  <a:pt x="1903763" y="413882"/>
                </a:lnTo>
                <a:lnTo>
                  <a:pt x="1856005" y="298993"/>
                </a:lnTo>
                <a:lnTo>
                  <a:pt x="409309" y="900368"/>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98" name="Google Shape;798;p81"/>
          <p:cNvSpPr/>
          <p:nvPr/>
        </p:nvSpPr>
        <p:spPr>
          <a:xfrm>
            <a:off x="1961981" y="3438505"/>
            <a:ext cx="1035218" cy="467192"/>
          </a:xfrm>
          <a:custGeom>
            <a:rect b="b" l="l" r="r" t="t"/>
            <a:pathLst>
              <a:path extrusionOk="0" h="1026795" w="2275204">
                <a:moveTo>
                  <a:pt x="337967" y="325898"/>
                </a:moveTo>
                <a:lnTo>
                  <a:pt x="290645" y="451126"/>
                </a:lnTo>
                <a:lnTo>
                  <a:pt x="0" y="83522"/>
                </a:lnTo>
                <a:lnTo>
                  <a:pt x="461119" y="0"/>
                </a:lnTo>
                <a:lnTo>
                  <a:pt x="413798" y="125227"/>
                </a:lnTo>
                <a:lnTo>
                  <a:pt x="1936636" y="700687"/>
                </a:lnTo>
                <a:lnTo>
                  <a:pt x="1983957" y="575459"/>
                </a:lnTo>
                <a:lnTo>
                  <a:pt x="2274603" y="943064"/>
                </a:lnTo>
                <a:lnTo>
                  <a:pt x="1813483" y="1026586"/>
                </a:lnTo>
                <a:lnTo>
                  <a:pt x="1860805" y="901358"/>
                </a:lnTo>
                <a:lnTo>
                  <a:pt x="337967" y="325898"/>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99" name="Google Shape;799;p81"/>
          <p:cNvSpPr/>
          <p:nvPr/>
        </p:nvSpPr>
        <p:spPr>
          <a:xfrm>
            <a:off x="2007699" y="3143389"/>
            <a:ext cx="1038974" cy="224495"/>
          </a:xfrm>
          <a:custGeom>
            <a:rect b="b" l="l" r="r" t="t"/>
            <a:pathLst>
              <a:path extrusionOk="0" h="493395" w="2283459">
                <a:moveTo>
                  <a:pt x="402620" y="359511"/>
                </a:moveTo>
                <a:lnTo>
                  <a:pt x="403627" y="493378"/>
                </a:lnTo>
                <a:lnTo>
                  <a:pt x="0" y="255277"/>
                </a:lnTo>
                <a:lnTo>
                  <a:pt x="399999" y="11130"/>
                </a:lnTo>
                <a:lnTo>
                  <a:pt x="401006" y="144996"/>
                </a:lnTo>
                <a:lnTo>
                  <a:pt x="1880368" y="133866"/>
                </a:lnTo>
                <a:lnTo>
                  <a:pt x="1879361" y="0"/>
                </a:lnTo>
                <a:lnTo>
                  <a:pt x="2282989" y="238101"/>
                </a:lnTo>
                <a:lnTo>
                  <a:pt x="1882989" y="482248"/>
                </a:lnTo>
                <a:lnTo>
                  <a:pt x="1881982" y="348381"/>
                </a:lnTo>
                <a:lnTo>
                  <a:pt x="402620" y="359511"/>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00" name="Google Shape;800;p81"/>
          <p:cNvSpPr/>
          <p:nvPr/>
        </p:nvSpPr>
        <p:spPr>
          <a:xfrm>
            <a:off x="2863237" y="4178664"/>
            <a:ext cx="242985" cy="195313"/>
          </a:xfrm>
          <a:custGeom>
            <a:rect b="b" l="l" r="r" t="t"/>
            <a:pathLst>
              <a:path extrusionOk="0" h="429259" w="534034">
                <a:moveTo>
                  <a:pt x="248785" y="295143"/>
                </a:moveTo>
                <a:lnTo>
                  <a:pt x="248785" y="428697"/>
                </a:lnTo>
                <a:lnTo>
                  <a:pt x="0" y="214348"/>
                </a:lnTo>
                <a:lnTo>
                  <a:pt x="248785" y="0"/>
                </a:lnTo>
                <a:lnTo>
                  <a:pt x="248785" y="133554"/>
                </a:lnTo>
                <a:lnTo>
                  <a:pt x="533756" y="133554"/>
                </a:lnTo>
                <a:lnTo>
                  <a:pt x="533756" y="295143"/>
                </a:lnTo>
                <a:lnTo>
                  <a:pt x="248785" y="295143"/>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01" name="Google Shape;801;p81"/>
          <p:cNvSpPr txBox="1"/>
          <p:nvPr/>
        </p:nvSpPr>
        <p:spPr>
          <a:xfrm>
            <a:off x="3194173" y="4185427"/>
            <a:ext cx="744900" cy="1764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lang="en" sz="1100">
                <a:latin typeface="Arial"/>
                <a:ea typeface="Arial"/>
                <a:cs typeface="Arial"/>
                <a:sym typeface="Arial"/>
              </a:rPr>
              <a:t>Checkpoint</a:t>
            </a:r>
            <a:endParaRPr sz="1100">
              <a:latin typeface="Arial"/>
              <a:ea typeface="Arial"/>
              <a:cs typeface="Arial"/>
              <a:sym typeface="Arial"/>
            </a:endParaRPr>
          </a:p>
        </p:txBody>
      </p:sp>
      <p:grpSp>
        <p:nvGrpSpPr>
          <p:cNvPr id="802" name="Google Shape;802;p81"/>
          <p:cNvGrpSpPr/>
          <p:nvPr/>
        </p:nvGrpSpPr>
        <p:grpSpPr>
          <a:xfrm>
            <a:off x="4081608" y="4229081"/>
            <a:ext cx="298087" cy="97325"/>
            <a:chOff x="8974511" y="9298770"/>
            <a:chExt cx="655424" cy="213995"/>
          </a:xfrm>
        </p:grpSpPr>
        <p:sp>
          <p:nvSpPr>
            <p:cNvPr id="803" name="Google Shape;803;p81"/>
            <p:cNvSpPr/>
            <p:nvPr/>
          </p:nvSpPr>
          <p:spPr>
            <a:xfrm>
              <a:off x="9161940" y="9405573"/>
              <a:ext cx="467995" cy="0"/>
            </a:xfrm>
            <a:custGeom>
              <a:rect b="b" l="l" r="r" t="t"/>
              <a:pathLst>
                <a:path extrusionOk="0" h="120000" w="467995">
                  <a:moveTo>
                    <a:pt x="0" y="0"/>
                  </a:moveTo>
                  <a:lnTo>
                    <a:pt x="26177" y="0"/>
                  </a:lnTo>
                  <a:lnTo>
                    <a:pt x="467492" y="0"/>
                  </a:lnTo>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04" name="Google Shape;804;p81"/>
            <p:cNvSpPr/>
            <p:nvPr/>
          </p:nvSpPr>
          <p:spPr>
            <a:xfrm>
              <a:off x="8974511" y="9298770"/>
              <a:ext cx="213995" cy="213995"/>
            </a:xfrm>
            <a:custGeom>
              <a:rect b="b" l="l" r="r" t="t"/>
              <a:pathLst>
                <a:path extrusionOk="0" h="213995" w="213995">
                  <a:moveTo>
                    <a:pt x="213606" y="0"/>
                  </a:moveTo>
                  <a:lnTo>
                    <a:pt x="0" y="106803"/>
                  </a:lnTo>
                  <a:lnTo>
                    <a:pt x="213606" y="213606"/>
                  </a:lnTo>
                  <a:lnTo>
                    <a:pt x="21360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805" name="Google Shape;805;p81"/>
          <p:cNvSpPr txBox="1"/>
          <p:nvPr/>
        </p:nvSpPr>
        <p:spPr>
          <a:xfrm>
            <a:off x="4396208" y="4185427"/>
            <a:ext cx="909300" cy="1764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lang="en" sz="1100">
                <a:latin typeface="Arial"/>
                <a:ea typeface="Arial"/>
                <a:cs typeface="Arial"/>
                <a:sym typeface="Arial"/>
              </a:rPr>
              <a:t>Training traﬃc</a:t>
            </a:r>
            <a:endParaRPr sz="1100">
              <a:latin typeface="Arial"/>
              <a:ea typeface="Arial"/>
              <a:cs typeface="Arial"/>
              <a:sym typeface="Arial"/>
            </a:endParaRPr>
          </a:p>
        </p:txBody>
      </p:sp>
      <p:sp>
        <p:nvSpPr>
          <p:cNvPr id="806" name="Google Shape;806;p81"/>
          <p:cNvSpPr/>
          <p:nvPr/>
        </p:nvSpPr>
        <p:spPr>
          <a:xfrm>
            <a:off x="5430569" y="2423603"/>
            <a:ext cx="2923343" cy="537689"/>
          </a:xfrm>
          <a:custGeom>
            <a:rect b="b" l="l" r="r" t="t"/>
            <a:pathLst>
              <a:path extrusionOk="0" h="1181734" w="6424930">
                <a:moveTo>
                  <a:pt x="6184241" y="0"/>
                </a:moveTo>
                <a:lnTo>
                  <a:pt x="240097" y="0"/>
                </a:lnTo>
                <a:lnTo>
                  <a:pt x="192318" y="183"/>
                </a:lnTo>
                <a:lnTo>
                  <a:pt x="153787" y="1470"/>
                </a:lnTo>
                <a:lnTo>
                  <a:pt x="99180" y="11766"/>
                </a:lnTo>
                <a:lnTo>
                  <a:pt x="45782" y="45785"/>
                </a:lnTo>
                <a:lnTo>
                  <a:pt x="11758" y="99184"/>
                </a:lnTo>
                <a:lnTo>
                  <a:pt x="1469" y="153788"/>
                </a:lnTo>
                <a:lnTo>
                  <a:pt x="183" y="192319"/>
                </a:lnTo>
                <a:lnTo>
                  <a:pt x="0" y="240097"/>
                </a:lnTo>
                <a:lnTo>
                  <a:pt x="0" y="941515"/>
                </a:lnTo>
                <a:lnTo>
                  <a:pt x="183" y="989294"/>
                </a:lnTo>
                <a:lnTo>
                  <a:pt x="1469" y="1027824"/>
                </a:lnTo>
                <a:lnTo>
                  <a:pt x="11758" y="1082428"/>
                </a:lnTo>
                <a:lnTo>
                  <a:pt x="45782" y="1135827"/>
                </a:lnTo>
                <a:lnTo>
                  <a:pt x="99180" y="1169847"/>
                </a:lnTo>
                <a:lnTo>
                  <a:pt x="153787" y="1180142"/>
                </a:lnTo>
                <a:lnTo>
                  <a:pt x="192318" y="1181429"/>
                </a:lnTo>
                <a:lnTo>
                  <a:pt x="240097" y="1181613"/>
                </a:lnTo>
                <a:lnTo>
                  <a:pt x="6184241" y="1181613"/>
                </a:lnTo>
                <a:lnTo>
                  <a:pt x="6232019" y="1181429"/>
                </a:lnTo>
                <a:lnTo>
                  <a:pt x="6270549" y="1180142"/>
                </a:lnTo>
                <a:lnTo>
                  <a:pt x="6325147" y="1169847"/>
                </a:lnTo>
                <a:lnTo>
                  <a:pt x="6378553" y="1135827"/>
                </a:lnTo>
                <a:lnTo>
                  <a:pt x="6412569" y="1082428"/>
                </a:lnTo>
                <a:lnTo>
                  <a:pt x="6422867" y="1027824"/>
                </a:lnTo>
                <a:lnTo>
                  <a:pt x="6424154" y="989294"/>
                </a:lnTo>
                <a:lnTo>
                  <a:pt x="6424338" y="941515"/>
                </a:lnTo>
                <a:lnTo>
                  <a:pt x="6424338" y="240097"/>
                </a:lnTo>
                <a:lnTo>
                  <a:pt x="6424154" y="192319"/>
                </a:lnTo>
                <a:lnTo>
                  <a:pt x="6422867" y="153788"/>
                </a:lnTo>
                <a:lnTo>
                  <a:pt x="6412569" y="99184"/>
                </a:lnTo>
                <a:lnTo>
                  <a:pt x="6378553" y="45785"/>
                </a:lnTo>
                <a:lnTo>
                  <a:pt x="6325147" y="11766"/>
                </a:lnTo>
                <a:lnTo>
                  <a:pt x="6270549" y="1470"/>
                </a:lnTo>
                <a:lnTo>
                  <a:pt x="6232019" y="183"/>
                </a:lnTo>
                <a:lnTo>
                  <a:pt x="6184241"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07" name="Google Shape;807;p81"/>
          <p:cNvSpPr txBox="1"/>
          <p:nvPr>
            <p:ph idx="1" type="body"/>
          </p:nvPr>
        </p:nvSpPr>
        <p:spPr>
          <a:xfrm>
            <a:off x="465711" y="1594121"/>
            <a:ext cx="7821900" cy="1350300"/>
          </a:xfrm>
          <a:prstGeom prst="rect">
            <a:avLst/>
          </a:prstGeom>
          <a:noFill/>
          <a:ln>
            <a:noFill/>
          </a:ln>
        </p:spPr>
        <p:txBody>
          <a:bodyPr anchorCtr="0" anchor="t" bIns="0" lIns="0" spcFirstLastPara="1" rIns="0" wrap="square" tIns="6050">
            <a:spAutoFit/>
          </a:bodyPr>
          <a:lstStyle/>
          <a:p>
            <a:pPr indent="-228600" lvl="0" marL="228600" rtl="0" algn="l">
              <a:lnSpc>
                <a:spcPct val="100000"/>
              </a:lnSpc>
              <a:spcBef>
                <a:spcPts val="0"/>
              </a:spcBef>
              <a:spcAft>
                <a:spcPts val="0"/>
              </a:spcAft>
              <a:buClr>
                <a:schemeClr val="dk1"/>
              </a:buClr>
              <a:buSzPts val="2200"/>
              <a:buFont typeface="Arial"/>
              <a:buChar char="•"/>
            </a:pPr>
            <a:r>
              <a:rPr lang="en" sz="1800"/>
              <a:t>Checkpoint traﬃc interferes with training traﬃc</a:t>
            </a:r>
            <a:endParaRPr sz="1800"/>
          </a:p>
          <a:p>
            <a:pPr indent="0" lvl="0" marL="1409700" rtl="0" algn="l">
              <a:lnSpc>
                <a:spcPct val="100000"/>
              </a:lnSpc>
              <a:spcBef>
                <a:spcPts val="1500"/>
              </a:spcBef>
              <a:spcAft>
                <a:spcPts val="0"/>
              </a:spcAft>
              <a:buNone/>
            </a:pPr>
            <a:r>
              <a:rPr lang="en" sz="1300"/>
              <a:t>Checkpoint to remote storage</a:t>
            </a:r>
            <a:endParaRPr sz="1300"/>
          </a:p>
          <a:p>
            <a:pPr indent="0" lvl="0" marL="0" rtl="0" algn="l">
              <a:lnSpc>
                <a:spcPct val="100000"/>
              </a:lnSpc>
              <a:spcBef>
                <a:spcPts val="100"/>
              </a:spcBef>
              <a:spcAft>
                <a:spcPts val="0"/>
              </a:spcAft>
              <a:buNone/>
            </a:pPr>
            <a:r>
              <a:t/>
            </a:r>
            <a:endParaRPr sz="1300"/>
          </a:p>
          <a:p>
            <a:pPr indent="-482600" lvl="0" marL="5562600" marR="0" rtl="0" algn="l">
              <a:lnSpc>
                <a:spcPct val="100000"/>
              </a:lnSpc>
              <a:spcBef>
                <a:spcPts val="0"/>
              </a:spcBef>
              <a:spcAft>
                <a:spcPts val="1200"/>
              </a:spcAft>
              <a:buNone/>
            </a:pPr>
            <a:r>
              <a:rPr lang="en" sz="1300">
                <a:solidFill>
                  <a:srgbClr val="434343"/>
                </a:solidFill>
              </a:rPr>
              <a:t>Checkpoint traffic and training traffic have different networks</a:t>
            </a:r>
            <a:endParaRPr sz="1300"/>
          </a:p>
        </p:txBody>
      </p:sp>
      <p:sp>
        <p:nvSpPr>
          <p:cNvPr id="808" name="Google Shape;808;p81"/>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12" name="Shape 812"/>
        <p:cNvGrpSpPr/>
        <p:nvPr/>
      </p:nvGrpSpPr>
      <p:grpSpPr>
        <a:xfrm>
          <a:off x="0" y="0"/>
          <a:ext cx="0" cy="0"/>
          <a:chOff x="0" y="0"/>
          <a:chExt cx="0" cy="0"/>
        </a:xfrm>
      </p:grpSpPr>
      <p:sp>
        <p:nvSpPr>
          <p:cNvPr id="813" name="Google Shape;813;p82"/>
          <p:cNvSpPr txBox="1"/>
          <p:nvPr>
            <p:ph type="title"/>
          </p:nvPr>
        </p:nvSpPr>
        <p:spPr>
          <a:xfrm>
            <a:off x="465711" y="404198"/>
            <a:ext cx="2412900" cy="991200"/>
          </a:xfrm>
          <a:prstGeom prst="rect">
            <a:avLst/>
          </a:prstGeom>
          <a:noFill/>
          <a:ln>
            <a:noFill/>
          </a:ln>
        </p:spPr>
        <p:txBody>
          <a:bodyPr anchorCtr="0" anchor="t" bIns="0" lIns="0" spcFirstLastPara="1" rIns="0" wrap="square" tIns="6050">
            <a:spAutoFit/>
          </a:bodyPr>
          <a:lstStyle/>
          <a:p>
            <a:pPr indent="0" lvl="0" marL="0" rtl="0" algn="l">
              <a:lnSpc>
                <a:spcPct val="100000"/>
              </a:lnSpc>
              <a:spcBef>
                <a:spcPts val="0"/>
              </a:spcBef>
              <a:spcAft>
                <a:spcPts val="0"/>
              </a:spcAft>
              <a:buNone/>
            </a:pPr>
            <a:r>
              <a:rPr lang="en"/>
              <a:t>Challenge #2</a:t>
            </a:r>
            <a:endParaRPr/>
          </a:p>
        </p:txBody>
      </p:sp>
      <p:grpSp>
        <p:nvGrpSpPr>
          <p:cNvPr id="814" name="Google Shape;814;p82"/>
          <p:cNvGrpSpPr/>
          <p:nvPr/>
        </p:nvGrpSpPr>
        <p:grpSpPr>
          <a:xfrm>
            <a:off x="3114287" y="2393607"/>
            <a:ext cx="1850906" cy="1617980"/>
            <a:chOff x="6847596" y="5262988"/>
            <a:chExt cx="4069715" cy="3557564"/>
          </a:xfrm>
        </p:grpSpPr>
        <p:sp>
          <p:nvSpPr>
            <p:cNvPr id="815" name="Google Shape;815;p82"/>
            <p:cNvSpPr/>
            <p:nvPr/>
          </p:nvSpPr>
          <p:spPr>
            <a:xfrm>
              <a:off x="6847596" y="5262988"/>
              <a:ext cx="4069715" cy="718820"/>
            </a:xfrm>
            <a:custGeom>
              <a:rect b="b" l="l" r="r" t="t"/>
              <a:pathLst>
                <a:path extrusionOk="0" h="718820" w="4069715">
                  <a:moveTo>
                    <a:pt x="0" y="0"/>
                  </a:moveTo>
                  <a:lnTo>
                    <a:pt x="4069321" y="0"/>
                  </a:lnTo>
                  <a:lnTo>
                    <a:pt x="4069321" y="718351"/>
                  </a:lnTo>
                  <a:lnTo>
                    <a:pt x="0" y="718351"/>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16" name="Google Shape;816;p82"/>
            <p:cNvSpPr/>
            <p:nvPr/>
          </p:nvSpPr>
          <p:spPr>
            <a:xfrm>
              <a:off x="7152856" y="5329573"/>
              <a:ext cx="3457575" cy="2006600"/>
            </a:xfrm>
            <a:custGeom>
              <a:rect b="b" l="l" r="r" t="t"/>
              <a:pathLst>
                <a:path extrusionOk="0" h="2006600" w="3457575">
                  <a:moveTo>
                    <a:pt x="585190" y="1713725"/>
                  </a:moveTo>
                  <a:lnTo>
                    <a:pt x="581761" y="1668945"/>
                  </a:lnTo>
                  <a:lnTo>
                    <a:pt x="571474" y="1625003"/>
                  </a:lnTo>
                  <a:lnTo>
                    <a:pt x="554342" y="1582775"/>
                  </a:lnTo>
                  <a:lnTo>
                    <a:pt x="530339" y="1543100"/>
                  </a:lnTo>
                  <a:lnTo>
                    <a:pt x="499491" y="1506829"/>
                  </a:lnTo>
                  <a:lnTo>
                    <a:pt x="463219" y="1475981"/>
                  </a:lnTo>
                  <a:lnTo>
                    <a:pt x="423545" y="1451991"/>
                  </a:lnTo>
                  <a:lnTo>
                    <a:pt x="381317" y="1434846"/>
                  </a:lnTo>
                  <a:lnTo>
                    <a:pt x="337388" y="1424559"/>
                  </a:lnTo>
                  <a:lnTo>
                    <a:pt x="292595" y="1421130"/>
                  </a:lnTo>
                  <a:lnTo>
                    <a:pt x="247802" y="1424559"/>
                  </a:lnTo>
                  <a:lnTo>
                    <a:pt x="203873" y="1434846"/>
                  </a:lnTo>
                  <a:lnTo>
                    <a:pt x="161645" y="1451991"/>
                  </a:lnTo>
                  <a:lnTo>
                    <a:pt x="121970" y="1475981"/>
                  </a:lnTo>
                  <a:lnTo>
                    <a:pt x="85699" y="1506829"/>
                  </a:lnTo>
                  <a:lnTo>
                    <a:pt x="54851" y="1543100"/>
                  </a:lnTo>
                  <a:lnTo>
                    <a:pt x="30848" y="1582775"/>
                  </a:lnTo>
                  <a:lnTo>
                    <a:pt x="13716" y="1625003"/>
                  </a:lnTo>
                  <a:lnTo>
                    <a:pt x="3429" y="1668945"/>
                  </a:lnTo>
                  <a:lnTo>
                    <a:pt x="0" y="1713725"/>
                  </a:lnTo>
                  <a:lnTo>
                    <a:pt x="3429" y="1758518"/>
                  </a:lnTo>
                  <a:lnTo>
                    <a:pt x="13716" y="1802447"/>
                  </a:lnTo>
                  <a:lnTo>
                    <a:pt x="30848" y="1844675"/>
                  </a:lnTo>
                  <a:lnTo>
                    <a:pt x="54851" y="1884349"/>
                  </a:lnTo>
                  <a:lnTo>
                    <a:pt x="85699" y="1920621"/>
                  </a:lnTo>
                  <a:lnTo>
                    <a:pt x="121970" y="1951469"/>
                  </a:lnTo>
                  <a:lnTo>
                    <a:pt x="161645" y="1975472"/>
                  </a:lnTo>
                  <a:lnTo>
                    <a:pt x="203873" y="1992604"/>
                  </a:lnTo>
                  <a:lnTo>
                    <a:pt x="247802" y="2002891"/>
                  </a:lnTo>
                  <a:lnTo>
                    <a:pt x="292595" y="2006320"/>
                  </a:lnTo>
                  <a:lnTo>
                    <a:pt x="337388" y="2002891"/>
                  </a:lnTo>
                  <a:lnTo>
                    <a:pt x="381317" y="1992604"/>
                  </a:lnTo>
                  <a:lnTo>
                    <a:pt x="423545" y="1975472"/>
                  </a:lnTo>
                  <a:lnTo>
                    <a:pt x="463219" y="1951469"/>
                  </a:lnTo>
                  <a:lnTo>
                    <a:pt x="499491" y="1920621"/>
                  </a:lnTo>
                  <a:lnTo>
                    <a:pt x="530339" y="1884349"/>
                  </a:lnTo>
                  <a:lnTo>
                    <a:pt x="554342" y="1844675"/>
                  </a:lnTo>
                  <a:lnTo>
                    <a:pt x="571474" y="1802447"/>
                  </a:lnTo>
                  <a:lnTo>
                    <a:pt x="581761" y="1758518"/>
                  </a:lnTo>
                  <a:lnTo>
                    <a:pt x="585190" y="1713725"/>
                  </a:lnTo>
                  <a:close/>
                </a:path>
                <a:path extrusionOk="0" h="2006600" w="3457575">
                  <a:moveTo>
                    <a:pt x="585190" y="292595"/>
                  </a:moveTo>
                  <a:lnTo>
                    <a:pt x="581761" y="247815"/>
                  </a:lnTo>
                  <a:lnTo>
                    <a:pt x="571474" y="203873"/>
                  </a:lnTo>
                  <a:lnTo>
                    <a:pt x="554342" y="161645"/>
                  </a:lnTo>
                  <a:lnTo>
                    <a:pt x="530339" y="121970"/>
                  </a:lnTo>
                  <a:lnTo>
                    <a:pt x="499491" y="85699"/>
                  </a:lnTo>
                  <a:lnTo>
                    <a:pt x="463219" y="54851"/>
                  </a:lnTo>
                  <a:lnTo>
                    <a:pt x="423545" y="30848"/>
                  </a:lnTo>
                  <a:lnTo>
                    <a:pt x="381317" y="13716"/>
                  </a:lnTo>
                  <a:lnTo>
                    <a:pt x="337388" y="3429"/>
                  </a:lnTo>
                  <a:lnTo>
                    <a:pt x="292595" y="0"/>
                  </a:lnTo>
                  <a:lnTo>
                    <a:pt x="247802" y="3429"/>
                  </a:lnTo>
                  <a:lnTo>
                    <a:pt x="203873" y="13716"/>
                  </a:lnTo>
                  <a:lnTo>
                    <a:pt x="161645" y="30848"/>
                  </a:lnTo>
                  <a:lnTo>
                    <a:pt x="121970" y="54851"/>
                  </a:lnTo>
                  <a:lnTo>
                    <a:pt x="85699" y="85699"/>
                  </a:lnTo>
                  <a:lnTo>
                    <a:pt x="54851" y="121970"/>
                  </a:lnTo>
                  <a:lnTo>
                    <a:pt x="30848" y="161645"/>
                  </a:lnTo>
                  <a:lnTo>
                    <a:pt x="13716" y="203873"/>
                  </a:lnTo>
                  <a:lnTo>
                    <a:pt x="3429" y="247815"/>
                  </a:lnTo>
                  <a:lnTo>
                    <a:pt x="0" y="292595"/>
                  </a:lnTo>
                  <a:lnTo>
                    <a:pt x="3429" y="337388"/>
                  </a:lnTo>
                  <a:lnTo>
                    <a:pt x="13716" y="381317"/>
                  </a:lnTo>
                  <a:lnTo>
                    <a:pt x="30848" y="423545"/>
                  </a:lnTo>
                  <a:lnTo>
                    <a:pt x="54851" y="463219"/>
                  </a:lnTo>
                  <a:lnTo>
                    <a:pt x="85699" y="499491"/>
                  </a:lnTo>
                  <a:lnTo>
                    <a:pt x="121970" y="530339"/>
                  </a:lnTo>
                  <a:lnTo>
                    <a:pt x="161645" y="554342"/>
                  </a:lnTo>
                  <a:lnTo>
                    <a:pt x="203873" y="571474"/>
                  </a:lnTo>
                  <a:lnTo>
                    <a:pt x="247802" y="581761"/>
                  </a:lnTo>
                  <a:lnTo>
                    <a:pt x="292595" y="585190"/>
                  </a:lnTo>
                  <a:lnTo>
                    <a:pt x="337388" y="581761"/>
                  </a:lnTo>
                  <a:lnTo>
                    <a:pt x="381317" y="571474"/>
                  </a:lnTo>
                  <a:lnTo>
                    <a:pt x="423545" y="554342"/>
                  </a:lnTo>
                  <a:lnTo>
                    <a:pt x="463219" y="530339"/>
                  </a:lnTo>
                  <a:lnTo>
                    <a:pt x="499491" y="499491"/>
                  </a:lnTo>
                  <a:lnTo>
                    <a:pt x="530339" y="463219"/>
                  </a:lnTo>
                  <a:lnTo>
                    <a:pt x="554342" y="423545"/>
                  </a:lnTo>
                  <a:lnTo>
                    <a:pt x="571474" y="381317"/>
                  </a:lnTo>
                  <a:lnTo>
                    <a:pt x="581761" y="337388"/>
                  </a:lnTo>
                  <a:lnTo>
                    <a:pt x="585190" y="292595"/>
                  </a:lnTo>
                  <a:close/>
                </a:path>
                <a:path extrusionOk="0" h="2006600" w="3457575">
                  <a:moveTo>
                    <a:pt x="1542554" y="1713725"/>
                  </a:moveTo>
                  <a:lnTo>
                    <a:pt x="1539125" y="1668945"/>
                  </a:lnTo>
                  <a:lnTo>
                    <a:pt x="1528851" y="1625003"/>
                  </a:lnTo>
                  <a:lnTo>
                    <a:pt x="1511706" y="1582775"/>
                  </a:lnTo>
                  <a:lnTo>
                    <a:pt x="1487716" y="1543100"/>
                  </a:lnTo>
                  <a:lnTo>
                    <a:pt x="1456855" y="1506829"/>
                  </a:lnTo>
                  <a:lnTo>
                    <a:pt x="1420596" y="1475981"/>
                  </a:lnTo>
                  <a:lnTo>
                    <a:pt x="1380921" y="1451991"/>
                  </a:lnTo>
                  <a:lnTo>
                    <a:pt x="1338681" y="1434846"/>
                  </a:lnTo>
                  <a:lnTo>
                    <a:pt x="1294752" y="1424559"/>
                  </a:lnTo>
                  <a:lnTo>
                    <a:pt x="1249959" y="1421130"/>
                  </a:lnTo>
                  <a:lnTo>
                    <a:pt x="1205179" y="1424559"/>
                  </a:lnTo>
                  <a:lnTo>
                    <a:pt x="1161237" y="1434846"/>
                  </a:lnTo>
                  <a:lnTo>
                    <a:pt x="1119009" y="1451991"/>
                  </a:lnTo>
                  <a:lnTo>
                    <a:pt x="1079334" y="1475981"/>
                  </a:lnTo>
                  <a:lnTo>
                    <a:pt x="1043063" y="1506829"/>
                  </a:lnTo>
                  <a:lnTo>
                    <a:pt x="1012215" y="1543100"/>
                  </a:lnTo>
                  <a:lnTo>
                    <a:pt x="988225" y="1582775"/>
                  </a:lnTo>
                  <a:lnTo>
                    <a:pt x="971080" y="1625003"/>
                  </a:lnTo>
                  <a:lnTo>
                    <a:pt x="960793" y="1668945"/>
                  </a:lnTo>
                  <a:lnTo>
                    <a:pt x="957364" y="1713725"/>
                  </a:lnTo>
                  <a:lnTo>
                    <a:pt x="960793" y="1758518"/>
                  </a:lnTo>
                  <a:lnTo>
                    <a:pt x="971080" y="1802447"/>
                  </a:lnTo>
                  <a:lnTo>
                    <a:pt x="988225" y="1844675"/>
                  </a:lnTo>
                  <a:lnTo>
                    <a:pt x="1012215" y="1884349"/>
                  </a:lnTo>
                  <a:lnTo>
                    <a:pt x="1043063" y="1920621"/>
                  </a:lnTo>
                  <a:lnTo>
                    <a:pt x="1079334" y="1951469"/>
                  </a:lnTo>
                  <a:lnTo>
                    <a:pt x="1119009" y="1975472"/>
                  </a:lnTo>
                  <a:lnTo>
                    <a:pt x="1161237" y="1992604"/>
                  </a:lnTo>
                  <a:lnTo>
                    <a:pt x="1205179" y="2002891"/>
                  </a:lnTo>
                  <a:lnTo>
                    <a:pt x="1249959" y="2006320"/>
                  </a:lnTo>
                  <a:lnTo>
                    <a:pt x="1294752" y="2002891"/>
                  </a:lnTo>
                  <a:lnTo>
                    <a:pt x="1338681" y="1992604"/>
                  </a:lnTo>
                  <a:lnTo>
                    <a:pt x="1380921" y="1975472"/>
                  </a:lnTo>
                  <a:lnTo>
                    <a:pt x="1420596" y="1951469"/>
                  </a:lnTo>
                  <a:lnTo>
                    <a:pt x="1456855" y="1920621"/>
                  </a:lnTo>
                  <a:lnTo>
                    <a:pt x="1487716" y="1884349"/>
                  </a:lnTo>
                  <a:lnTo>
                    <a:pt x="1511706" y="1844675"/>
                  </a:lnTo>
                  <a:lnTo>
                    <a:pt x="1528851" y="1802447"/>
                  </a:lnTo>
                  <a:lnTo>
                    <a:pt x="1539125" y="1758518"/>
                  </a:lnTo>
                  <a:lnTo>
                    <a:pt x="1542554" y="1713725"/>
                  </a:lnTo>
                  <a:close/>
                </a:path>
                <a:path extrusionOk="0" h="2006600" w="3457575">
                  <a:moveTo>
                    <a:pt x="1542554" y="292595"/>
                  </a:moveTo>
                  <a:lnTo>
                    <a:pt x="1539125" y="247815"/>
                  </a:lnTo>
                  <a:lnTo>
                    <a:pt x="1528851" y="203873"/>
                  </a:lnTo>
                  <a:lnTo>
                    <a:pt x="1511706" y="161645"/>
                  </a:lnTo>
                  <a:lnTo>
                    <a:pt x="1487716" y="121970"/>
                  </a:lnTo>
                  <a:lnTo>
                    <a:pt x="1456855" y="85699"/>
                  </a:lnTo>
                  <a:lnTo>
                    <a:pt x="1420596" y="54851"/>
                  </a:lnTo>
                  <a:lnTo>
                    <a:pt x="1380921" y="30848"/>
                  </a:lnTo>
                  <a:lnTo>
                    <a:pt x="1338681" y="13716"/>
                  </a:lnTo>
                  <a:lnTo>
                    <a:pt x="1294752" y="3429"/>
                  </a:lnTo>
                  <a:lnTo>
                    <a:pt x="1249959" y="0"/>
                  </a:lnTo>
                  <a:lnTo>
                    <a:pt x="1205179" y="3429"/>
                  </a:lnTo>
                  <a:lnTo>
                    <a:pt x="1161237" y="13716"/>
                  </a:lnTo>
                  <a:lnTo>
                    <a:pt x="1119009" y="30848"/>
                  </a:lnTo>
                  <a:lnTo>
                    <a:pt x="1079334" y="54851"/>
                  </a:lnTo>
                  <a:lnTo>
                    <a:pt x="1043063" y="85699"/>
                  </a:lnTo>
                  <a:lnTo>
                    <a:pt x="1012215" y="121970"/>
                  </a:lnTo>
                  <a:lnTo>
                    <a:pt x="988225" y="161645"/>
                  </a:lnTo>
                  <a:lnTo>
                    <a:pt x="971080" y="203873"/>
                  </a:lnTo>
                  <a:lnTo>
                    <a:pt x="960793" y="247815"/>
                  </a:lnTo>
                  <a:lnTo>
                    <a:pt x="957364" y="292595"/>
                  </a:lnTo>
                  <a:lnTo>
                    <a:pt x="960793" y="337388"/>
                  </a:lnTo>
                  <a:lnTo>
                    <a:pt x="971080" y="381317"/>
                  </a:lnTo>
                  <a:lnTo>
                    <a:pt x="988225" y="423545"/>
                  </a:lnTo>
                  <a:lnTo>
                    <a:pt x="1012215" y="463219"/>
                  </a:lnTo>
                  <a:lnTo>
                    <a:pt x="1043063" y="499491"/>
                  </a:lnTo>
                  <a:lnTo>
                    <a:pt x="1079334" y="530339"/>
                  </a:lnTo>
                  <a:lnTo>
                    <a:pt x="1119009" y="554342"/>
                  </a:lnTo>
                  <a:lnTo>
                    <a:pt x="1161237" y="571474"/>
                  </a:lnTo>
                  <a:lnTo>
                    <a:pt x="1205179" y="581761"/>
                  </a:lnTo>
                  <a:lnTo>
                    <a:pt x="1249959" y="585190"/>
                  </a:lnTo>
                  <a:lnTo>
                    <a:pt x="1294752" y="581761"/>
                  </a:lnTo>
                  <a:lnTo>
                    <a:pt x="1338681" y="571474"/>
                  </a:lnTo>
                  <a:lnTo>
                    <a:pt x="1380921" y="554342"/>
                  </a:lnTo>
                  <a:lnTo>
                    <a:pt x="1420596" y="530339"/>
                  </a:lnTo>
                  <a:lnTo>
                    <a:pt x="1456855" y="499491"/>
                  </a:lnTo>
                  <a:lnTo>
                    <a:pt x="1487716" y="463219"/>
                  </a:lnTo>
                  <a:lnTo>
                    <a:pt x="1511706" y="423545"/>
                  </a:lnTo>
                  <a:lnTo>
                    <a:pt x="1528851" y="381317"/>
                  </a:lnTo>
                  <a:lnTo>
                    <a:pt x="1539125" y="337388"/>
                  </a:lnTo>
                  <a:lnTo>
                    <a:pt x="1542554" y="292595"/>
                  </a:lnTo>
                  <a:close/>
                </a:path>
                <a:path extrusionOk="0" h="2006600" w="3457575">
                  <a:moveTo>
                    <a:pt x="2499918" y="1713725"/>
                  </a:moveTo>
                  <a:lnTo>
                    <a:pt x="2496502" y="1668945"/>
                  </a:lnTo>
                  <a:lnTo>
                    <a:pt x="2486215" y="1625003"/>
                  </a:lnTo>
                  <a:lnTo>
                    <a:pt x="2469070" y="1582775"/>
                  </a:lnTo>
                  <a:lnTo>
                    <a:pt x="2445080" y="1543100"/>
                  </a:lnTo>
                  <a:lnTo>
                    <a:pt x="2414232" y="1506829"/>
                  </a:lnTo>
                  <a:lnTo>
                    <a:pt x="2377960" y="1475981"/>
                  </a:lnTo>
                  <a:lnTo>
                    <a:pt x="2338286" y="1451991"/>
                  </a:lnTo>
                  <a:lnTo>
                    <a:pt x="2296058" y="1434846"/>
                  </a:lnTo>
                  <a:lnTo>
                    <a:pt x="2252116" y="1424559"/>
                  </a:lnTo>
                  <a:lnTo>
                    <a:pt x="2207336" y="1421130"/>
                  </a:lnTo>
                  <a:lnTo>
                    <a:pt x="2162543" y="1424559"/>
                  </a:lnTo>
                  <a:lnTo>
                    <a:pt x="2118614" y="1434846"/>
                  </a:lnTo>
                  <a:lnTo>
                    <a:pt x="2076373" y="1451991"/>
                  </a:lnTo>
                  <a:lnTo>
                    <a:pt x="2036699" y="1475981"/>
                  </a:lnTo>
                  <a:lnTo>
                    <a:pt x="2000440" y="1506829"/>
                  </a:lnTo>
                  <a:lnTo>
                    <a:pt x="1969579" y="1543100"/>
                  </a:lnTo>
                  <a:lnTo>
                    <a:pt x="1945589" y="1582775"/>
                  </a:lnTo>
                  <a:lnTo>
                    <a:pt x="1928444" y="1625003"/>
                  </a:lnTo>
                  <a:lnTo>
                    <a:pt x="1918169" y="1668945"/>
                  </a:lnTo>
                  <a:lnTo>
                    <a:pt x="1914740" y="1713725"/>
                  </a:lnTo>
                  <a:lnTo>
                    <a:pt x="1918169" y="1758518"/>
                  </a:lnTo>
                  <a:lnTo>
                    <a:pt x="1928444" y="1802447"/>
                  </a:lnTo>
                  <a:lnTo>
                    <a:pt x="1945589" y="1844675"/>
                  </a:lnTo>
                  <a:lnTo>
                    <a:pt x="1969579" y="1884349"/>
                  </a:lnTo>
                  <a:lnTo>
                    <a:pt x="2000440" y="1920621"/>
                  </a:lnTo>
                  <a:lnTo>
                    <a:pt x="2036699" y="1951469"/>
                  </a:lnTo>
                  <a:lnTo>
                    <a:pt x="2076373" y="1975472"/>
                  </a:lnTo>
                  <a:lnTo>
                    <a:pt x="2118614" y="1992604"/>
                  </a:lnTo>
                  <a:lnTo>
                    <a:pt x="2162543" y="2002891"/>
                  </a:lnTo>
                  <a:lnTo>
                    <a:pt x="2207336" y="2006320"/>
                  </a:lnTo>
                  <a:lnTo>
                    <a:pt x="2252116" y="2002891"/>
                  </a:lnTo>
                  <a:lnTo>
                    <a:pt x="2296058" y="1992604"/>
                  </a:lnTo>
                  <a:lnTo>
                    <a:pt x="2338286" y="1975472"/>
                  </a:lnTo>
                  <a:lnTo>
                    <a:pt x="2377960" y="1951469"/>
                  </a:lnTo>
                  <a:lnTo>
                    <a:pt x="2414232" y="1920621"/>
                  </a:lnTo>
                  <a:lnTo>
                    <a:pt x="2445080" y="1884349"/>
                  </a:lnTo>
                  <a:lnTo>
                    <a:pt x="2469070" y="1844675"/>
                  </a:lnTo>
                  <a:lnTo>
                    <a:pt x="2486215" y="1802447"/>
                  </a:lnTo>
                  <a:lnTo>
                    <a:pt x="2496502" y="1758518"/>
                  </a:lnTo>
                  <a:lnTo>
                    <a:pt x="2499918" y="1713725"/>
                  </a:lnTo>
                  <a:close/>
                </a:path>
                <a:path extrusionOk="0" h="2006600" w="3457575">
                  <a:moveTo>
                    <a:pt x="2499918" y="292595"/>
                  </a:moveTo>
                  <a:lnTo>
                    <a:pt x="2496502" y="247815"/>
                  </a:lnTo>
                  <a:lnTo>
                    <a:pt x="2486215" y="203873"/>
                  </a:lnTo>
                  <a:lnTo>
                    <a:pt x="2469070" y="161645"/>
                  </a:lnTo>
                  <a:lnTo>
                    <a:pt x="2445080" y="121970"/>
                  </a:lnTo>
                  <a:lnTo>
                    <a:pt x="2414232" y="85699"/>
                  </a:lnTo>
                  <a:lnTo>
                    <a:pt x="2377960" y="54851"/>
                  </a:lnTo>
                  <a:lnTo>
                    <a:pt x="2338286" y="30848"/>
                  </a:lnTo>
                  <a:lnTo>
                    <a:pt x="2296058" y="13716"/>
                  </a:lnTo>
                  <a:lnTo>
                    <a:pt x="2252116" y="3429"/>
                  </a:lnTo>
                  <a:lnTo>
                    <a:pt x="2207336" y="0"/>
                  </a:lnTo>
                  <a:lnTo>
                    <a:pt x="2162543" y="3429"/>
                  </a:lnTo>
                  <a:lnTo>
                    <a:pt x="2118614" y="13716"/>
                  </a:lnTo>
                  <a:lnTo>
                    <a:pt x="2076373" y="30848"/>
                  </a:lnTo>
                  <a:lnTo>
                    <a:pt x="2036699" y="54851"/>
                  </a:lnTo>
                  <a:lnTo>
                    <a:pt x="2000440" y="85699"/>
                  </a:lnTo>
                  <a:lnTo>
                    <a:pt x="1969579" y="121970"/>
                  </a:lnTo>
                  <a:lnTo>
                    <a:pt x="1945589" y="161645"/>
                  </a:lnTo>
                  <a:lnTo>
                    <a:pt x="1928444" y="203873"/>
                  </a:lnTo>
                  <a:lnTo>
                    <a:pt x="1918169" y="247815"/>
                  </a:lnTo>
                  <a:lnTo>
                    <a:pt x="1914740" y="292595"/>
                  </a:lnTo>
                  <a:lnTo>
                    <a:pt x="1918169" y="337388"/>
                  </a:lnTo>
                  <a:lnTo>
                    <a:pt x="1928444" y="381317"/>
                  </a:lnTo>
                  <a:lnTo>
                    <a:pt x="1945589" y="423545"/>
                  </a:lnTo>
                  <a:lnTo>
                    <a:pt x="1969579" y="463219"/>
                  </a:lnTo>
                  <a:lnTo>
                    <a:pt x="2000440" y="499491"/>
                  </a:lnTo>
                  <a:lnTo>
                    <a:pt x="2036699" y="530339"/>
                  </a:lnTo>
                  <a:lnTo>
                    <a:pt x="2076373" y="554342"/>
                  </a:lnTo>
                  <a:lnTo>
                    <a:pt x="2118614" y="571474"/>
                  </a:lnTo>
                  <a:lnTo>
                    <a:pt x="2162543" y="581761"/>
                  </a:lnTo>
                  <a:lnTo>
                    <a:pt x="2207336" y="585190"/>
                  </a:lnTo>
                  <a:lnTo>
                    <a:pt x="2252116" y="581761"/>
                  </a:lnTo>
                  <a:lnTo>
                    <a:pt x="2296058" y="571474"/>
                  </a:lnTo>
                  <a:lnTo>
                    <a:pt x="2338286" y="554342"/>
                  </a:lnTo>
                  <a:lnTo>
                    <a:pt x="2377960" y="530339"/>
                  </a:lnTo>
                  <a:lnTo>
                    <a:pt x="2414232" y="499491"/>
                  </a:lnTo>
                  <a:lnTo>
                    <a:pt x="2445080" y="463219"/>
                  </a:lnTo>
                  <a:lnTo>
                    <a:pt x="2469070" y="423545"/>
                  </a:lnTo>
                  <a:lnTo>
                    <a:pt x="2486215" y="381317"/>
                  </a:lnTo>
                  <a:lnTo>
                    <a:pt x="2496502" y="337388"/>
                  </a:lnTo>
                  <a:lnTo>
                    <a:pt x="2499918" y="292595"/>
                  </a:lnTo>
                  <a:close/>
                </a:path>
                <a:path extrusionOk="0" h="2006600" w="3457575">
                  <a:moveTo>
                    <a:pt x="3457295" y="1713725"/>
                  </a:moveTo>
                  <a:lnTo>
                    <a:pt x="3453866" y="1668945"/>
                  </a:lnTo>
                  <a:lnTo>
                    <a:pt x="3443579" y="1625003"/>
                  </a:lnTo>
                  <a:lnTo>
                    <a:pt x="3426447" y="1582775"/>
                  </a:lnTo>
                  <a:lnTo>
                    <a:pt x="3402444" y="1543100"/>
                  </a:lnTo>
                  <a:lnTo>
                    <a:pt x="3371596" y="1506829"/>
                  </a:lnTo>
                  <a:lnTo>
                    <a:pt x="3335324" y="1475981"/>
                  </a:lnTo>
                  <a:lnTo>
                    <a:pt x="3295650" y="1451991"/>
                  </a:lnTo>
                  <a:lnTo>
                    <a:pt x="3253422" y="1434846"/>
                  </a:lnTo>
                  <a:lnTo>
                    <a:pt x="3209493" y="1424559"/>
                  </a:lnTo>
                  <a:lnTo>
                    <a:pt x="3164700" y="1421130"/>
                  </a:lnTo>
                  <a:lnTo>
                    <a:pt x="3119920" y="1424559"/>
                  </a:lnTo>
                  <a:lnTo>
                    <a:pt x="3075978" y="1434846"/>
                  </a:lnTo>
                  <a:lnTo>
                    <a:pt x="3033750" y="1451991"/>
                  </a:lnTo>
                  <a:lnTo>
                    <a:pt x="2994075" y="1475981"/>
                  </a:lnTo>
                  <a:lnTo>
                    <a:pt x="2957804" y="1506829"/>
                  </a:lnTo>
                  <a:lnTo>
                    <a:pt x="2926956" y="1543100"/>
                  </a:lnTo>
                  <a:lnTo>
                    <a:pt x="2902953" y="1582775"/>
                  </a:lnTo>
                  <a:lnTo>
                    <a:pt x="2885821" y="1625003"/>
                  </a:lnTo>
                  <a:lnTo>
                    <a:pt x="2875534" y="1668945"/>
                  </a:lnTo>
                  <a:lnTo>
                    <a:pt x="2872105" y="1713725"/>
                  </a:lnTo>
                  <a:lnTo>
                    <a:pt x="2875534" y="1758518"/>
                  </a:lnTo>
                  <a:lnTo>
                    <a:pt x="2885821" y="1802447"/>
                  </a:lnTo>
                  <a:lnTo>
                    <a:pt x="2902953" y="1844675"/>
                  </a:lnTo>
                  <a:lnTo>
                    <a:pt x="2926956" y="1884349"/>
                  </a:lnTo>
                  <a:lnTo>
                    <a:pt x="2957804" y="1920621"/>
                  </a:lnTo>
                  <a:lnTo>
                    <a:pt x="2994075" y="1951469"/>
                  </a:lnTo>
                  <a:lnTo>
                    <a:pt x="3033750" y="1975472"/>
                  </a:lnTo>
                  <a:lnTo>
                    <a:pt x="3075978" y="1992604"/>
                  </a:lnTo>
                  <a:lnTo>
                    <a:pt x="3119920" y="2002891"/>
                  </a:lnTo>
                  <a:lnTo>
                    <a:pt x="3164700" y="2006320"/>
                  </a:lnTo>
                  <a:lnTo>
                    <a:pt x="3209493" y="2002891"/>
                  </a:lnTo>
                  <a:lnTo>
                    <a:pt x="3253422" y="1992604"/>
                  </a:lnTo>
                  <a:lnTo>
                    <a:pt x="3295650" y="1975472"/>
                  </a:lnTo>
                  <a:lnTo>
                    <a:pt x="3335324" y="1951469"/>
                  </a:lnTo>
                  <a:lnTo>
                    <a:pt x="3371596" y="1920621"/>
                  </a:lnTo>
                  <a:lnTo>
                    <a:pt x="3402444" y="1884349"/>
                  </a:lnTo>
                  <a:lnTo>
                    <a:pt x="3426447" y="1844675"/>
                  </a:lnTo>
                  <a:lnTo>
                    <a:pt x="3443579" y="1802447"/>
                  </a:lnTo>
                  <a:lnTo>
                    <a:pt x="3453866" y="1758518"/>
                  </a:lnTo>
                  <a:lnTo>
                    <a:pt x="3457295" y="1713725"/>
                  </a:lnTo>
                  <a:close/>
                </a:path>
                <a:path extrusionOk="0" h="2006600" w="3457575">
                  <a:moveTo>
                    <a:pt x="3457295" y="292595"/>
                  </a:moveTo>
                  <a:lnTo>
                    <a:pt x="3453866" y="247815"/>
                  </a:lnTo>
                  <a:lnTo>
                    <a:pt x="3443579" y="203873"/>
                  </a:lnTo>
                  <a:lnTo>
                    <a:pt x="3426447" y="161645"/>
                  </a:lnTo>
                  <a:lnTo>
                    <a:pt x="3402444" y="121970"/>
                  </a:lnTo>
                  <a:lnTo>
                    <a:pt x="3371596" y="85699"/>
                  </a:lnTo>
                  <a:lnTo>
                    <a:pt x="3335324" y="54851"/>
                  </a:lnTo>
                  <a:lnTo>
                    <a:pt x="3295650" y="30848"/>
                  </a:lnTo>
                  <a:lnTo>
                    <a:pt x="3253422" y="13716"/>
                  </a:lnTo>
                  <a:lnTo>
                    <a:pt x="3209493" y="3429"/>
                  </a:lnTo>
                  <a:lnTo>
                    <a:pt x="3164700" y="0"/>
                  </a:lnTo>
                  <a:lnTo>
                    <a:pt x="3119920" y="3429"/>
                  </a:lnTo>
                  <a:lnTo>
                    <a:pt x="3075978" y="13716"/>
                  </a:lnTo>
                  <a:lnTo>
                    <a:pt x="3033750" y="30848"/>
                  </a:lnTo>
                  <a:lnTo>
                    <a:pt x="2994075" y="54851"/>
                  </a:lnTo>
                  <a:lnTo>
                    <a:pt x="2957804" y="85699"/>
                  </a:lnTo>
                  <a:lnTo>
                    <a:pt x="2926956" y="121970"/>
                  </a:lnTo>
                  <a:lnTo>
                    <a:pt x="2902953" y="161645"/>
                  </a:lnTo>
                  <a:lnTo>
                    <a:pt x="2885821" y="203873"/>
                  </a:lnTo>
                  <a:lnTo>
                    <a:pt x="2875534" y="247815"/>
                  </a:lnTo>
                  <a:lnTo>
                    <a:pt x="2872105" y="292595"/>
                  </a:lnTo>
                  <a:lnTo>
                    <a:pt x="2875534" y="337388"/>
                  </a:lnTo>
                  <a:lnTo>
                    <a:pt x="2885821" y="381317"/>
                  </a:lnTo>
                  <a:lnTo>
                    <a:pt x="2902953" y="423545"/>
                  </a:lnTo>
                  <a:lnTo>
                    <a:pt x="2926956" y="463219"/>
                  </a:lnTo>
                  <a:lnTo>
                    <a:pt x="2957804" y="499491"/>
                  </a:lnTo>
                  <a:lnTo>
                    <a:pt x="2994075" y="530339"/>
                  </a:lnTo>
                  <a:lnTo>
                    <a:pt x="3033750" y="554342"/>
                  </a:lnTo>
                  <a:lnTo>
                    <a:pt x="3075978" y="571474"/>
                  </a:lnTo>
                  <a:lnTo>
                    <a:pt x="3119920" y="581761"/>
                  </a:lnTo>
                  <a:lnTo>
                    <a:pt x="3164700" y="585190"/>
                  </a:lnTo>
                  <a:lnTo>
                    <a:pt x="3209493" y="581761"/>
                  </a:lnTo>
                  <a:lnTo>
                    <a:pt x="3253422" y="571474"/>
                  </a:lnTo>
                  <a:lnTo>
                    <a:pt x="3295650" y="554342"/>
                  </a:lnTo>
                  <a:lnTo>
                    <a:pt x="3335324" y="530339"/>
                  </a:lnTo>
                  <a:lnTo>
                    <a:pt x="3371596" y="499491"/>
                  </a:lnTo>
                  <a:lnTo>
                    <a:pt x="3402444" y="463219"/>
                  </a:lnTo>
                  <a:lnTo>
                    <a:pt x="3426447" y="423545"/>
                  </a:lnTo>
                  <a:lnTo>
                    <a:pt x="3443579" y="381317"/>
                  </a:lnTo>
                  <a:lnTo>
                    <a:pt x="3453866" y="337388"/>
                  </a:lnTo>
                  <a:lnTo>
                    <a:pt x="3457295" y="292595"/>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17" name="Google Shape;817;p82"/>
            <p:cNvSpPr/>
            <p:nvPr/>
          </p:nvSpPr>
          <p:spPr>
            <a:xfrm>
              <a:off x="6847596" y="8101732"/>
              <a:ext cx="4069715" cy="718820"/>
            </a:xfrm>
            <a:custGeom>
              <a:rect b="b" l="l" r="r" t="t"/>
              <a:pathLst>
                <a:path extrusionOk="0" h="718820" w="4069715">
                  <a:moveTo>
                    <a:pt x="0" y="0"/>
                  </a:moveTo>
                  <a:lnTo>
                    <a:pt x="4069321" y="0"/>
                  </a:lnTo>
                  <a:lnTo>
                    <a:pt x="4069321" y="718351"/>
                  </a:lnTo>
                  <a:lnTo>
                    <a:pt x="0" y="718351"/>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18" name="Google Shape;818;p82"/>
            <p:cNvSpPr/>
            <p:nvPr/>
          </p:nvSpPr>
          <p:spPr>
            <a:xfrm>
              <a:off x="7152856" y="8168315"/>
              <a:ext cx="3457575" cy="585470"/>
            </a:xfrm>
            <a:custGeom>
              <a:rect b="b" l="l" r="r" t="t"/>
              <a:pathLst>
                <a:path extrusionOk="0" h="585470" w="3457575">
                  <a:moveTo>
                    <a:pt x="585190" y="292595"/>
                  </a:moveTo>
                  <a:lnTo>
                    <a:pt x="581761" y="247815"/>
                  </a:lnTo>
                  <a:lnTo>
                    <a:pt x="571474" y="203873"/>
                  </a:lnTo>
                  <a:lnTo>
                    <a:pt x="554342" y="161645"/>
                  </a:lnTo>
                  <a:lnTo>
                    <a:pt x="530339" y="121970"/>
                  </a:lnTo>
                  <a:lnTo>
                    <a:pt x="499491" y="85699"/>
                  </a:lnTo>
                  <a:lnTo>
                    <a:pt x="463219" y="54851"/>
                  </a:lnTo>
                  <a:lnTo>
                    <a:pt x="423545" y="30861"/>
                  </a:lnTo>
                  <a:lnTo>
                    <a:pt x="381317" y="13716"/>
                  </a:lnTo>
                  <a:lnTo>
                    <a:pt x="337388" y="3429"/>
                  </a:lnTo>
                  <a:lnTo>
                    <a:pt x="292595" y="0"/>
                  </a:lnTo>
                  <a:lnTo>
                    <a:pt x="247802" y="3429"/>
                  </a:lnTo>
                  <a:lnTo>
                    <a:pt x="203873" y="13716"/>
                  </a:lnTo>
                  <a:lnTo>
                    <a:pt x="161645" y="30861"/>
                  </a:lnTo>
                  <a:lnTo>
                    <a:pt x="121970" y="54851"/>
                  </a:lnTo>
                  <a:lnTo>
                    <a:pt x="85699" y="85699"/>
                  </a:lnTo>
                  <a:lnTo>
                    <a:pt x="54851" y="121970"/>
                  </a:lnTo>
                  <a:lnTo>
                    <a:pt x="30848" y="161645"/>
                  </a:lnTo>
                  <a:lnTo>
                    <a:pt x="13716" y="203873"/>
                  </a:lnTo>
                  <a:lnTo>
                    <a:pt x="3429" y="247815"/>
                  </a:lnTo>
                  <a:lnTo>
                    <a:pt x="0" y="292595"/>
                  </a:lnTo>
                  <a:lnTo>
                    <a:pt x="3429" y="337388"/>
                  </a:lnTo>
                  <a:lnTo>
                    <a:pt x="13716" y="381317"/>
                  </a:lnTo>
                  <a:lnTo>
                    <a:pt x="30848" y="423545"/>
                  </a:lnTo>
                  <a:lnTo>
                    <a:pt x="54851" y="463219"/>
                  </a:lnTo>
                  <a:lnTo>
                    <a:pt x="85699" y="499491"/>
                  </a:lnTo>
                  <a:lnTo>
                    <a:pt x="121970" y="530339"/>
                  </a:lnTo>
                  <a:lnTo>
                    <a:pt x="161645" y="554342"/>
                  </a:lnTo>
                  <a:lnTo>
                    <a:pt x="203873" y="571474"/>
                  </a:lnTo>
                  <a:lnTo>
                    <a:pt x="247802" y="581761"/>
                  </a:lnTo>
                  <a:lnTo>
                    <a:pt x="292595" y="585190"/>
                  </a:lnTo>
                  <a:lnTo>
                    <a:pt x="337388" y="581761"/>
                  </a:lnTo>
                  <a:lnTo>
                    <a:pt x="381317" y="571474"/>
                  </a:lnTo>
                  <a:lnTo>
                    <a:pt x="423545" y="554342"/>
                  </a:lnTo>
                  <a:lnTo>
                    <a:pt x="463219" y="530339"/>
                  </a:lnTo>
                  <a:lnTo>
                    <a:pt x="499491" y="499491"/>
                  </a:lnTo>
                  <a:lnTo>
                    <a:pt x="530339" y="463219"/>
                  </a:lnTo>
                  <a:lnTo>
                    <a:pt x="554342" y="423545"/>
                  </a:lnTo>
                  <a:lnTo>
                    <a:pt x="571474" y="381317"/>
                  </a:lnTo>
                  <a:lnTo>
                    <a:pt x="581761" y="337388"/>
                  </a:lnTo>
                  <a:lnTo>
                    <a:pt x="585190" y="292595"/>
                  </a:lnTo>
                  <a:close/>
                </a:path>
                <a:path extrusionOk="0" h="585470" w="3457575">
                  <a:moveTo>
                    <a:pt x="1542554" y="292595"/>
                  </a:moveTo>
                  <a:lnTo>
                    <a:pt x="1539125" y="247815"/>
                  </a:lnTo>
                  <a:lnTo>
                    <a:pt x="1528851" y="203873"/>
                  </a:lnTo>
                  <a:lnTo>
                    <a:pt x="1511706" y="161645"/>
                  </a:lnTo>
                  <a:lnTo>
                    <a:pt x="1487716" y="121970"/>
                  </a:lnTo>
                  <a:lnTo>
                    <a:pt x="1456855" y="85699"/>
                  </a:lnTo>
                  <a:lnTo>
                    <a:pt x="1420596" y="54851"/>
                  </a:lnTo>
                  <a:lnTo>
                    <a:pt x="1380921" y="30861"/>
                  </a:lnTo>
                  <a:lnTo>
                    <a:pt x="1338681" y="13716"/>
                  </a:lnTo>
                  <a:lnTo>
                    <a:pt x="1294752" y="3429"/>
                  </a:lnTo>
                  <a:lnTo>
                    <a:pt x="1249959" y="0"/>
                  </a:lnTo>
                  <a:lnTo>
                    <a:pt x="1205179" y="3429"/>
                  </a:lnTo>
                  <a:lnTo>
                    <a:pt x="1161237" y="13716"/>
                  </a:lnTo>
                  <a:lnTo>
                    <a:pt x="1119009" y="30861"/>
                  </a:lnTo>
                  <a:lnTo>
                    <a:pt x="1079334" y="54851"/>
                  </a:lnTo>
                  <a:lnTo>
                    <a:pt x="1043063" y="85699"/>
                  </a:lnTo>
                  <a:lnTo>
                    <a:pt x="1012215" y="121970"/>
                  </a:lnTo>
                  <a:lnTo>
                    <a:pt x="988225" y="161645"/>
                  </a:lnTo>
                  <a:lnTo>
                    <a:pt x="971080" y="203873"/>
                  </a:lnTo>
                  <a:lnTo>
                    <a:pt x="960793" y="247815"/>
                  </a:lnTo>
                  <a:lnTo>
                    <a:pt x="957364" y="292595"/>
                  </a:lnTo>
                  <a:lnTo>
                    <a:pt x="960793" y="337388"/>
                  </a:lnTo>
                  <a:lnTo>
                    <a:pt x="971080" y="381317"/>
                  </a:lnTo>
                  <a:lnTo>
                    <a:pt x="988225" y="423545"/>
                  </a:lnTo>
                  <a:lnTo>
                    <a:pt x="1012215" y="463219"/>
                  </a:lnTo>
                  <a:lnTo>
                    <a:pt x="1043063" y="499491"/>
                  </a:lnTo>
                  <a:lnTo>
                    <a:pt x="1079334" y="530339"/>
                  </a:lnTo>
                  <a:lnTo>
                    <a:pt x="1119009" y="554342"/>
                  </a:lnTo>
                  <a:lnTo>
                    <a:pt x="1161237" y="571474"/>
                  </a:lnTo>
                  <a:lnTo>
                    <a:pt x="1205179" y="581761"/>
                  </a:lnTo>
                  <a:lnTo>
                    <a:pt x="1249959" y="585190"/>
                  </a:lnTo>
                  <a:lnTo>
                    <a:pt x="1294752" y="581761"/>
                  </a:lnTo>
                  <a:lnTo>
                    <a:pt x="1338681" y="571474"/>
                  </a:lnTo>
                  <a:lnTo>
                    <a:pt x="1380921" y="554342"/>
                  </a:lnTo>
                  <a:lnTo>
                    <a:pt x="1420596" y="530339"/>
                  </a:lnTo>
                  <a:lnTo>
                    <a:pt x="1456855" y="499491"/>
                  </a:lnTo>
                  <a:lnTo>
                    <a:pt x="1487716" y="463219"/>
                  </a:lnTo>
                  <a:lnTo>
                    <a:pt x="1511706" y="423545"/>
                  </a:lnTo>
                  <a:lnTo>
                    <a:pt x="1528851" y="381317"/>
                  </a:lnTo>
                  <a:lnTo>
                    <a:pt x="1539125" y="337388"/>
                  </a:lnTo>
                  <a:lnTo>
                    <a:pt x="1542554" y="292595"/>
                  </a:lnTo>
                  <a:close/>
                </a:path>
                <a:path extrusionOk="0" h="585470" w="3457575">
                  <a:moveTo>
                    <a:pt x="2499918" y="292595"/>
                  </a:moveTo>
                  <a:lnTo>
                    <a:pt x="2496502" y="247815"/>
                  </a:lnTo>
                  <a:lnTo>
                    <a:pt x="2486215" y="203873"/>
                  </a:lnTo>
                  <a:lnTo>
                    <a:pt x="2469070" y="161645"/>
                  </a:lnTo>
                  <a:lnTo>
                    <a:pt x="2445080" y="121970"/>
                  </a:lnTo>
                  <a:lnTo>
                    <a:pt x="2414232" y="85699"/>
                  </a:lnTo>
                  <a:lnTo>
                    <a:pt x="2377960" y="54851"/>
                  </a:lnTo>
                  <a:lnTo>
                    <a:pt x="2338286" y="30861"/>
                  </a:lnTo>
                  <a:lnTo>
                    <a:pt x="2296058" y="13716"/>
                  </a:lnTo>
                  <a:lnTo>
                    <a:pt x="2252116" y="3429"/>
                  </a:lnTo>
                  <a:lnTo>
                    <a:pt x="2207336" y="0"/>
                  </a:lnTo>
                  <a:lnTo>
                    <a:pt x="2162543" y="3429"/>
                  </a:lnTo>
                  <a:lnTo>
                    <a:pt x="2118614" y="13716"/>
                  </a:lnTo>
                  <a:lnTo>
                    <a:pt x="2076373" y="30861"/>
                  </a:lnTo>
                  <a:lnTo>
                    <a:pt x="2036699" y="54851"/>
                  </a:lnTo>
                  <a:lnTo>
                    <a:pt x="2000440" y="85699"/>
                  </a:lnTo>
                  <a:lnTo>
                    <a:pt x="1969579" y="121970"/>
                  </a:lnTo>
                  <a:lnTo>
                    <a:pt x="1945589" y="161645"/>
                  </a:lnTo>
                  <a:lnTo>
                    <a:pt x="1928444" y="203873"/>
                  </a:lnTo>
                  <a:lnTo>
                    <a:pt x="1918169" y="247815"/>
                  </a:lnTo>
                  <a:lnTo>
                    <a:pt x="1914740" y="292595"/>
                  </a:lnTo>
                  <a:lnTo>
                    <a:pt x="1918169" y="337388"/>
                  </a:lnTo>
                  <a:lnTo>
                    <a:pt x="1928444" y="381317"/>
                  </a:lnTo>
                  <a:lnTo>
                    <a:pt x="1945589" y="423545"/>
                  </a:lnTo>
                  <a:lnTo>
                    <a:pt x="1969579" y="463219"/>
                  </a:lnTo>
                  <a:lnTo>
                    <a:pt x="2000440" y="499491"/>
                  </a:lnTo>
                  <a:lnTo>
                    <a:pt x="2036699" y="530339"/>
                  </a:lnTo>
                  <a:lnTo>
                    <a:pt x="2076373" y="554342"/>
                  </a:lnTo>
                  <a:lnTo>
                    <a:pt x="2118614" y="571474"/>
                  </a:lnTo>
                  <a:lnTo>
                    <a:pt x="2162543" y="581761"/>
                  </a:lnTo>
                  <a:lnTo>
                    <a:pt x="2207336" y="585190"/>
                  </a:lnTo>
                  <a:lnTo>
                    <a:pt x="2252116" y="581761"/>
                  </a:lnTo>
                  <a:lnTo>
                    <a:pt x="2296058" y="571474"/>
                  </a:lnTo>
                  <a:lnTo>
                    <a:pt x="2338286" y="554342"/>
                  </a:lnTo>
                  <a:lnTo>
                    <a:pt x="2377960" y="530339"/>
                  </a:lnTo>
                  <a:lnTo>
                    <a:pt x="2414232" y="499491"/>
                  </a:lnTo>
                  <a:lnTo>
                    <a:pt x="2445080" y="463219"/>
                  </a:lnTo>
                  <a:lnTo>
                    <a:pt x="2469070" y="423545"/>
                  </a:lnTo>
                  <a:lnTo>
                    <a:pt x="2486215" y="381317"/>
                  </a:lnTo>
                  <a:lnTo>
                    <a:pt x="2496502" y="337388"/>
                  </a:lnTo>
                  <a:lnTo>
                    <a:pt x="2499918" y="292595"/>
                  </a:lnTo>
                  <a:close/>
                </a:path>
                <a:path extrusionOk="0" h="585470" w="3457575">
                  <a:moveTo>
                    <a:pt x="3457295" y="292595"/>
                  </a:moveTo>
                  <a:lnTo>
                    <a:pt x="3453866" y="247815"/>
                  </a:lnTo>
                  <a:lnTo>
                    <a:pt x="3443579" y="203873"/>
                  </a:lnTo>
                  <a:lnTo>
                    <a:pt x="3426447" y="161645"/>
                  </a:lnTo>
                  <a:lnTo>
                    <a:pt x="3402444" y="121970"/>
                  </a:lnTo>
                  <a:lnTo>
                    <a:pt x="3371596" y="85699"/>
                  </a:lnTo>
                  <a:lnTo>
                    <a:pt x="3335324" y="54851"/>
                  </a:lnTo>
                  <a:lnTo>
                    <a:pt x="3295650" y="30861"/>
                  </a:lnTo>
                  <a:lnTo>
                    <a:pt x="3253422" y="13716"/>
                  </a:lnTo>
                  <a:lnTo>
                    <a:pt x="3209493" y="3429"/>
                  </a:lnTo>
                  <a:lnTo>
                    <a:pt x="3164700" y="0"/>
                  </a:lnTo>
                  <a:lnTo>
                    <a:pt x="3119920" y="3429"/>
                  </a:lnTo>
                  <a:lnTo>
                    <a:pt x="3075978" y="13716"/>
                  </a:lnTo>
                  <a:lnTo>
                    <a:pt x="3033750" y="30861"/>
                  </a:lnTo>
                  <a:lnTo>
                    <a:pt x="2994075" y="54851"/>
                  </a:lnTo>
                  <a:lnTo>
                    <a:pt x="2957804" y="85699"/>
                  </a:lnTo>
                  <a:lnTo>
                    <a:pt x="2926956" y="121970"/>
                  </a:lnTo>
                  <a:lnTo>
                    <a:pt x="2902953" y="161645"/>
                  </a:lnTo>
                  <a:lnTo>
                    <a:pt x="2885821" y="203873"/>
                  </a:lnTo>
                  <a:lnTo>
                    <a:pt x="2875534" y="247815"/>
                  </a:lnTo>
                  <a:lnTo>
                    <a:pt x="2872105" y="292595"/>
                  </a:lnTo>
                  <a:lnTo>
                    <a:pt x="2875534" y="337388"/>
                  </a:lnTo>
                  <a:lnTo>
                    <a:pt x="2885821" y="381317"/>
                  </a:lnTo>
                  <a:lnTo>
                    <a:pt x="2902953" y="423545"/>
                  </a:lnTo>
                  <a:lnTo>
                    <a:pt x="2926956" y="463219"/>
                  </a:lnTo>
                  <a:lnTo>
                    <a:pt x="2957804" y="499491"/>
                  </a:lnTo>
                  <a:lnTo>
                    <a:pt x="2994075" y="530339"/>
                  </a:lnTo>
                  <a:lnTo>
                    <a:pt x="3033750" y="554342"/>
                  </a:lnTo>
                  <a:lnTo>
                    <a:pt x="3075978" y="571474"/>
                  </a:lnTo>
                  <a:lnTo>
                    <a:pt x="3119920" y="581761"/>
                  </a:lnTo>
                  <a:lnTo>
                    <a:pt x="3164700" y="585190"/>
                  </a:lnTo>
                  <a:lnTo>
                    <a:pt x="3209493" y="581761"/>
                  </a:lnTo>
                  <a:lnTo>
                    <a:pt x="3253422" y="571474"/>
                  </a:lnTo>
                  <a:lnTo>
                    <a:pt x="3295650" y="554342"/>
                  </a:lnTo>
                  <a:lnTo>
                    <a:pt x="3335324" y="530339"/>
                  </a:lnTo>
                  <a:lnTo>
                    <a:pt x="3371596" y="499491"/>
                  </a:lnTo>
                  <a:lnTo>
                    <a:pt x="3402444" y="463219"/>
                  </a:lnTo>
                  <a:lnTo>
                    <a:pt x="3426447" y="423545"/>
                  </a:lnTo>
                  <a:lnTo>
                    <a:pt x="3443579" y="381317"/>
                  </a:lnTo>
                  <a:lnTo>
                    <a:pt x="3453866" y="337388"/>
                  </a:lnTo>
                  <a:lnTo>
                    <a:pt x="3457295" y="292595"/>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19" name="Google Shape;819;p82"/>
            <p:cNvSpPr/>
            <p:nvPr/>
          </p:nvSpPr>
          <p:spPr>
            <a:xfrm>
              <a:off x="6847596" y="6684118"/>
              <a:ext cx="4069715" cy="718820"/>
            </a:xfrm>
            <a:custGeom>
              <a:rect b="b" l="l" r="r" t="t"/>
              <a:pathLst>
                <a:path extrusionOk="0" h="718820" w="4069715">
                  <a:moveTo>
                    <a:pt x="0" y="0"/>
                  </a:moveTo>
                  <a:lnTo>
                    <a:pt x="4069321" y="0"/>
                  </a:lnTo>
                  <a:lnTo>
                    <a:pt x="4069321" y="718351"/>
                  </a:lnTo>
                  <a:lnTo>
                    <a:pt x="0" y="718351"/>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20" name="Google Shape;820;p82"/>
            <p:cNvSpPr/>
            <p:nvPr/>
          </p:nvSpPr>
          <p:spPr>
            <a:xfrm>
              <a:off x="8882257" y="6164959"/>
              <a:ext cx="0" cy="328295"/>
            </a:xfrm>
            <a:custGeom>
              <a:rect b="b" l="l" r="r" t="t"/>
              <a:pathLst>
                <a:path extrusionOk="0" h="328295" w="120000">
                  <a:moveTo>
                    <a:pt x="0" y="0"/>
                  </a:moveTo>
                  <a:lnTo>
                    <a:pt x="0" y="26177"/>
                  </a:lnTo>
                  <a:lnTo>
                    <a:pt x="0" y="301859"/>
                  </a:lnTo>
                  <a:lnTo>
                    <a:pt x="0" y="328036"/>
                  </a:lnTo>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21" name="Google Shape;821;p82"/>
            <p:cNvSpPr/>
            <p:nvPr/>
          </p:nvSpPr>
          <p:spPr>
            <a:xfrm>
              <a:off x="8775446" y="5977540"/>
              <a:ext cx="213995" cy="702945"/>
            </a:xfrm>
            <a:custGeom>
              <a:rect b="b" l="l" r="r" t="t"/>
              <a:pathLst>
                <a:path extrusionOk="0" h="702945" w="213995">
                  <a:moveTo>
                    <a:pt x="213614" y="489280"/>
                  </a:moveTo>
                  <a:lnTo>
                    <a:pt x="0" y="489280"/>
                  </a:lnTo>
                  <a:lnTo>
                    <a:pt x="106807" y="702894"/>
                  </a:lnTo>
                  <a:lnTo>
                    <a:pt x="213614" y="489280"/>
                  </a:lnTo>
                  <a:close/>
                </a:path>
                <a:path extrusionOk="0" h="702945" w="213995">
                  <a:moveTo>
                    <a:pt x="213614" y="213601"/>
                  </a:moveTo>
                  <a:lnTo>
                    <a:pt x="106807" y="0"/>
                  </a:lnTo>
                  <a:lnTo>
                    <a:pt x="0" y="213601"/>
                  </a:lnTo>
                  <a:lnTo>
                    <a:pt x="213614" y="21360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22" name="Google Shape;822;p82"/>
            <p:cNvSpPr/>
            <p:nvPr/>
          </p:nvSpPr>
          <p:spPr>
            <a:xfrm>
              <a:off x="8882257" y="7593444"/>
              <a:ext cx="0" cy="328295"/>
            </a:xfrm>
            <a:custGeom>
              <a:rect b="b" l="l" r="r" t="t"/>
              <a:pathLst>
                <a:path extrusionOk="0" h="328295" w="120000">
                  <a:moveTo>
                    <a:pt x="0" y="0"/>
                  </a:moveTo>
                  <a:lnTo>
                    <a:pt x="0" y="26177"/>
                  </a:lnTo>
                  <a:lnTo>
                    <a:pt x="0" y="301859"/>
                  </a:lnTo>
                  <a:lnTo>
                    <a:pt x="0" y="328036"/>
                  </a:lnTo>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23" name="Google Shape;823;p82"/>
            <p:cNvSpPr/>
            <p:nvPr/>
          </p:nvSpPr>
          <p:spPr>
            <a:xfrm>
              <a:off x="8775446" y="7406023"/>
              <a:ext cx="213995" cy="702945"/>
            </a:xfrm>
            <a:custGeom>
              <a:rect b="b" l="l" r="r" t="t"/>
              <a:pathLst>
                <a:path extrusionOk="0" h="702945" w="213995">
                  <a:moveTo>
                    <a:pt x="213614" y="489280"/>
                  </a:moveTo>
                  <a:lnTo>
                    <a:pt x="0" y="489280"/>
                  </a:lnTo>
                  <a:lnTo>
                    <a:pt x="106807" y="702894"/>
                  </a:lnTo>
                  <a:lnTo>
                    <a:pt x="213614" y="489280"/>
                  </a:lnTo>
                  <a:close/>
                </a:path>
                <a:path extrusionOk="0" h="702945" w="213995">
                  <a:moveTo>
                    <a:pt x="213614" y="213601"/>
                  </a:moveTo>
                  <a:lnTo>
                    <a:pt x="106807" y="0"/>
                  </a:lnTo>
                  <a:lnTo>
                    <a:pt x="0" y="213601"/>
                  </a:lnTo>
                  <a:lnTo>
                    <a:pt x="213614" y="21360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824" name="Google Shape;824;p82"/>
          <p:cNvSpPr/>
          <p:nvPr/>
        </p:nvSpPr>
        <p:spPr>
          <a:xfrm>
            <a:off x="1254303" y="2787901"/>
            <a:ext cx="629857" cy="831237"/>
          </a:xfrm>
          <a:custGeom>
            <a:rect b="b" l="l" r="r" t="t"/>
            <a:pathLst>
              <a:path extrusionOk="0" h="1826895" w="1384300">
                <a:moveTo>
                  <a:pt x="19" y="303879"/>
                </a:moveTo>
                <a:lnTo>
                  <a:pt x="19" y="1606200"/>
                </a:lnTo>
                <a:lnTo>
                  <a:pt x="3591" y="1627680"/>
                </a:lnTo>
                <a:lnTo>
                  <a:pt x="31122" y="1669371"/>
                </a:lnTo>
                <a:lnTo>
                  <a:pt x="83520" y="1708442"/>
                </a:lnTo>
                <a:lnTo>
                  <a:pt x="118173" y="1726646"/>
                </a:lnTo>
                <a:lnTo>
                  <a:pt x="158000" y="1743778"/>
                </a:lnTo>
                <a:lnTo>
                  <a:pt x="202653" y="1759698"/>
                </a:lnTo>
                <a:lnTo>
                  <a:pt x="251783" y="1774266"/>
                </a:lnTo>
                <a:lnTo>
                  <a:pt x="305044" y="1787344"/>
                </a:lnTo>
                <a:lnTo>
                  <a:pt x="362086" y="1798792"/>
                </a:lnTo>
                <a:lnTo>
                  <a:pt x="422563" y="1808470"/>
                </a:lnTo>
                <a:lnTo>
                  <a:pt x="486127" y="1816241"/>
                </a:lnTo>
                <a:lnTo>
                  <a:pt x="552430" y="1821963"/>
                </a:lnTo>
                <a:lnTo>
                  <a:pt x="621125" y="1825499"/>
                </a:lnTo>
                <a:lnTo>
                  <a:pt x="691863" y="1826708"/>
                </a:lnTo>
                <a:lnTo>
                  <a:pt x="762601" y="1825499"/>
                </a:lnTo>
                <a:lnTo>
                  <a:pt x="831296" y="1821963"/>
                </a:lnTo>
                <a:lnTo>
                  <a:pt x="897599" y="1816241"/>
                </a:lnTo>
                <a:lnTo>
                  <a:pt x="961163" y="1808470"/>
                </a:lnTo>
                <a:lnTo>
                  <a:pt x="1021640" y="1798792"/>
                </a:lnTo>
                <a:lnTo>
                  <a:pt x="1078683" y="1787344"/>
                </a:lnTo>
                <a:lnTo>
                  <a:pt x="1131943" y="1774266"/>
                </a:lnTo>
                <a:lnTo>
                  <a:pt x="1181073" y="1759698"/>
                </a:lnTo>
                <a:lnTo>
                  <a:pt x="1225726" y="1743778"/>
                </a:lnTo>
                <a:lnTo>
                  <a:pt x="1265553" y="1726646"/>
                </a:lnTo>
                <a:lnTo>
                  <a:pt x="1300207" y="1708442"/>
                </a:lnTo>
                <a:lnTo>
                  <a:pt x="1352604" y="1669371"/>
                </a:lnTo>
                <a:lnTo>
                  <a:pt x="1380136" y="1627680"/>
                </a:lnTo>
                <a:lnTo>
                  <a:pt x="1383708" y="1606200"/>
                </a:lnTo>
                <a:lnTo>
                  <a:pt x="1383708" y="453030"/>
                </a:lnTo>
                <a:lnTo>
                  <a:pt x="691863" y="453030"/>
                </a:lnTo>
                <a:lnTo>
                  <a:pt x="623906" y="452091"/>
                </a:lnTo>
                <a:lnTo>
                  <a:pt x="557698" y="449330"/>
                </a:lnTo>
                <a:lnTo>
                  <a:pt x="493514" y="444829"/>
                </a:lnTo>
                <a:lnTo>
                  <a:pt x="431631" y="438670"/>
                </a:lnTo>
                <a:lnTo>
                  <a:pt x="372324" y="430933"/>
                </a:lnTo>
                <a:lnTo>
                  <a:pt x="315869" y="421702"/>
                </a:lnTo>
                <a:lnTo>
                  <a:pt x="262542" y="411059"/>
                </a:lnTo>
                <a:lnTo>
                  <a:pt x="212619" y="399084"/>
                </a:lnTo>
                <a:lnTo>
                  <a:pt x="166376" y="385861"/>
                </a:lnTo>
                <a:lnTo>
                  <a:pt x="124089" y="371471"/>
                </a:lnTo>
                <a:lnTo>
                  <a:pt x="86034" y="355996"/>
                </a:lnTo>
                <a:lnTo>
                  <a:pt x="23723" y="322118"/>
                </a:lnTo>
                <a:lnTo>
                  <a:pt x="19" y="303879"/>
                </a:lnTo>
                <a:close/>
              </a:path>
              <a:path extrusionOk="0" h="1826895" w="1384300">
                <a:moveTo>
                  <a:pt x="1383708" y="303879"/>
                </a:moveTo>
                <a:lnTo>
                  <a:pt x="1331240" y="339517"/>
                </a:lnTo>
                <a:lnTo>
                  <a:pt x="1259637" y="371471"/>
                </a:lnTo>
                <a:lnTo>
                  <a:pt x="1217350" y="385861"/>
                </a:lnTo>
                <a:lnTo>
                  <a:pt x="1171107" y="399084"/>
                </a:lnTo>
                <a:lnTo>
                  <a:pt x="1121184" y="411059"/>
                </a:lnTo>
                <a:lnTo>
                  <a:pt x="1067857" y="421702"/>
                </a:lnTo>
                <a:lnTo>
                  <a:pt x="1011402" y="430933"/>
                </a:lnTo>
                <a:lnTo>
                  <a:pt x="952095" y="438670"/>
                </a:lnTo>
                <a:lnTo>
                  <a:pt x="890212" y="444829"/>
                </a:lnTo>
                <a:lnTo>
                  <a:pt x="826028" y="449330"/>
                </a:lnTo>
                <a:lnTo>
                  <a:pt x="759820" y="452091"/>
                </a:lnTo>
                <a:lnTo>
                  <a:pt x="691863" y="453030"/>
                </a:lnTo>
                <a:lnTo>
                  <a:pt x="1383708" y="453030"/>
                </a:lnTo>
                <a:lnTo>
                  <a:pt x="1383708" y="303879"/>
                </a:lnTo>
                <a:close/>
              </a:path>
              <a:path extrusionOk="0" h="1826895" w="1384300">
                <a:moveTo>
                  <a:pt x="691863" y="0"/>
                </a:moveTo>
                <a:lnTo>
                  <a:pt x="638784" y="611"/>
                </a:lnTo>
                <a:lnTo>
                  <a:pt x="585959" y="2445"/>
                </a:lnTo>
                <a:lnTo>
                  <a:pt x="533639" y="5502"/>
                </a:lnTo>
                <a:lnTo>
                  <a:pt x="482075" y="9783"/>
                </a:lnTo>
                <a:lnTo>
                  <a:pt x="431519" y="15289"/>
                </a:lnTo>
                <a:lnTo>
                  <a:pt x="382222" y="22020"/>
                </a:lnTo>
                <a:lnTo>
                  <a:pt x="334436" y="29976"/>
                </a:lnTo>
                <a:lnTo>
                  <a:pt x="288411" y="39158"/>
                </a:lnTo>
                <a:lnTo>
                  <a:pt x="244400" y="49567"/>
                </a:lnTo>
                <a:lnTo>
                  <a:pt x="202653" y="61204"/>
                </a:lnTo>
                <a:lnTo>
                  <a:pt x="148887" y="79444"/>
                </a:lnTo>
                <a:lnTo>
                  <a:pt x="103393" y="99015"/>
                </a:lnTo>
                <a:lnTo>
                  <a:pt x="66171" y="119695"/>
                </a:lnTo>
                <a:lnTo>
                  <a:pt x="16542" y="163494"/>
                </a:lnTo>
                <a:lnTo>
                  <a:pt x="0" y="209069"/>
                </a:lnTo>
                <a:lnTo>
                  <a:pt x="4135" y="231967"/>
                </a:lnTo>
                <a:lnTo>
                  <a:pt x="37222" y="276875"/>
                </a:lnTo>
                <a:lnTo>
                  <a:pt x="103394" y="319122"/>
                </a:lnTo>
                <a:lnTo>
                  <a:pt x="148888" y="338693"/>
                </a:lnTo>
                <a:lnTo>
                  <a:pt x="202653" y="356933"/>
                </a:lnTo>
                <a:lnTo>
                  <a:pt x="244400" y="368571"/>
                </a:lnTo>
                <a:lnTo>
                  <a:pt x="288413" y="378984"/>
                </a:lnTo>
                <a:lnTo>
                  <a:pt x="334439" y="388171"/>
                </a:lnTo>
                <a:lnTo>
                  <a:pt x="382227" y="396134"/>
                </a:lnTo>
                <a:lnTo>
                  <a:pt x="431526" y="402872"/>
                </a:lnTo>
                <a:lnTo>
                  <a:pt x="482083" y="408384"/>
                </a:lnTo>
                <a:lnTo>
                  <a:pt x="533647" y="412672"/>
                </a:lnTo>
                <a:lnTo>
                  <a:pt x="585966" y="415735"/>
                </a:lnTo>
                <a:lnTo>
                  <a:pt x="638789" y="417572"/>
                </a:lnTo>
                <a:lnTo>
                  <a:pt x="691863" y="418185"/>
                </a:lnTo>
                <a:lnTo>
                  <a:pt x="744937" y="417572"/>
                </a:lnTo>
                <a:lnTo>
                  <a:pt x="797760" y="415735"/>
                </a:lnTo>
                <a:lnTo>
                  <a:pt x="850079" y="412672"/>
                </a:lnTo>
                <a:lnTo>
                  <a:pt x="901643" y="408384"/>
                </a:lnTo>
                <a:lnTo>
                  <a:pt x="952200" y="402872"/>
                </a:lnTo>
                <a:lnTo>
                  <a:pt x="1001499" y="396134"/>
                </a:lnTo>
                <a:lnTo>
                  <a:pt x="1049287" y="388171"/>
                </a:lnTo>
                <a:lnTo>
                  <a:pt x="1095313" y="378984"/>
                </a:lnTo>
                <a:lnTo>
                  <a:pt x="1139326" y="368571"/>
                </a:lnTo>
                <a:lnTo>
                  <a:pt x="1181073" y="356933"/>
                </a:lnTo>
                <a:lnTo>
                  <a:pt x="1234838" y="338693"/>
                </a:lnTo>
                <a:lnTo>
                  <a:pt x="1280332" y="319122"/>
                </a:lnTo>
                <a:lnTo>
                  <a:pt x="1317554" y="298442"/>
                </a:lnTo>
                <a:lnTo>
                  <a:pt x="1367184" y="254643"/>
                </a:lnTo>
                <a:lnTo>
                  <a:pt x="1383727" y="209069"/>
                </a:lnTo>
                <a:lnTo>
                  <a:pt x="1379591" y="186171"/>
                </a:lnTo>
                <a:lnTo>
                  <a:pt x="1346505" y="141262"/>
                </a:lnTo>
                <a:lnTo>
                  <a:pt x="1280332" y="99015"/>
                </a:lnTo>
                <a:lnTo>
                  <a:pt x="1234838" y="79444"/>
                </a:lnTo>
                <a:lnTo>
                  <a:pt x="1181073" y="61204"/>
                </a:lnTo>
                <a:lnTo>
                  <a:pt x="1139327" y="49567"/>
                </a:lnTo>
                <a:lnTo>
                  <a:pt x="1095315" y="39158"/>
                </a:lnTo>
                <a:lnTo>
                  <a:pt x="1049291" y="29976"/>
                </a:lnTo>
                <a:lnTo>
                  <a:pt x="1001504" y="22020"/>
                </a:lnTo>
                <a:lnTo>
                  <a:pt x="952207" y="15289"/>
                </a:lnTo>
                <a:lnTo>
                  <a:pt x="901651" y="9783"/>
                </a:lnTo>
                <a:lnTo>
                  <a:pt x="850087" y="5502"/>
                </a:lnTo>
                <a:lnTo>
                  <a:pt x="797767" y="2445"/>
                </a:lnTo>
                <a:lnTo>
                  <a:pt x="744942" y="611"/>
                </a:lnTo>
                <a:lnTo>
                  <a:pt x="691863" y="0"/>
                </a:lnTo>
                <a:close/>
              </a:path>
            </a:pathLst>
          </a:custGeom>
          <a:solidFill>
            <a:srgbClr val="5E5E5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25" name="Google Shape;825;p82"/>
          <p:cNvSpPr txBox="1"/>
          <p:nvPr/>
        </p:nvSpPr>
        <p:spPr>
          <a:xfrm>
            <a:off x="1018455" y="3678555"/>
            <a:ext cx="1101300" cy="1926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1200">
                <a:latin typeface="Arial"/>
                <a:ea typeface="Arial"/>
                <a:cs typeface="Arial"/>
                <a:sym typeface="Arial"/>
              </a:rPr>
              <a:t>Remote storage</a:t>
            </a:r>
            <a:endParaRPr sz="1200">
              <a:latin typeface="Arial"/>
              <a:ea typeface="Arial"/>
              <a:cs typeface="Arial"/>
              <a:sym typeface="Arial"/>
            </a:endParaRPr>
          </a:p>
        </p:txBody>
      </p:sp>
      <p:sp>
        <p:nvSpPr>
          <p:cNvPr id="826" name="Google Shape;826;p82"/>
          <p:cNvSpPr/>
          <p:nvPr/>
        </p:nvSpPr>
        <p:spPr>
          <a:xfrm>
            <a:off x="1981498" y="2548663"/>
            <a:ext cx="995924" cy="461991"/>
          </a:xfrm>
          <a:custGeom>
            <a:rect b="b" l="l" r="r" t="t"/>
            <a:pathLst>
              <a:path extrusionOk="0" h="1015365" w="2188845">
                <a:moveTo>
                  <a:pt x="409309" y="900368"/>
                </a:moveTo>
                <a:lnTo>
                  <a:pt x="457067" y="1015258"/>
                </a:lnTo>
                <a:lnTo>
                  <a:pt x="0" y="962555"/>
                </a:lnTo>
                <a:lnTo>
                  <a:pt x="285020" y="601375"/>
                </a:lnTo>
                <a:lnTo>
                  <a:pt x="332779" y="716264"/>
                </a:lnTo>
                <a:lnTo>
                  <a:pt x="1779475" y="114889"/>
                </a:lnTo>
                <a:lnTo>
                  <a:pt x="1731717" y="0"/>
                </a:lnTo>
                <a:lnTo>
                  <a:pt x="2188784" y="52702"/>
                </a:lnTo>
                <a:lnTo>
                  <a:pt x="1903763" y="413882"/>
                </a:lnTo>
                <a:lnTo>
                  <a:pt x="1856005" y="298993"/>
                </a:lnTo>
                <a:lnTo>
                  <a:pt x="409309" y="900368"/>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27" name="Google Shape;827;p82"/>
          <p:cNvSpPr/>
          <p:nvPr/>
        </p:nvSpPr>
        <p:spPr>
          <a:xfrm>
            <a:off x="1961981" y="3435940"/>
            <a:ext cx="1035218" cy="467192"/>
          </a:xfrm>
          <a:custGeom>
            <a:rect b="b" l="l" r="r" t="t"/>
            <a:pathLst>
              <a:path extrusionOk="0" h="1026795" w="2275204">
                <a:moveTo>
                  <a:pt x="337967" y="325898"/>
                </a:moveTo>
                <a:lnTo>
                  <a:pt x="290645" y="451126"/>
                </a:lnTo>
                <a:lnTo>
                  <a:pt x="0" y="83522"/>
                </a:lnTo>
                <a:lnTo>
                  <a:pt x="461119" y="0"/>
                </a:lnTo>
                <a:lnTo>
                  <a:pt x="413798" y="125227"/>
                </a:lnTo>
                <a:lnTo>
                  <a:pt x="1936636" y="700687"/>
                </a:lnTo>
                <a:lnTo>
                  <a:pt x="1983957" y="575459"/>
                </a:lnTo>
                <a:lnTo>
                  <a:pt x="2274603" y="943064"/>
                </a:lnTo>
                <a:lnTo>
                  <a:pt x="1813483" y="1026586"/>
                </a:lnTo>
                <a:lnTo>
                  <a:pt x="1860805" y="901358"/>
                </a:lnTo>
                <a:lnTo>
                  <a:pt x="337967" y="325898"/>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28" name="Google Shape;828;p82"/>
          <p:cNvSpPr/>
          <p:nvPr/>
        </p:nvSpPr>
        <p:spPr>
          <a:xfrm>
            <a:off x="2007699" y="3140823"/>
            <a:ext cx="1038974" cy="224495"/>
          </a:xfrm>
          <a:custGeom>
            <a:rect b="b" l="l" r="r" t="t"/>
            <a:pathLst>
              <a:path extrusionOk="0" h="493395" w="2283459">
                <a:moveTo>
                  <a:pt x="402620" y="359511"/>
                </a:moveTo>
                <a:lnTo>
                  <a:pt x="403627" y="493378"/>
                </a:lnTo>
                <a:lnTo>
                  <a:pt x="0" y="255277"/>
                </a:lnTo>
                <a:lnTo>
                  <a:pt x="399999" y="11130"/>
                </a:lnTo>
                <a:lnTo>
                  <a:pt x="401006" y="144996"/>
                </a:lnTo>
                <a:lnTo>
                  <a:pt x="1880368" y="133866"/>
                </a:lnTo>
                <a:lnTo>
                  <a:pt x="1879361" y="0"/>
                </a:lnTo>
                <a:lnTo>
                  <a:pt x="2282989" y="238101"/>
                </a:lnTo>
                <a:lnTo>
                  <a:pt x="1882989" y="482248"/>
                </a:lnTo>
                <a:lnTo>
                  <a:pt x="1881982" y="348381"/>
                </a:lnTo>
                <a:lnTo>
                  <a:pt x="402620" y="359511"/>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29" name="Google Shape;829;p82"/>
          <p:cNvSpPr/>
          <p:nvPr/>
        </p:nvSpPr>
        <p:spPr>
          <a:xfrm>
            <a:off x="5430569" y="2419180"/>
            <a:ext cx="2923343" cy="537689"/>
          </a:xfrm>
          <a:custGeom>
            <a:rect b="b" l="l" r="r" t="t"/>
            <a:pathLst>
              <a:path extrusionOk="0" h="1181735" w="6424930">
                <a:moveTo>
                  <a:pt x="6184241" y="0"/>
                </a:moveTo>
                <a:lnTo>
                  <a:pt x="240097" y="0"/>
                </a:lnTo>
                <a:lnTo>
                  <a:pt x="192318" y="183"/>
                </a:lnTo>
                <a:lnTo>
                  <a:pt x="153787" y="1470"/>
                </a:lnTo>
                <a:lnTo>
                  <a:pt x="99180" y="11766"/>
                </a:lnTo>
                <a:lnTo>
                  <a:pt x="45782" y="45785"/>
                </a:lnTo>
                <a:lnTo>
                  <a:pt x="11758" y="99184"/>
                </a:lnTo>
                <a:lnTo>
                  <a:pt x="1469" y="153788"/>
                </a:lnTo>
                <a:lnTo>
                  <a:pt x="183" y="192319"/>
                </a:lnTo>
                <a:lnTo>
                  <a:pt x="0" y="240097"/>
                </a:lnTo>
                <a:lnTo>
                  <a:pt x="0" y="941515"/>
                </a:lnTo>
                <a:lnTo>
                  <a:pt x="183" y="989294"/>
                </a:lnTo>
                <a:lnTo>
                  <a:pt x="1469" y="1027824"/>
                </a:lnTo>
                <a:lnTo>
                  <a:pt x="11758" y="1082428"/>
                </a:lnTo>
                <a:lnTo>
                  <a:pt x="45782" y="1135827"/>
                </a:lnTo>
                <a:lnTo>
                  <a:pt x="99180" y="1169847"/>
                </a:lnTo>
                <a:lnTo>
                  <a:pt x="153787" y="1180142"/>
                </a:lnTo>
                <a:lnTo>
                  <a:pt x="192318" y="1181429"/>
                </a:lnTo>
                <a:lnTo>
                  <a:pt x="240097" y="1181613"/>
                </a:lnTo>
                <a:lnTo>
                  <a:pt x="6184241" y="1181613"/>
                </a:lnTo>
                <a:lnTo>
                  <a:pt x="6232019" y="1181429"/>
                </a:lnTo>
                <a:lnTo>
                  <a:pt x="6270549" y="1180142"/>
                </a:lnTo>
                <a:lnTo>
                  <a:pt x="6325147" y="1169847"/>
                </a:lnTo>
                <a:lnTo>
                  <a:pt x="6378553" y="1135827"/>
                </a:lnTo>
                <a:lnTo>
                  <a:pt x="6412569" y="1082428"/>
                </a:lnTo>
                <a:lnTo>
                  <a:pt x="6422867" y="1027824"/>
                </a:lnTo>
                <a:lnTo>
                  <a:pt x="6424154" y="989294"/>
                </a:lnTo>
                <a:lnTo>
                  <a:pt x="6424338" y="941515"/>
                </a:lnTo>
                <a:lnTo>
                  <a:pt x="6424338" y="240097"/>
                </a:lnTo>
                <a:lnTo>
                  <a:pt x="6424154" y="192319"/>
                </a:lnTo>
                <a:lnTo>
                  <a:pt x="6422867" y="153788"/>
                </a:lnTo>
                <a:lnTo>
                  <a:pt x="6412569" y="99184"/>
                </a:lnTo>
                <a:lnTo>
                  <a:pt x="6378553" y="45785"/>
                </a:lnTo>
                <a:lnTo>
                  <a:pt x="6325147" y="11766"/>
                </a:lnTo>
                <a:lnTo>
                  <a:pt x="6270549" y="1470"/>
                </a:lnTo>
                <a:lnTo>
                  <a:pt x="6232019" y="183"/>
                </a:lnTo>
                <a:lnTo>
                  <a:pt x="6184241"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30" name="Google Shape;830;p82"/>
          <p:cNvSpPr txBox="1"/>
          <p:nvPr>
            <p:ph idx="1" type="body"/>
          </p:nvPr>
        </p:nvSpPr>
        <p:spPr>
          <a:xfrm>
            <a:off x="465711" y="1594121"/>
            <a:ext cx="7821900" cy="1337700"/>
          </a:xfrm>
          <a:prstGeom prst="rect">
            <a:avLst/>
          </a:prstGeom>
          <a:noFill/>
          <a:ln>
            <a:noFill/>
          </a:ln>
        </p:spPr>
        <p:txBody>
          <a:bodyPr anchorCtr="0" anchor="t" bIns="0" lIns="0" spcFirstLastPara="1" rIns="0" wrap="square" tIns="6050">
            <a:spAutoFit/>
          </a:bodyPr>
          <a:lstStyle/>
          <a:p>
            <a:pPr indent="-228600" lvl="0" marL="228600" rtl="0" algn="l">
              <a:lnSpc>
                <a:spcPct val="100000"/>
              </a:lnSpc>
              <a:spcBef>
                <a:spcPts val="0"/>
              </a:spcBef>
              <a:spcAft>
                <a:spcPts val="0"/>
              </a:spcAft>
              <a:buClr>
                <a:schemeClr val="dk1"/>
              </a:buClr>
              <a:buSzPts val="2200"/>
              <a:buFont typeface="Arial"/>
              <a:buChar char="•"/>
            </a:pPr>
            <a:r>
              <a:rPr lang="en" sz="1800"/>
              <a:t>Checkpoint traﬃc interferes with training traﬃc</a:t>
            </a:r>
            <a:endParaRPr sz="1800"/>
          </a:p>
          <a:p>
            <a:pPr indent="0" lvl="0" marL="1473200" rtl="0" algn="l">
              <a:lnSpc>
                <a:spcPct val="100000"/>
              </a:lnSpc>
              <a:spcBef>
                <a:spcPts val="1500"/>
              </a:spcBef>
              <a:spcAft>
                <a:spcPts val="0"/>
              </a:spcAft>
              <a:buNone/>
            </a:pPr>
            <a:r>
              <a:rPr lang="en" sz="1300"/>
              <a:t>Checkpoint to CPU memory</a:t>
            </a:r>
            <a:endParaRPr sz="1300"/>
          </a:p>
          <a:p>
            <a:pPr indent="457200" lvl="0" marL="5029200" rtl="0" algn="l">
              <a:lnSpc>
                <a:spcPct val="100000"/>
              </a:lnSpc>
              <a:spcBef>
                <a:spcPts val="0"/>
              </a:spcBef>
              <a:spcAft>
                <a:spcPts val="0"/>
              </a:spcAft>
              <a:buNone/>
            </a:pPr>
            <a:r>
              <a:t/>
            </a:r>
            <a:endParaRPr sz="1300"/>
          </a:p>
          <a:p>
            <a:pPr indent="0" lvl="0" marL="5029200" rtl="0" algn="l">
              <a:lnSpc>
                <a:spcPct val="100000"/>
              </a:lnSpc>
              <a:spcBef>
                <a:spcPts val="0"/>
              </a:spcBef>
              <a:spcAft>
                <a:spcPts val="0"/>
              </a:spcAft>
              <a:buNone/>
            </a:pPr>
            <a:r>
              <a:rPr lang="en" sz="1300">
                <a:solidFill>
                  <a:srgbClr val="434343"/>
                </a:solidFill>
              </a:rPr>
              <a:t>Checkpoint traffic and training traffic</a:t>
            </a:r>
            <a:endParaRPr sz="1300"/>
          </a:p>
          <a:p>
            <a:pPr indent="0" lvl="0" marL="5067300" rtl="0" algn="ctr">
              <a:lnSpc>
                <a:spcPct val="100000"/>
              </a:lnSpc>
              <a:spcBef>
                <a:spcPts val="0"/>
              </a:spcBef>
              <a:spcAft>
                <a:spcPts val="1200"/>
              </a:spcAft>
              <a:buNone/>
            </a:pPr>
            <a:r>
              <a:rPr b="1" lang="en" sz="1300">
                <a:solidFill>
                  <a:srgbClr val="434343"/>
                </a:solidFill>
                <a:latin typeface="Arial"/>
                <a:ea typeface="Arial"/>
                <a:cs typeface="Arial"/>
                <a:sym typeface="Arial"/>
              </a:rPr>
              <a:t>shares the same network</a:t>
            </a:r>
            <a:endParaRPr sz="1300">
              <a:latin typeface="Arial"/>
              <a:ea typeface="Arial"/>
              <a:cs typeface="Arial"/>
              <a:sym typeface="Arial"/>
            </a:endParaRPr>
          </a:p>
        </p:txBody>
      </p:sp>
      <p:grpSp>
        <p:nvGrpSpPr>
          <p:cNvPr id="831" name="Google Shape;831;p82"/>
          <p:cNvGrpSpPr/>
          <p:nvPr/>
        </p:nvGrpSpPr>
        <p:grpSpPr>
          <a:xfrm>
            <a:off x="3662790" y="2721269"/>
            <a:ext cx="247500" cy="958659"/>
            <a:chOff x="8053627" y="5983440"/>
            <a:chExt cx="544195" cy="2107869"/>
          </a:xfrm>
        </p:grpSpPr>
        <p:sp>
          <p:nvSpPr>
            <p:cNvPr id="832" name="Google Shape;832;p82"/>
            <p:cNvSpPr/>
            <p:nvPr/>
          </p:nvSpPr>
          <p:spPr>
            <a:xfrm>
              <a:off x="8053627" y="5983440"/>
              <a:ext cx="544195" cy="691515"/>
            </a:xfrm>
            <a:custGeom>
              <a:rect b="b" l="l" r="r" t="t"/>
              <a:pathLst>
                <a:path extrusionOk="0" h="691515" w="544195">
                  <a:moveTo>
                    <a:pt x="371122" y="442745"/>
                  </a:moveTo>
                  <a:lnTo>
                    <a:pt x="544024" y="442745"/>
                  </a:lnTo>
                  <a:lnTo>
                    <a:pt x="272012" y="691073"/>
                  </a:lnTo>
                  <a:lnTo>
                    <a:pt x="0" y="442745"/>
                  </a:lnTo>
                  <a:lnTo>
                    <a:pt x="172901" y="442745"/>
                  </a:lnTo>
                  <a:lnTo>
                    <a:pt x="172901" y="248328"/>
                  </a:lnTo>
                  <a:lnTo>
                    <a:pt x="0" y="248328"/>
                  </a:lnTo>
                  <a:lnTo>
                    <a:pt x="272012" y="0"/>
                  </a:lnTo>
                  <a:lnTo>
                    <a:pt x="544024" y="248328"/>
                  </a:lnTo>
                  <a:lnTo>
                    <a:pt x="371122" y="248328"/>
                  </a:lnTo>
                  <a:lnTo>
                    <a:pt x="371122" y="442745"/>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33" name="Google Shape;833;p82"/>
            <p:cNvSpPr/>
            <p:nvPr/>
          </p:nvSpPr>
          <p:spPr>
            <a:xfrm>
              <a:off x="8053859" y="7402969"/>
              <a:ext cx="543559" cy="688340"/>
            </a:xfrm>
            <a:custGeom>
              <a:rect b="b" l="l" r="r" t="t"/>
              <a:pathLst>
                <a:path extrusionOk="0" h="688340" w="543559">
                  <a:moveTo>
                    <a:pt x="370806" y="439714"/>
                  </a:moveTo>
                  <a:lnTo>
                    <a:pt x="543560" y="439714"/>
                  </a:lnTo>
                  <a:lnTo>
                    <a:pt x="271780" y="688043"/>
                  </a:lnTo>
                  <a:lnTo>
                    <a:pt x="0" y="439714"/>
                  </a:lnTo>
                  <a:lnTo>
                    <a:pt x="172754" y="439714"/>
                  </a:lnTo>
                  <a:lnTo>
                    <a:pt x="172754" y="248328"/>
                  </a:lnTo>
                  <a:lnTo>
                    <a:pt x="0" y="248328"/>
                  </a:lnTo>
                  <a:lnTo>
                    <a:pt x="271780" y="0"/>
                  </a:lnTo>
                  <a:lnTo>
                    <a:pt x="543560" y="248328"/>
                  </a:lnTo>
                  <a:lnTo>
                    <a:pt x="370806" y="248328"/>
                  </a:lnTo>
                  <a:lnTo>
                    <a:pt x="370806" y="439714"/>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834" name="Google Shape;834;p82"/>
          <p:cNvSpPr/>
          <p:nvPr/>
        </p:nvSpPr>
        <p:spPr>
          <a:xfrm>
            <a:off x="1035378" y="4150351"/>
            <a:ext cx="237496" cy="237496"/>
          </a:xfrm>
          <a:custGeom>
            <a:rect b="b" l="l" r="r" t="t"/>
            <a:pathLst>
              <a:path extrusionOk="0" h="521970" w="521969">
                <a:moveTo>
                  <a:pt x="283089" y="0"/>
                </a:moveTo>
                <a:lnTo>
                  <a:pt x="238477" y="0"/>
                </a:lnTo>
                <a:lnTo>
                  <a:pt x="194389" y="7571"/>
                </a:lnTo>
                <a:lnTo>
                  <a:pt x="151868" y="22713"/>
                </a:lnTo>
                <a:lnTo>
                  <a:pt x="111960" y="45427"/>
                </a:lnTo>
                <a:lnTo>
                  <a:pt x="75712" y="75712"/>
                </a:lnTo>
                <a:lnTo>
                  <a:pt x="45427" y="111960"/>
                </a:lnTo>
                <a:lnTo>
                  <a:pt x="22713" y="151867"/>
                </a:lnTo>
                <a:lnTo>
                  <a:pt x="7571" y="194388"/>
                </a:lnTo>
                <a:lnTo>
                  <a:pt x="0" y="238477"/>
                </a:lnTo>
                <a:lnTo>
                  <a:pt x="0" y="283088"/>
                </a:lnTo>
                <a:lnTo>
                  <a:pt x="7571" y="327177"/>
                </a:lnTo>
                <a:lnTo>
                  <a:pt x="22713" y="369698"/>
                </a:lnTo>
                <a:lnTo>
                  <a:pt x="45427" y="409605"/>
                </a:lnTo>
                <a:lnTo>
                  <a:pt x="75712" y="445853"/>
                </a:lnTo>
                <a:lnTo>
                  <a:pt x="111960" y="476139"/>
                </a:lnTo>
                <a:lnTo>
                  <a:pt x="151868" y="498852"/>
                </a:lnTo>
                <a:lnTo>
                  <a:pt x="194389" y="513995"/>
                </a:lnTo>
                <a:lnTo>
                  <a:pt x="238477" y="521566"/>
                </a:lnTo>
                <a:lnTo>
                  <a:pt x="283089" y="521566"/>
                </a:lnTo>
                <a:lnTo>
                  <a:pt x="327178" y="513995"/>
                </a:lnTo>
                <a:lnTo>
                  <a:pt x="369698" y="498852"/>
                </a:lnTo>
                <a:lnTo>
                  <a:pt x="409606" y="476139"/>
                </a:lnTo>
                <a:lnTo>
                  <a:pt x="445854" y="445853"/>
                </a:lnTo>
                <a:lnTo>
                  <a:pt x="476139" y="409605"/>
                </a:lnTo>
                <a:lnTo>
                  <a:pt x="498853" y="369698"/>
                </a:lnTo>
                <a:lnTo>
                  <a:pt x="513995" y="327177"/>
                </a:lnTo>
                <a:lnTo>
                  <a:pt x="521567" y="283088"/>
                </a:lnTo>
                <a:lnTo>
                  <a:pt x="521567" y="238477"/>
                </a:lnTo>
                <a:lnTo>
                  <a:pt x="513995" y="194388"/>
                </a:lnTo>
                <a:lnTo>
                  <a:pt x="498853" y="151867"/>
                </a:lnTo>
                <a:lnTo>
                  <a:pt x="476139" y="111960"/>
                </a:lnTo>
                <a:lnTo>
                  <a:pt x="445854" y="75712"/>
                </a:lnTo>
                <a:lnTo>
                  <a:pt x="409606" y="45427"/>
                </a:lnTo>
                <a:lnTo>
                  <a:pt x="369698" y="22713"/>
                </a:lnTo>
                <a:lnTo>
                  <a:pt x="327178" y="7571"/>
                </a:lnTo>
                <a:lnTo>
                  <a:pt x="283089"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35" name="Google Shape;835;p82"/>
          <p:cNvSpPr txBox="1"/>
          <p:nvPr/>
        </p:nvSpPr>
        <p:spPr>
          <a:xfrm>
            <a:off x="1308718" y="4173603"/>
            <a:ext cx="315900" cy="1764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lang="en" sz="1100">
                <a:latin typeface="Arial"/>
                <a:ea typeface="Arial"/>
                <a:cs typeface="Arial"/>
                <a:sym typeface="Arial"/>
              </a:rPr>
              <a:t>GPU</a:t>
            </a:r>
            <a:endParaRPr sz="1100">
              <a:latin typeface="Arial"/>
              <a:ea typeface="Arial"/>
              <a:cs typeface="Arial"/>
              <a:sym typeface="Arial"/>
            </a:endParaRPr>
          </a:p>
        </p:txBody>
      </p:sp>
      <p:sp>
        <p:nvSpPr>
          <p:cNvPr id="836" name="Google Shape;836;p82"/>
          <p:cNvSpPr/>
          <p:nvPr/>
        </p:nvSpPr>
        <p:spPr>
          <a:xfrm>
            <a:off x="1885594" y="4178093"/>
            <a:ext cx="274189" cy="191268"/>
          </a:xfrm>
          <a:custGeom>
            <a:rect b="b" l="l" r="r" t="t"/>
            <a:pathLst>
              <a:path extrusionOk="0" h="420370" w="602614">
                <a:moveTo>
                  <a:pt x="0" y="0"/>
                </a:moveTo>
                <a:lnTo>
                  <a:pt x="602566" y="0"/>
                </a:lnTo>
                <a:lnTo>
                  <a:pt x="602566" y="419924"/>
                </a:lnTo>
                <a:lnTo>
                  <a:pt x="0" y="419924"/>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37" name="Google Shape;837;p82"/>
          <p:cNvSpPr txBox="1"/>
          <p:nvPr/>
        </p:nvSpPr>
        <p:spPr>
          <a:xfrm>
            <a:off x="2183994" y="4173604"/>
            <a:ext cx="556800" cy="1764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lang="en" sz="1100">
                <a:latin typeface="Arial"/>
                <a:ea typeface="Arial"/>
                <a:cs typeface="Arial"/>
                <a:sym typeface="Arial"/>
              </a:rPr>
              <a:t>Machine</a:t>
            </a:r>
            <a:endParaRPr sz="1100">
              <a:latin typeface="Arial"/>
              <a:ea typeface="Arial"/>
              <a:cs typeface="Arial"/>
              <a:sym typeface="Arial"/>
            </a:endParaRPr>
          </a:p>
        </p:txBody>
      </p:sp>
      <p:sp>
        <p:nvSpPr>
          <p:cNvPr id="838" name="Google Shape;838;p82"/>
          <p:cNvSpPr/>
          <p:nvPr/>
        </p:nvSpPr>
        <p:spPr>
          <a:xfrm>
            <a:off x="2863237" y="4176098"/>
            <a:ext cx="242985" cy="195313"/>
          </a:xfrm>
          <a:custGeom>
            <a:rect b="b" l="l" r="r" t="t"/>
            <a:pathLst>
              <a:path extrusionOk="0" h="429259" w="534034">
                <a:moveTo>
                  <a:pt x="248785" y="295143"/>
                </a:moveTo>
                <a:lnTo>
                  <a:pt x="248785" y="428697"/>
                </a:lnTo>
                <a:lnTo>
                  <a:pt x="0" y="214348"/>
                </a:lnTo>
                <a:lnTo>
                  <a:pt x="248785" y="0"/>
                </a:lnTo>
                <a:lnTo>
                  <a:pt x="248785" y="133554"/>
                </a:lnTo>
                <a:lnTo>
                  <a:pt x="533756" y="133554"/>
                </a:lnTo>
                <a:lnTo>
                  <a:pt x="533756" y="295143"/>
                </a:lnTo>
                <a:lnTo>
                  <a:pt x="248785" y="295143"/>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39" name="Google Shape;839;p82"/>
          <p:cNvSpPr txBox="1"/>
          <p:nvPr/>
        </p:nvSpPr>
        <p:spPr>
          <a:xfrm>
            <a:off x="3194173" y="4182861"/>
            <a:ext cx="744900" cy="1764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lang="en" sz="1100">
                <a:latin typeface="Arial"/>
                <a:ea typeface="Arial"/>
                <a:cs typeface="Arial"/>
                <a:sym typeface="Arial"/>
              </a:rPr>
              <a:t>Checkpoint</a:t>
            </a:r>
            <a:endParaRPr sz="1100">
              <a:latin typeface="Arial"/>
              <a:ea typeface="Arial"/>
              <a:cs typeface="Arial"/>
              <a:sym typeface="Arial"/>
            </a:endParaRPr>
          </a:p>
        </p:txBody>
      </p:sp>
      <p:grpSp>
        <p:nvGrpSpPr>
          <p:cNvPr id="840" name="Google Shape;840;p82"/>
          <p:cNvGrpSpPr/>
          <p:nvPr/>
        </p:nvGrpSpPr>
        <p:grpSpPr>
          <a:xfrm>
            <a:off x="4081608" y="4226515"/>
            <a:ext cx="298087" cy="97325"/>
            <a:chOff x="8974511" y="9293128"/>
            <a:chExt cx="655424" cy="213995"/>
          </a:xfrm>
        </p:grpSpPr>
        <p:sp>
          <p:nvSpPr>
            <p:cNvPr id="841" name="Google Shape;841;p82"/>
            <p:cNvSpPr/>
            <p:nvPr/>
          </p:nvSpPr>
          <p:spPr>
            <a:xfrm>
              <a:off x="9161940" y="9399931"/>
              <a:ext cx="467995" cy="0"/>
            </a:xfrm>
            <a:custGeom>
              <a:rect b="b" l="l" r="r" t="t"/>
              <a:pathLst>
                <a:path extrusionOk="0" h="120000" w="467995">
                  <a:moveTo>
                    <a:pt x="0" y="0"/>
                  </a:moveTo>
                  <a:lnTo>
                    <a:pt x="26177" y="0"/>
                  </a:lnTo>
                  <a:lnTo>
                    <a:pt x="467492" y="0"/>
                  </a:lnTo>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42" name="Google Shape;842;p82"/>
            <p:cNvSpPr/>
            <p:nvPr/>
          </p:nvSpPr>
          <p:spPr>
            <a:xfrm>
              <a:off x="8974511" y="9293128"/>
              <a:ext cx="213995" cy="213995"/>
            </a:xfrm>
            <a:custGeom>
              <a:rect b="b" l="l" r="r" t="t"/>
              <a:pathLst>
                <a:path extrusionOk="0" h="213995" w="213995">
                  <a:moveTo>
                    <a:pt x="213606" y="0"/>
                  </a:moveTo>
                  <a:lnTo>
                    <a:pt x="0" y="106803"/>
                  </a:lnTo>
                  <a:lnTo>
                    <a:pt x="213606" y="213606"/>
                  </a:lnTo>
                  <a:lnTo>
                    <a:pt x="21360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843" name="Google Shape;843;p82"/>
          <p:cNvSpPr txBox="1"/>
          <p:nvPr/>
        </p:nvSpPr>
        <p:spPr>
          <a:xfrm>
            <a:off x="4396208" y="4182861"/>
            <a:ext cx="909300" cy="176400"/>
          </a:xfrm>
          <a:prstGeom prst="rect">
            <a:avLst/>
          </a:prstGeom>
          <a:noFill/>
          <a:ln>
            <a:noFill/>
          </a:ln>
        </p:spPr>
        <p:txBody>
          <a:bodyPr anchorCtr="0" anchor="t" bIns="0" lIns="0" spcFirstLastPara="1" rIns="0" wrap="square" tIns="6925">
            <a:spAutoFit/>
          </a:bodyPr>
          <a:lstStyle/>
          <a:p>
            <a:pPr indent="0" lvl="0" marL="0" rtl="0" algn="l">
              <a:lnSpc>
                <a:spcPct val="100000"/>
              </a:lnSpc>
              <a:spcBef>
                <a:spcPts val="0"/>
              </a:spcBef>
              <a:spcAft>
                <a:spcPts val="0"/>
              </a:spcAft>
              <a:buNone/>
            </a:pPr>
            <a:r>
              <a:rPr lang="en" sz="1100">
                <a:latin typeface="Arial"/>
                <a:ea typeface="Arial"/>
                <a:cs typeface="Arial"/>
                <a:sym typeface="Arial"/>
              </a:rPr>
              <a:t>Training traﬃc</a:t>
            </a:r>
            <a:endParaRPr sz="1100">
              <a:latin typeface="Arial"/>
              <a:ea typeface="Arial"/>
              <a:cs typeface="Arial"/>
              <a:sym typeface="Arial"/>
            </a:endParaRPr>
          </a:p>
        </p:txBody>
      </p:sp>
      <p:sp>
        <p:nvSpPr>
          <p:cNvPr id="844" name="Google Shape;844;p82"/>
          <p:cNvSpPr/>
          <p:nvPr/>
        </p:nvSpPr>
        <p:spPr>
          <a:xfrm>
            <a:off x="5426707" y="3353290"/>
            <a:ext cx="2923343" cy="340353"/>
          </a:xfrm>
          <a:custGeom>
            <a:rect b="b" l="l" r="r" t="t"/>
            <a:pathLst>
              <a:path extrusionOk="0" h="748029" w="6424930">
                <a:moveTo>
                  <a:pt x="6184241" y="0"/>
                </a:moveTo>
                <a:lnTo>
                  <a:pt x="240097" y="0"/>
                </a:lnTo>
                <a:lnTo>
                  <a:pt x="192316" y="183"/>
                </a:lnTo>
                <a:lnTo>
                  <a:pt x="153783" y="1470"/>
                </a:lnTo>
                <a:lnTo>
                  <a:pt x="99180" y="11766"/>
                </a:lnTo>
                <a:lnTo>
                  <a:pt x="45778" y="45785"/>
                </a:lnTo>
                <a:lnTo>
                  <a:pt x="11758" y="99185"/>
                </a:lnTo>
                <a:lnTo>
                  <a:pt x="1469" y="153788"/>
                </a:lnTo>
                <a:lnTo>
                  <a:pt x="183" y="192319"/>
                </a:lnTo>
                <a:lnTo>
                  <a:pt x="0" y="240097"/>
                </a:lnTo>
                <a:lnTo>
                  <a:pt x="0" y="507689"/>
                </a:lnTo>
                <a:lnTo>
                  <a:pt x="183" y="555467"/>
                </a:lnTo>
                <a:lnTo>
                  <a:pt x="1469" y="593998"/>
                </a:lnTo>
                <a:lnTo>
                  <a:pt x="11758" y="648602"/>
                </a:lnTo>
                <a:lnTo>
                  <a:pt x="45778" y="702001"/>
                </a:lnTo>
                <a:lnTo>
                  <a:pt x="99180" y="736020"/>
                </a:lnTo>
                <a:lnTo>
                  <a:pt x="153783" y="746315"/>
                </a:lnTo>
                <a:lnTo>
                  <a:pt x="192316" y="747602"/>
                </a:lnTo>
                <a:lnTo>
                  <a:pt x="240097" y="747786"/>
                </a:lnTo>
                <a:lnTo>
                  <a:pt x="6184241" y="747786"/>
                </a:lnTo>
                <a:lnTo>
                  <a:pt x="6232019" y="747602"/>
                </a:lnTo>
                <a:lnTo>
                  <a:pt x="6270549" y="746315"/>
                </a:lnTo>
                <a:lnTo>
                  <a:pt x="6325147" y="736020"/>
                </a:lnTo>
                <a:lnTo>
                  <a:pt x="6378549" y="702001"/>
                </a:lnTo>
                <a:lnTo>
                  <a:pt x="6412569" y="648602"/>
                </a:lnTo>
                <a:lnTo>
                  <a:pt x="6422867" y="593998"/>
                </a:lnTo>
                <a:lnTo>
                  <a:pt x="6424154" y="555467"/>
                </a:lnTo>
                <a:lnTo>
                  <a:pt x="6424338" y="507689"/>
                </a:lnTo>
                <a:lnTo>
                  <a:pt x="6424338" y="240097"/>
                </a:lnTo>
                <a:lnTo>
                  <a:pt x="6424154" y="192319"/>
                </a:lnTo>
                <a:lnTo>
                  <a:pt x="6422867" y="153788"/>
                </a:lnTo>
                <a:lnTo>
                  <a:pt x="6412569" y="99185"/>
                </a:lnTo>
                <a:lnTo>
                  <a:pt x="6378549" y="45785"/>
                </a:lnTo>
                <a:lnTo>
                  <a:pt x="6325147" y="11766"/>
                </a:lnTo>
                <a:lnTo>
                  <a:pt x="6270549" y="1470"/>
                </a:lnTo>
                <a:lnTo>
                  <a:pt x="6232019" y="183"/>
                </a:lnTo>
                <a:lnTo>
                  <a:pt x="6184241"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45" name="Google Shape;845;p82"/>
          <p:cNvSpPr txBox="1"/>
          <p:nvPr/>
        </p:nvSpPr>
        <p:spPr>
          <a:xfrm>
            <a:off x="5736813" y="3408092"/>
            <a:ext cx="23466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solidFill>
                  <a:srgbClr val="434343"/>
                </a:solidFill>
                <a:latin typeface="Arial"/>
                <a:ea typeface="Arial"/>
                <a:cs typeface="Arial"/>
                <a:sym typeface="Arial"/>
              </a:rPr>
              <a:t>It can harm training throughput</a:t>
            </a:r>
            <a:endParaRPr sz="1300">
              <a:latin typeface="Arial"/>
              <a:ea typeface="Arial"/>
              <a:cs typeface="Arial"/>
              <a:sym typeface="Arial"/>
            </a:endParaRPr>
          </a:p>
        </p:txBody>
      </p:sp>
      <p:sp>
        <p:nvSpPr>
          <p:cNvPr id="846" name="Google Shape;846;p82"/>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50" name="Shape 850"/>
        <p:cNvGrpSpPr/>
        <p:nvPr/>
      </p:nvGrpSpPr>
      <p:grpSpPr>
        <a:xfrm>
          <a:off x="0" y="0"/>
          <a:ext cx="0" cy="0"/>
          <a:chOff x="0" y="0"/>
          <a:chExt cx="0" cy="0"/>
        </a:xfrm>
      </p:grpSpPr>
      <p:sp>
        <p:nvSpPr>
          <p:cNvPr id="851" name="Google Shape;851;p83"/>
          <p:cNvSpPr txBox="1"/>
          <p:nvPr>
            <p:ph type="title"/>
          </p:nvPr>
        </p:nvSpPr>
        <p:spPr>
          <a:xfrm>
            <a:off x="463806" y="404198"/>
            <a:ext cx="5483700" cy="8193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a:t>Solution</a:t>
            </a:r>
            <a:endParaRPr/>
          </a:p>
          <a:p>
            <a:pPr indent="0" lvl="0" marL="0" rtl="0" algn="l">
              <a:lnSpc>
                <a:spcPct val="100000"/>
              </a:lnSpc>
              <a:spcBef>
                <a:spcPts val="100"/>
              </a:spcBef>
              <a:spcAft>
                <a:spcPts val="0"/>
              </a:spcAft>
              <a:buNone/>
            </a:pPr>
            <a:r>
              <a:rPr lang="en" sz="2000"/>
              <a:t>Traﬃc interleaving</a:t>
            </a:r>
            <a:endParaRPr sz="2000"/>
          </a:p>
        </p:txBody>
      </p:sp>
      <p:sp>
        <p:nvSpPr>
          <p:cNvPr id="852" name="Google Shape;852;p83"/>
          <p:cNvSpPr txBox="1"/>
          <p:nvPr/>
        </p:nvSpPr>
        <p:spPr>
          <a:xfrm>
            <a:off x="465711" y="1594121"/>
            <a:ext cx="4605600" cy="344700"/>
          </a:xfrm>
          <a:prstGeom prst="rect">
            <a:avLst/>
          </a:prstGeom>
          <a:noFill/>
          <a:ln>
            <a:noFill/>
          </a:ln>
        </p:spPr>
        <p:txBody>
          <a:bodyPr anchorCtr="0" anchor="t" bIns="0" lIns="0" spcFirstLastPara="1" rIns="0" wrap="square" tIns="60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Observation: Idle timespans in the network</a:t>
            </a:r>
            <a:endParaRPr sz="1800">
              <a:latin typeface="Arial"/>
              <a:ea typeface="Arial"/>
              <a:cs typeface="Arial"/>
              <a:sym typeface="Arial"/>
            </a:endParaRPr>
          </a:p>
        </p:txBody>
      </p:sp>
      <p:sp>
        <p:nvSpPr>
          <p:cNvPr id="853" name="Google Shape;853;p83"/>
          <p:cNvSpPr txBox="1"/>
          <p:nvPr/>
        </p:nvSpPr>
        <p:spPr>
          <a:xfrm>
            <a:off x="855861" y="2231499"/>
            <a:ext cx="10092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Computation</a:t>
            </a:r>
            <a:endParaRPr sz="1300">
              <a:latin typeface="Arial"/>
              <a:ea typeface="Arial"/>
              <a:cs typeface="Arial"/>
              <a:sym typeface="Arial"/>
            </a:endParaRPr>
          </a:p>
        </p:txBody>
      </p:sp>
      <p:sp>
        <p:nvSpPr>
          <p:cNvPr id="854" name="Google Shape;854;p83"/>
          <p:cNvSpPr txBox="1"/>
          <p:nvPr/>
        </p:nvSpPr>
        <p:spPr>
          <a:xfrm>
            <a:off x="855861" y="2634523"/>
            <a:ext cx="12252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Communication</a:t>
            </a:r>
            <a:endParaRPr sz="1300">
              <a:latin typeface="Arial"/>
              <a:ea typeface="Arial"/>
              <a:cs typeface="Arial"/>
              <a:sym typeface="Arial"/>
            </a:endParaRPr>
          </a:p>
        </p:txBody>
      </p:sp>
      <p:grpSp>
        <p:nvGrpSpPr>
          <p:cNvPr id="855" name="Google Shape;855;p83"/>
          <p:cNvGrpSpPr/>
          <p:nvPr/>
        </p:nvGrpSpPr>
        <p:grpSpPr>
          <a:xfrm>
            <a:off x="2316939" y="2123923"/>
            <a:ext cx="5091509" cy="969980"/>
            <a:chOff x="5094412" y="4670015"/>
            <a:chExt cx="11195051" cy="2132762"/>
          </a:xfrm>
        </p:grpSpPr>
        <p:sp>
          <p:nvSpPr>
            <p:cNvPr id="856" name="Google Shape;856;p83"/>
            <p:cNvSpPr/>
            <p:nvPr/>
          </p:nvSpPr>
          <p:spPr>
            <a:xfrm>
              <a:off x="5155578" y="4921085"/>
              <a:ext cx="2990850" cy="471170"/>
            </a:xfrm>
            <a:custGeom>
              <a:rect b="b" l="l" r="r" t="t"/>
              <a:pathLst>
                <a:path extrusionOk="0" h="471170" w="2990850">
                  <a:moveTo>
                    <a:pt x="0" y="0"/>
                  </a:moveTo>
                  <a:lnTo>
                    <a:pt x="2990428" y="0"/>
                  </a:lnTo>
                  <a:lnTo>
                    <a:pt x="2990428" y="471106"/>
                  </a:lnTo>
                  <a:lnTo>
                    <a:pt x="0" y="471106"/>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57" name="Google Shape;857;p83"/>
            <p:cNvSpPr/>
            <p:nvPr/>
          </p:nvSpPr>
          <p:spPr>
            <a:xfrm>
              <a:off x="8157040" y="4921085"/>
              <a:ext cx="2990850" cy="471170"/>
            </a:xfrm>
            <a:custGeom>
              <a:rect b="b" l="l" r="r" t="t"/>
              <a:pathLst>
                <a:path extrusionOk="0" h="471170" w="2990850">
                  <a:moveTo>
                    <a:pt x="0" y="0"/>
                  </a:moveTo>
                  <a:lnTo>
                    <a:pt x="2990428" y="0"/>
                  </a:lnTo>
                  <a:lnTo>
                    <a:pt x="2990428" y="471106"/>
                  </a:lnTo>
                  <a:lnTo>
                    <a:pt x="0" y="471106"/>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58" name="Google Shape;858;p83"/>
            <p:cNvSpPr/>
            <p:nvPr/>
          </p:nvSpPr>
          <p:spPr>
            <a:xfrm>
              <a:off x="11148655" y="4670015"/>
              <a:ext cx="0" cy="2073909"/>
            </a:xfrm>
            <a:custGeom>
              <a:rect b="b" l="l" r="r" t="t"/>
              <a:pathLst>
                <a:path extrusionOk="0" h="2073909" w="120000">
                  <a:moveTo>
                    <a:pt x="0" y="2073612"/>
                  </a:moveTo>
                  <a:lnTo>
                    <a:pt x="0" y="0"/>
                  </a:lnTo>
                </a:path>
              </a:pathLst>
            </a:custGeom>
            <a:noFill/>
            <a:ln cap="flat" cmpd="sng" w="41875">
              <a:solidFill>
                <a:srgbClr val="00000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59" name="Google Shape;859;p83"/>
            <p:cNvSpPr/>
            <p:nvPr/>
          </p:nvSpPr>
          <p:spPr>
            <a:xfrm>
              <a:off x="9300246" y="5807241"/>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60" name="Google Shape;860;p83"/>
            <p:cNvSpPr/>
            <p:nvPr/>
          </p:nvSpPr>
          <p:spPr>
            <a:xfrm>
              <a:off x="9300246" y="5807241"/>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61" name="Google Shape;861;p83"/>
            <p:cNvSpPr/>
            <p:nvPr/>
          </p:nvSpPr>
          <p:spPr>
            <a:xfrm>
              <a:off x="10405493" y="5807241"/>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62" name="Google Shape;862;p83"/>
            <p:cNvSpPr/>
            <p:nvPr/>
          </p:nvSpPr>
          <p:spPr>
            <a:xfrm>
              <a:off x="10405493" y="5807241"/>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63" name="Google Shape;863;p83"/>
            <p:cNvSpPr/>
            <p:nvPr/>
          </p:nvSpPr>
          <p:spPr>
            <a:xfrm>
              <a:off x="11154581" y="4921085"/>
              <a:ext cx="2990850" cy="471170"/>
            </a:xfrm>
            <a:custGeom>
              <a:rect b="b" l="l" r="r" t="t"/>
              <a:pathLst>
                <a:path extrusionOk="0" h="471170" w="2990850">
                  <a:moveTo>
                    <a:pt x="0" y="0"/>
                  </a:moveTo>
                  <a:lnTo>
                    <a:pt x="2990428" y="0"/>
                  </a:lnTo>
                  <a:lnTo>
                    <a:pt x="2990428" y="471106"/>
                  </a:lnTo>
                  <a:lnTo>
                    <a:pt x="0" y="471106"/>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64" name="Google Shape;864;p83"/>
            <p:cNvSpPr/>
            <p:nvPr/>
          </p:nvSpPr>
          <p:spPr>
            <a:xfrm>
              <a:off x="14146197" y="4680108"/>
              <a:ext cx="0" cy="2073909"/>
            </a:xfrm>
            <a:custGeom>
              <a:rect b="b" l="l" r="r" t="t"/>
              <a:pathLst>
                <a:path extrusionOk="0" h="2073909" w="120000">
                  <a:moveTo>
                    <a:pt x="0" y="2073612"/>
                  </a:moveTo>
                  <a:lnTo>
                    <a:pt x="0" y="0"/>
                  </a:lnTo>
                </a:path>
              </a:pathLst>
            </a:custGeom>
            <a:noFill/>
            <a:ln cap="flat" cmpd="sng" w="41875">
              <a:solidFill>
                <a:srgbClr val="00000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65" name="Google Shape;865;p83"/>
            <p:cNvSpPr/>
            <p:nvPr/>
          </p:nvSpPr>
          <p:spPr>
            <a:xfrm>
              <a:off x="11154581" y="5807241"/>
              <a:ext cx="575945" cy="471170"/>
            </a:xfrm>
            <a:custGeom>
              <a:rect b="b" l="l" r="r" t="t"/>
              <a:pathLst>
                <a:path extrusionOk="0" h="471170" w="575945">
                  <a:moveTo>
                    <a:pt x="575898" y="0"/>
                  </a:moveTo>
                  <a:lnTo>
                    <a:pt x="0" y="0"/>
                  </a:lnTo>
                  <a:lnTo>
                    <a:pt x="0" y="471106"/>
                  </a:lnTo>
                  <a:lnTo>
                    <a:pt x="575898" y="471106"/>
                  </a:lnTo>
                  <a:lnTo>
                    <a:pt x="575898"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66" name="Google Shape;866;p83"/>
            <p:cNvSpPr/>
            <p:nvPr/>
          </p:nvSpPr>
          <p:spPr>
            <a:xfrm>
              <a:off x="11154581" y="5807241"/>
              <a:ext cx="575945" cy="471170"/>
            </a:xfrm>
            <a:custGeom>
              <a:rect b="b" l="l" r="r" t="t"/>
              <a:pathLst>
                <a:path extrusionOk="0" h="471170" w="575945">
                  <a:moveTo>
                    <a:pt x="0" y="0"/>
                  </a:moveTo>
                  <a:lnTo>
                    <a:pt x="575898" y="0"/>
                  </a:lnTo>
                  <a:lnTo>
                    <a:pt x="575898"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67" name="Google Shape;867;p83"/>
            <p:cNvSpPr/>
            <p:nvPr/>
          </p:nvSpPr>
          <p:spPr>
            <a:xfrm>
              <a:off x="12297782" y="5807241"/>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68" name="Google Shape;868;p83"/>
            <p:cNvSpPr/>
            <p:nvPr/>
          </p:nvSpPr>
          <p:spPr>
            <a:xfrm>
              <a:off x="12297782" y="5807241"/>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69" name="Google Shape;869;p83"/>
            <p:cNvSpPr/>
            <p:nvPr/>
          </p:nvSpPr>
          <p:spPr>
            <a:xfrm>
              <a:off x="13403036" y="5807241"/>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70" name="Google Shape;870;p83"/>
            <p:cNvSpPr/>
            <p:nvPr/>
          </p:nvSpPr>
          <p:spPr>
            <a:xfrm>
              <a:off x="13403036" y="5807241"/>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71" name="Google Shape;871;p83"/>
            <p:cNvSpPr/>
            <p:nvPr/>
          </p:nvSpPr>
          <p:spPr>
            <a:xfrm>
              <a:off x="5094412" y="6714204"/>
              <a:ext cx="11039475" cy="0"/>
            </a:xfrm>
            <a:custGeom>
              <a:rect b="b" l="l" r="r" t="t"/>
              <a:pathLst>
                <a:path extrusionOk="0" h="120000" w="11039475">
                  <a:moveTo>
                    <a:pt x="0" y="0"/>
                  </a:moveTo>
                  <a:lnTo>
                    <a:pt x="11018523" y="0"/>
                  </a:lnTo>
                  <a:lnTo>
                    <a:pt x="11039464"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72" name="Google Shape;872;p83"/>
            <p:cNvSpPr/>
            <p:nvPr/>
          </p:nvSpPr>
          <p:spPr>
            <a:xfrm>
              <a:off x="16112933" y="6626248"/>
              <a:ext cx="176530" cy="176529"/>
            </a:xfrm>
            <a:custGeom>
              <a:rect b="b" l="l" r="r" t="t"/>
              <a:pathLst>
                <a:path extrusionOk="0" h="176529" w="176530">
                  <a:moveTo>
                    <a:pt x="0" y="0"/>
                  </a:moveTo>
                  <a:lnTo>
                    <a:pt x="0" y="175910"/>
                  </a:lnTo>
                  <a:lnTo>
                    <a:pt x="175910" y="87955"/>
                  </a:lnTo>
                  <a:lnTo>
                    <a:pt x="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873" name="Google Shape;873;p83"/>
          <p:cNvGrpSpPr/>
          <p:nvPr/>
        </p:nvGrpSpPr>
        <p:grpSpPr>
          <a:xfrm>
            <a:off x="2344757" y="2641133"/>
            <a:ext cx="261940" cy="214288"/>
            <a:chOff x="5155578" y="5807241"/>
            <a:chExt cx="575945" cy="471170"/>
          </a:xfrm>
        </p:grpSpPr>
        <p:sp>
          <p:nvSpPr>
            <p:cNvPr id="874" name="Google Shape;874;p83"/>
            <p:cNvSpPr/>
            <p:nvPr/>
          </p:nvSpPr>
          <p:spPr>
            <a:xfrm>
              <a:off x="5155578" y="5807241"/>
              <a:ext cx="575945" cy="471170"/>
            </a:xfrm>
            <a:custGeom>
              <a:rect b="b" l="l" r="r" t="t"/>
              <a:pathLst>
                <a:path extrusionOk="0" h="471170" w="575945">
                  <a:moveTo>
                    <a:pt x="575898" y="0"/>
                  </a:moveTo>
                  <a:lnTo>
                    <a:pt x="0" y="0"/>
                  </a:lnTo>
                  <a:lnTo>
                    <a:pt x="0" y="471106"/>
                  </a:lnTo>
                  <a:lnTo>
                    <a:pt x="575898" y="471106"/>
                  </a:lnTo>
                  <a:lnTo>
                    <a:pt x="575898"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75" name="Google Shape;875;p83"/>
            <p:cNvSpPr/>
            <p:nvPr/>
          </p:nvSpPr>
          <p:spPr>
            <a:xfrm>
              <a:off x="5155578" y="5807241"/>
              <a:ext cx="575945" cy="471170"/>
            </a:xfrm>
            <a:custGeom>
              <a:rect b="b" l="l" r="r" t="t"/>
              <a:pathLst>
                <a:path extrusionOk="0" h="471170" w="575945">
                  <a:moveTo>
                    <a:pt x="0" y="0"/>
                  </a:moveTo>
                  <a:lnTo>
                    <a:pt x="575898" y="0"/>
                  </a:lnTo>
                  <a:lnTo>
                    <a:pt x="575898"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876" name="Google Shape;876;p83"/>
          <p:cNvGrpSpPr/>
          <p:nvPr/>
        </p:nvGrpSpPr>
        <p:grpSpPr>
          <a:xfrm>
            <a:off x="2864687" y="2641133"/>
            <a:ext cx="260496" cy="214288"/>
            <a:chOff x="6298784" y="5807241"/>
            <a:chExt cx="572770" cy="471170"/>
          </a:xfrm>
        </p:grpSpPr>
        <p:sp>
          <p:nvSpPr>
            <p:cNvPr id="877" name="Google Shape;877;p83"/>
            <p:cNvSpPr/>
            <p:nvPr/>
          </p:nvSpPr>
          <p:spPr>
            <a:xfrm>
              <a:off x="6298784" y="5807241"/>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78" name="Google Shape;878;p83"/>
            <p:cNvSpPr/>
            <p:nvPr/>
          </p:nvSpPr>
          <p:spPr>
            <a:xfrm>
              <a:off x="6298784" y="5807241"/>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879" name="Google Shape;879;p83"/>
          <p:cNvGrpSpPr/>
          <p:nvPr/>
        </p:nvGrpSpPr>
        <p:grpSpPr>
          <a:xfrm>
            <a:off x="3367354" y="2641133"/>
            <a:ext cx="260496" cy="214288"/>
            <a:chOff x="7404032" y="5807241"/>
            <a:chExt cx="572770" cy="471170"/>
          </a:xfrm>
        </p:grpSpPr>
        <p:sp>
          <p:nvSpPr>
            <p:cNvPr id="880" name="Google Shape;880;p83"/>
            <p:cNvSpPr/>
            <p:nvPr/>
          </p:nvSpPr>
          <p:spPr>
            <a:xfrm>
              <a:off x="7404032" y="5807241"/>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81" name="Google Shape;881;p83"/>
            <p:cNvSpPr/>
            <p:nvPr/>
          </p:nvSpPr>
          <p:spPr>
            <a:xfrm>
              <a:off x="7404032" y="5807241"/>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882" name="Google Shape;882;p83"/>
          <p:cNvSpPr txBox="1"/>
          <p:nvPr/>
        </p:nvSpPr>
        <p:spPr>
          <a:xfrm>
            <a:off x="7016259" y="3071822"/>
            <a:ext cx="3864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Time</a:t>
            </a:r>
            <a:endParaRPr sz="1300">
              <a:latin typeface="Arial"/>
              <a:ea typeface="Arial"/>
              <a:cs typeface="Arial"/>
              <a:sym typeface="Arial"/>
            </a:endParaRPr>
          </a:p>
        </p:txBody>
      </p:sp>
      <p:sp>
        <p:nvSpPr>
          <p:cNvPr id="883" name="Google Shape;883;p83"/>
          <p:cNvSpPr txBox="1"/>
          <p:nvPr/>
        </p:nvSpPr>
        <p:spPr>
          <a:xfrm>
            <a:off x="3912358" y="3052249"/>
            <a:ext cx="8910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(a) Baseline</a:t>
            </a:r>
            <a:endParaRPr sz="1300">
              <a:latin typeface="Arial"/>
              <a:ea typeface="Arial"/>
              <a:cs typeface="Arial"/>
              <a:sym typeface="Arial"/>
            </a:endParaRPr>
          </a:p>
        </p:txBody>
      </p:sp>
      <p:grpSp>
        <p:nvGrpSpPr>
          <p:cNvPr id="884" name="Google Shape;884;p83"/>
          <p:cNvGrpSpPr/>
          <p:nvPr/>
        </p:nvGrpSpPr>
        <p:grpSpPr>
          <a:xfrm>
            <a:off x="3705343" y="2123922"/>
            <a:ext cx="3779575" cy="1105189"/>
            <a:chOff x="8147193" y="4670014"/>
            <a:chExt cx="8310411" cy="2430054"/>
          </a:xfrm>
        </p:grpSpPr>
        <p:sp>
          <p:nvSpPr>
            <p:cNvPr id="885" name="Google Shape;885;p83"/>
            <p:cNvSpPr/>
            <p:nvPr/>
          </p:nvSpPr>
          <p:spPr>
            <a:xfrm>
              <a:off x="8147193" y="4670014"/>
              <a:ext cx="0" cy="2073909"/>
            </a:xfrm>
            <a:custGeom>
              <a:rect b="b" l="l" r="r" t="t"/>
              <a:pathLst>
                <a:path extrusionOk="0" h="2073909" w="120000">
                  <a:moveTo>
                    <a:pt x="0" y="2073612"/>
                  </a:moveTo>
                  <a:lnTo>
                    <a:pt x="0" y="0"/>
                  </a:lnTo>
                </a:path>
              </a:pathLst>
            </a:custGeom>
            <a:noFill/>
            <a:ln cap="flat" cmpd="sng" w="41875">
              <a:solidFill>
                <a:srgbClr val="00000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86" name="Google Shape;886;p83"/>
            <p:cNvSpPr/>
            <p:nvPr/>
          </p:nvSpPr>
          <p:spPr>
            <a:xfrm>
              <a:off x="8157040" y="5807241"/>
              <a:ext cx="575945" cy="471170"/>
            </a:xfrm>
            <a:custGeom>
              <a:rect b="b" l="l" r="r" t="t"/>
              <a:pathLst>
                <a:path extrusionOk="0" h="471170" w="575945">
                  <a:moveTo>
                    <a:pt x="575898" y="0"/>
                  </a:moveTo>
                  <a:lnTo>
                    <a:pt x="0" y="0"/>
                  </a:lnTo>
                  <a:lnTo>
                    <a:pt x="0" y="471106"/>
                  </a:lnTo>
                  <a:lnTo>
                    <a:pt x="575898" y="471106"/>
                  </a:lnTo>
                  <a:lnTo>
                    <a:pt x="575898"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87" name="Google Shape;887;p83"/>
            <p:cNvSpPr/>
            <p:nvPr/>
          </p:nvSpPr>
          <p:spPr>
            <a:xfrm>
              <a:off x="8157040" y="5807241"/>
              <a:ext cx="575945" cy="471170"/>
            </a:xfrm>
            <a:custGeom>
              <a:rect b="b" l="l" r="r" t="t"/>
              <a:pathLst>
                <a:path extrusionOk="0" h="471170" w="575945">
                  <a:moveTo>
                    <a:pt x="0" y="0"/>
                  </a:moveTo>
                  <a:lnTo>
                    <a:pt x="575898" y="0"/>
                  </a:lnTo>
                  <a:lnTo>
                    <a:pt x="575898"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88" name="Google Shape;888;p83"/>
            <p:cNvSpPr/>
            <p:nvPr/>
          </p:nvSpPr>
          <p:spPr>
            <a:xfrm>
              <a:off x="15884835" y="4928007"/>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89" name="Google Shape;889;p83"/>
            <p:cNvSpPr/>
            <p:nvPr/>
          </p:nvSpPr>
          <p:spPr>
            <a:xfrm>
              <a:off x="15884835" y="4928007"/>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90" name="Google Shape;890;p83"/>
            <p:cNvSpPr/>
            <p:nvPr/>
          </p:nvSpPr>
          <p:spPr>
            <a:xfrm>
              <a:off x="12043417" y="6487916"/>
              <a:ext cx="368934" cy="597534"/>
            </a:xfrm>
            <a:custGeom>
              <a:rect b="b" l="l" r="r" t="t"/>
              <a:pathLst>
                <a:path extrusionOk="0" h="597534" w="368934">
                  <a:moveTo>
                    <a:pt x="0" y="0"/>
                  </a:moveTo>
                  <a:lnTo>
                    <a:pt x="13753" y="22273"/>
                  </a:lnTo>
                  <a:lnTo>
                    <a:pt x="368752" y="597196"/>
                  </a:lnTo>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91" name="Google Shape;891;p83"/>
            <p:cNvSpPr/>
            <p:nvPr/>
          </p:nvSpPr>
          <p:spPr>
            <a:xfrm>
              <a:off x="11944945" y="6328439"/>
              <a:ext cx="203200" cy="238125"/>
            </a:xfrm>
            <a:custGeom>
              <a:rect b="b" l="l" r="r" t="t"/>
              <a:pathLst>
                <a:path extrusionOk="0" h="238125" w="203200">
                  <a:moveTo>
                    <a:pt x="0" y="0"/>
                  </a:moveTo>
                  <a:lnTo>
                    <a:pt x="21350" y="237862"/>
                  </a:lnTo>
                  <a:lnTo>
                    <a:pt x="203103" y="125637"/>
                  </a:lnTo>
                  <a:lnTo>
                    <a:pt x="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92" name="Google Shape;892;p83"/>
            <p:cNvSpPr/>
            <p:nvPr/>
          </p:nvSpPr>
          <p:spPr>
            <a:xfrm>
              <a:off x="13035100" y="6515868"/>
              <a:ext cx="0" cy="584200"/>
            </a:xfrm>
            <a:custGeom>
              <a:rect b="b" l="l" r="r" t="t"/>
              <a:pathLst>
                <a:path extrusionOk="0" h="584200" w="120000">
                  <a:moveTo>
                    <a:pt x="0" y="0"/>
                  </a:moveTo>
                  <a:lnTo>
                    <a:pt x="0" y="26177"/>
                  </a:lnTo>
                  <a:lnTo>
                    <a:pt x="0" y="584099"/>
                  </a:lnTo>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93" name="Google Shape;893;p83"/>
            <p:cNvSpPr/>
            <p:nvPr/>
          </p:nvSpPr>
          <p:spPr>
            <a:xfrm>
              <a:off x="12928297" y="6328439"/>
              <a:ext cx="213994" cy="213995"/>
            </a:xfrm>
            <a:custGeom>
              <a:rect b="b" l="l" r="r" t="t"/>
              <a:pathLst>
                <a:path extrusionOk="0" h="213995" w="213994">
                  <a:moveTo>
                    <a:pt x="106803" y="0"/>
                  </a:moveTo>
                  <a:lnTo>
                    <a:pt x="0" y="213606"/>
                  </a:lnTo>
                  <a:lnTo>
                    <a:pt x="213606" y="213606"/>
                  </a:lnTo>
                  <a:lnTo>
                    <a:pt x="10680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94" name="Google Shape;894;p83"/>
            <p:cNvSpPr/>
            <p:nvPr/>
          </p:nvSpPr>
          <p:spPr>
            <a:xfrm>
              <a:off x="13559902" y="6484721"/>
              <a:ext cx="398144" cy="600709"/>
            </a:xfrm>
            <a:custGeom>
              <a:rect b="b" l="l" r="r" t="t"/>
              <a:pathLst>
                <a:path extrusionOk="0" h="600709" w="398144">
                  <a:moveTo>
                    <a:pt x="397646" y="0"/>
                  </a:moveTo>
                  <a:lnTo>
                    <a:pt x="383196" y="21827"/>
                  </a:lnTo>
                  <a:lnTo>
                    <a:pt x="0" y="600621"/>
                  </a:lnTo>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895" name="Google Shape;895;p83"/>
            <p:cNvSpPr/>
            <p:nvPr/>
          </p:nvSpPr>
          <p:spPr>
            <a:xfrm>
              <a:off x="13854049" y="6328439"/>
              <a:ext cx="207009" cy="237490"/>
            </a:xfrm>
            <a:custGeom>
              <a:rect b="b" l="l" r="r" t="t"/>
              <a:pathLst>
                <a:path extrusionOk="0" h="237490" w="207009">
                  <a:moveTo>
                    <a:pt x="206967" y="0"/>
                  </a:moveTo>
                  <a:lnTo>
                    <a:pt x="0" y="119149"/>
                  </a:lnTo>
                  <a:lnTo>
                    <a:pt x="178109" y="237068"/>
                  </a:lnTo>
                  <a:lnTo>
                    <a:pt x="206967"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896" name="Google Shape;896;p83"/>
          <p:cNvSpPr txBox="1"/>
          <p:nvPr/>
        </p:nvSpPr>
        <p:spPr>
          <a:xfrm>
            <a:off x="7538014" y="2234647"/>
            <a:ext cx="10887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Training traﬃc</a:t>
            </a:r>
            <a:endParaRPr sz="1300">
              <a:latin typeface="Arial"/>
              <a:ea typeface="Arial"/>
              <a:cs typeface="Arial"/>
              <a:sym typeface="Arial"/>
            </a:endParaRPr>
          </a:p>
        </p:txBody>
      </p:sp>
      <p:sp>
        <p:nvSpPr>
          <p:cNvPr id="897" name="Google Shape;897;p83"/>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sp>
        <p:nvSpPr>
          <p:cNvPr id="898" name="Google Shape;898;p83"/>
          <p:cNvSpPr txBox="1"/>
          <p:nvPr/>
        </p:nvSpPr>
        <p:spPr>
          <a:xfrm>
            <a:off x="5334319" y="3245238"/>
            <a:ext cx="11265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Idle timespans</a:t>
            </a:r>
            <a:endParaRPr sz="13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Efficient Training at Scale - Algorithmic Optimizations</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Sliding</a:t>
            </a:r>
            <a:r>
              <a:rPr lang="en"/>
              <a:t> window attention</a:t>
            </a:r>
            <a:endParaRPr/>
          </a:p>
          <a:p>
            <a:pPr indent="-317500" lvl="1" marL="914400" rtl="0" algn="l">
              <a:spcBef>
                <a:spcPts val="0"/>
              </a:spcBef>
              <a:spcAft>
                <a:spcPts val="0"/>
              </a:spcAft>
              <a:buSzPts val="1400"/>
              <a:buChar char="○"/>
            </a:pPr>
            <a:r>
              <a:rPr lang="en"/>
              <a:t>Define a sliding window “s” that surrounds each token in the input sequence</a:t>
            </a:r>
            <a:endParaRPr/>
          </a:p>
          <a:p>
            <a:pPr indent="-317500" lvl="1" marL="914400" rtl="0" algn="l">
              <a:spcBef>
                <a:spcPts val="0"/>
              </a:spcBef>
              <a:spcAft>
                <a:spcPts val="0"/>
              </a:spcAft>
              <a:buSzPts val="1400"/>
              <a:buChar char="○"/>
            </a:pPr>
            <a:r>
              <a:rPr lang="en"/>
              <a:t>Reduce computation when </a:t>
            </a:r>
            <a:r>
              <a:rPr lang="en"/>
              <a:t>training</a:t>
            </a:r>
            <a:r>
              <a:rPr lang="en"/>
              <a:t> on long sequence of input.</a:t>
            </a:r>
            <a:endParaRPr/>
          </a:p>
          <a:p>
            <a:pPr indent="-342900" lvl="0" marL="457200" rtl="0" algn="l">
              <a:spcBef>
                <a:spcPts val="0"/>
              </a:spcBef>
              <a:spcAft>
                <a:spcPts val="0"/>
              </a:spcAft>
              <a:buSzPts val="1800"/>
              <a:buChar char="●"/>
            </a:pPr>
            <a:r>
              <a:rPr lang="en"/>
              <a:t>LAMB Optimizer</a:t>
            </a:r>
            <a:endParaRPr/>
          </a:p>
          <a:p>
            <a:pPr indent="-317500" lvl="1" marL="914400" rtl="0" algn="l">
              <a:spcBef>
                <a:spcPts val="0"/>
              </a:spcBef>
              <a:spcAft>
                <a:spcPts val="0"/>
              </a:spcAft>
              <a:buSzPts val="1400"/>
              <a:buChar char="○"/>
            </a:pPr>
            <a:r>
              <a:rPr lang="en"/>
              <a:t>Increasing</a:t>
            </a:r>
            <a:r>
              <a:rPr lang="en"/>
              <a:t> batch size causes bad model convergence</a:t>
            </a:r>
            <a:endParaRPr/>
          </a:p>
          <a:p>
            <a:pPr indent="-317500" lvl="1" marL="914400" rtl="0" algn="l">
              <a:spcBef>
                <a:spcPts val="0"/>
              </a:spcBef>
              <a:spcAft>
                <a:spcPts val="0"/>
              </a:spcAft>
              <a:buSzPts val="1400"/>
              <a:buChar char="○"/>
            </a:pPr>
            <a:r>
              <a:rPr lang="en"/>
              <a:t>LAMB optimizer allows bigger batch size without </a:t>
            </a:r>
            <a:r>
              <a:rPr lang="en"/>
              <a:t>compromising</a:t>
            </a:r>
            <a:r>
              <a:rPr lang="en"/>
              <a:t> accuracy</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2" name="Shape 902"/>
        <p:cNvGrpSpPr/>
        <p:nvPr/>
      </p:nvGrpSpPr>
      <p:grpSpPr>
        <a:xfrm>
          <a:off x="0" y="0"/>
          <a:ext cx="0" cy="0"/>
          <a:chOff x="0" y="0"/>
          <a:chExt cx="0" cy="0"/>
        </a:xfrm>
      </p:grpSpPr>
      <p:sp>
        <p:nvSpPr>
          <p:cNvPr id="903" name="Google Shape;903;p84"/>
          <p:cNvSpPr txBox="1"/>
          <p:nvPr>
            <p:ph type="title"/>
          </p:nvPr>
        </p:nvSpPr>
        <p:spPr>
          <a:xfrm>
            <a:off x="463806" y="404198"/>
            <a:ext cx="5483700" cy="8193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a:t>Solution</a:t>
            </a:r>
            <a:endParaRPr/>
          </a:p>
          <a:p>
            <a:pPr indent="0" lvl="0" marL="0" rtl="0" algn="l">
              <a:lnSpc>
                <a:spcPct val="100000"/>
              </a:lnSpc>
              <a:spcBef>
                <a:spcPts val="100"/>
              </a:spcBef>
              <a:spcAft>
                <a:spcPts val="0"/>
              </a:spcAft>
              <a:buNone/>
            </a:pPr>
            <a:r>
              <a:rPr lang="en" sz="2000"/>
              <a:t>Traﬃc interleaving</a:t>
            </a:r>
            <a:endParaRPr sz="2000"/>
          </a:p>
        </p:txBody>
      </p:sp>
      <p:sp>
        <p:nvSpPr>
          <p:cNvPr id="904" name="Google Shape;904;p84"/>
          <p:cNvSpPr txBox="1"/>
          <p:nvPr/>
        </p:nvSpPr>
        <p:spPr>
          <a:xfrm>
            <a:off x="465711" y="1594121"/>
            <a:ext cx="4428900" cy="344700"/>
          </a:xfrm>
          <a:prstGeom prst="rect">
            <a:avLst/>
          </a:prstGeom>
          <a:noFill/>
          <a:ln>
            <a:noFill/>
          </a:ln>
        </p:spPr>
        <p:txBody>
          <a:bodyPr anchorCtr="0" anchor="t" bIns="0" lIns="0" spcFirstLastPara="1" rIns="0" wrap="square" tIns="60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Insert checkpoint traﬃc in idle timespans</a:t>
            </a:r>
            <a:endParaRPr sz="1800">
              <a:latin typeface="Arial"/>
              <a:ea typeface="Arial"/>
              <a:cs typeface="Arial"/>
              <a:sym typeface="Arial"/>
            </a:endParaRPr>
          </a:p>
        </p:txBody>
      </p:sp>
      <p:sp>
        <p:nvSpPr>
          <p:cNvPr id="905" name="Google Shape;905;p84"/>
          <p:cNvSpPr txBox="1"/>
          <p:nvPr/>
        </p:nvSpPr>
        <p:spPr>
          <a:xfrm>
            <a:off x="855861" y="2231499"/>
            <a:ext cx="10092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Computation</a:t>
            </a:r>
            <a:endParaRPr sz="1300">
              <a:latin typeface="Arial"/>
              <a:ea typeface="Arial"/>
              <a:cs typeface="Arial"/>
              <a:sym typeface="Arial"/>
            </a:endParaRPr>
          </a:p>
        </p:txBody>
      </p:sp>
      <p:sp>
        <p:nvSpPr>
          <p:cNvPr id="906" name="Google Shape;906;p84"/>
          <p:cNvSpPr txBox="1"/>
          <p:nvPr/>
        </p:nvSpPr>
        <p:spPr>
          <a:xfrm>
            <a:off x="855861" y="2634523"/>
            <a:ext cx="12252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Communication</a:t>
            </a:r>
            <a:endParaRPr sz="1300">
              <a:latin typeface="Arial"/>
              <a:ea typeface="Arial"/>
              <a:cs typeface="Arial"/>
              <a:sym typeface="Arial"/>
            </a:endParaRPr>
          </a:p>
        </p:txBody>
      </p:sp>
      <p:grpSp>
        <p:nvGrpSpPr>
          <p:cNvPr id="907" name="Google Shape;907;p84"/>
          <p:cNvGrpSpPr/>
          <p:nvPr/>
        </p:nvGrpSpPr>
        <p:grpSpPr>
          <a:xfrm>
            <a:off x="2316939" y="2162020"/>
            <a:ext cx="5091509" cy="2452761"/>
            <a:chOff x="5094412" y="4753782"/>
            <a:chExt cx="11195051" cy="5393055"/>
          </a:xfrm>
        </p:grpSpPr>
        <p:sp>
          <p:nvSpPr>
            <p:cNvPr id="908" name="Google Shape;908;p84"/>
            <p:cNvSpPr/>
            <p:nvPr/>
          </p:nvSpPr>
          <p:spPr>
            <a:xfrm>
              <a:off x="5155578" y="4921085"/>
              <a:ext cx="2990850" cy="471170"/>
            </a:xfrm>
            <a:custGeom>
              <a:rect b="b" l="l" r="r" t="t"/>
              <a:pathLst>
                <a:path extrusionOk="0" h="471170" w="2990850">
                  <a:moveTo>
                    <a:pt x="0" y="0"/>
                  </a:moveTo>
                  <a:lnTo>
                    <a:pt x="2990428" y="0"/>
                  </a:lnTo>
                  <a:lnTo>
                    <a:pt x="2990428" y="471106"/>
                  </a:lnTo>
                  <a:lnTo>
                    <a:pt x="0" y="471106"/>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09" name="Google Shape;909;p84"/>
            <p:cNvSpPr/>
            <p:nvPr/>
          </p:nvSpPr>
          <p:spPr>
            <a:xfrm>
              <a:off x="8157040" y="4921085"/>
              <a:ext cx="2990850" cy="471170"/>
            </a:xfrm>
            <a:custGeom>
              <a:rect b="b" l="l" r="r" t="t"/>
              <a:pathLst>
                <a:path extrusionOk="0" h="471170" w="2990850">
                  <a:moveTo>
                    <a:pt x="0" y="0"/>
                  </a:moveTo>
                  <a:lnTo>
                    <a:pt x="2990428" y="0"/>
                  </a:lnTo>
                  <a:lnTo>
                    <a:pt x="2990428" y="471106"/>
                  </a:lnTo>
                  <a:lnTo>
                    <a:pt x="0" y="471106"/>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10" name="Google Shape;910;p84"/>
            <p:cNvSpPr/>
            <p:nvPr/>
          </p:nvSpPr>
          <p:spPr>
            <a:xfrm>
              <a:off x="11148655" y="4753782"/>
              <a:ext cx="0" cy="5393055"/>
            </a:xfrm>
            <a:custGeom>
              <a:rect b="b" l="l" r="r" t="t"/>
              <a:pathLst>
                <a:path extrusionOk="0" h="5393055" w="120000">
                  <a:moveTo>
                    <a:pt x="0" y="5392764"/>
                  </a:moveTo>
                  <a:lnTo>
                    <a:pt x="0" y="0"/>
                  </a:lnTo>
                </a:path>
              </a:pathLst>
            </a:custGeom>
            <a:noFill/>
            <a:ln cap="flat" cmpd="sng" w="41875">
              <a:solidFill>
                <a:srgbClr val="00000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11" name="Google Shape;911;p84"/>
            <p:cNvSpPr/>
            <p:nvPr/>
          </p:nvSpPr>
          <p:spPr>
            <a:xfrm>
              <a:off x="9300246" y="5807241"/>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12" name="Google Shape;912;p84"/>
            <p:cNvSpPr/>
            <p:nvPr/>
          </p:nvSpPr>
          <p:spPr>
            <a:xfrm>
              <a:off x="9300246" y="5807240"/>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13" name="Google Shape;913;p84"/>
            <p:cNvSpPr/>
            <p:nvPr/>
          </p:nvSpPr>
          <p:spPr>
            <a:xfrm>
              <a:off x="10405493" y="5807241"/>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14" name="Google Shape;914;p84"/>
            <p:cNvSpPr/>
            <p:nvPr/>
          </p:nvSpPr>
          <p:spPr>
            <a:xfrm>
              <a:off x="10405493" y="5807240"/>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15" name="Google Shape;915;p84"/>
            <p:cNvSpPr/>
            <p:nvPr/>
          </p:nvSpPr>
          <p:spPr>
            <a:xfrm>
              <a:off x="11154581" y="4921085"/>
              <a:ext cx="2990850" cy="471170"/>
            </a:xfrm>
            <a:custGeom>
              <a:rect b="b" l="l" r="r" t="t"/>
              <a:pathLst>
                <a:path extrusionOk="0" h="471170" w="2990850">
                  <a:moveTo>
                    <a:pt x="0" y="0"/>
                  </a:moveTo>
                  <a:lnTo>
                    <a:pt x="2990428" y="0"/>
                  </a:lnTo>
                  <a:lnTo>
                    <a:pt x="2990428" y="471106"/>
                  </a:lnTo>
                  <a:lnTo>
                    <a:pt x="0" y="471106"/>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16" name="Google Shape;916;p84"/>
            <p:cNvSpPr/>
            <p:nvPr/>
          </p:nvSpPr>
          <p:spPr>
            <a:xfrm>
              <a:off x="14146197" y="4763875"/>
              <a:ext cx="0" cy="5372734"/>
            </a:xfrm>
            <a:custGeom>
              <a:rect b="b" l="l" r="r" t="t"/>
              <a:pathLst>
                <a:path extrusionOk="0" h="5372734" w="120000">
                  <a:moveTo>
                    <a:pt x="0" y="5372576"/>
                  </a:moveTo>
                  <a:lnTo>
                    <a:pt x="0" y="0"/>
                  </a:lnTo>
                </a:path>
              </a:pathLst>
            </a:custGeom>
            <a:noFill/>
            <a:ln cap="flat" cmpd="sng" w="41875">
              <a:solidFill>
                <a:srgbClr val="00000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17" name="Google Shape;917;p84"/>
            <p:cNvSpPr/>
            <p:nvPr/>
          </p:nvSpPr>
          <p:spPr>
            <a:xfrm>
              <a:off x="11154581" y="5807241"/>
              <a:ext cx="575945" cy="471170"/>
            </a:xfrm>
            <a:custGeom>
              <a:rect b="b" l="l" r="r" t="t"/>
              <a:pathLst>
                <a:path extrusionOk="0" h="471170" w="575945">
                  <a:moveTo>
                    <a:pt x="575898" y="0"/>
                  </a:moveTo>
                  <a:lnTo>
                    <a:pt x="0" y="0"/>
                  </a:lnTo>
                  <a:lnTo>
                    <a:pt x="0" y="471106"/>
                  </a:lnTo>
                  <a:lnTo>
                    <a:pt x="575898" y="471106"/>
                  </a:lnTo>
                  <a:lnTo>
                    <a:pt x="575898"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18" name="Google Shape;918;p84"/>
            <p:cNvSpPr/>
            <p:nvPr/>
          </p:nvSpPr>
          <p:spPr>
            <a:xfrm>
              <a:off x="11154581" y="5807240"/>
              <a:ext cx="575945" cy="471170"/>
            </a:xfrm>
            <a:custGeom>
              <a:rect b="b" l="l" r="r" t="t"/>
              <a:pathLst>
                <a:path extrusionOk="0" h="471170" w="575945">
                  <a:moveTo>
                    <a:pt x="0" y="0"/>
                  </a:moveTo>
                  <a:lnTo>
                    <a:pt x="575898" y="0"/>
                  </a:lnTo>
                  <a:lnTo>
                    <a:pt x="575898"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19" name="Google Shape;919;p84"/>
            <p:cNvSpPr/>
            <p:nvPr/>
          </p:nvSpPr>
          <p:spPr>
            <a:xfrm>
              <a:off x="12297782" y="5807241"/>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20" name="Google Shape;920;p84"/>
            <p:cNvSpPr/>
            <p:nvPr/>
          </p:nvSpPr>
          <p:spPr>
            <a:xfrm>
              <a:off x="12297782" y="5807240"/>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21" name="Google Shape;921;p84"/>
            <p:cNvSpPr/>
            <p:nvPr/>
          </p:nvSpPr>
          <p:spPr>
            <a:xfrm>
              <a:off x="13403036" y="5807241"/>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22" name="Google Shape;922;p84"/>
            <p:cNvSpPr/>
            <p:nvPr/>
          </p:nvSpPr>
          <p:spPr>
            <a:xfrm>
              <a:off x="13403036" y="5807240"/>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23" name="Google Shape;923;p84"/>
            <p:cNvSpPr/>
            <p:nvPr/>
          </p:nvSpPr>
          <p:spPr>
            <a:xfrm>
              <a:off x="5094412" y="6714203"/>
              <a:ext cx="11039475" cy="0"/>
            </a:xfrm>
            <a:custGeom>
              <a:rect b="b" l="l" r="r" t="t"/>
              <a:pathLst>
                <a:path extrusionOk="0" h="120000" w="11039475">
                  <a:moveTo>
                    <a:pt x="0" y="0"/>
                  </a:moveTo>
                  <a:lnTo>
                    <a:pt x="11018523" y="0"/>
                  </a:lnTo>
                  <a:lnTo>
                    <a:pt x="11039464"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24" name="Google Shape;924;p84"/>
            <p:cNvSpPr/>
            <p:nvPr/>
          </p:nvSpPr>
          <p:spPr>
            <a:xfrm>
              <a:off x="16112933" y="6626248"/>
              <a:ext cx="176530" cy="176529"/>
            </a:xfrm>
            <a:custGeom>
              <a:rect b="b" l="l" r="r" t="t"/>
              <a:pathLst>
                <a:path extrusionOk="0" h="176529" w="176530">
                  <a:moveTo>
                    <a:pt x="0" y="0"/>
                  </a:moveTo>
                  <a:lnTo>
                    <a:pt x="0" y="175910"/>
                  </a:lnTo>
                  <a:lnTo>
                    <a:pt x="175910" y="87955"/>
                  </a:lnTo>
                  <a:lnTo>
                    <a:pt x="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925" name="Google Shape;925;p84"/>
          <p:cNvGrpSpPr/>
          <p:nvPr/>
        </p:nvGrpSpPr>
        <p:grpSpPr>
          <a:xfrm>
            <a:off x="2344757" y="2641133"/>
            <a:ext cx="261940" cy="214288"/>
            <a:chOff x="5155578" y="5807241"/>
            <a:chExt cx="575945" cy="471170"/>
          </a:xfrm>
        </p:grpSpPr>
        <p:sp>
          <p:nvSpPr>
            <p:cNvPr id="926" name="Google Shape;926;p84"/>
            <p:cNvSpPr/>
            <p:nvPr/>
          </p:nvSpPr>
          <p:spPr>
            <a:xfrm>
              <a:off x="5155578" y="5807241"/>
              <a:ext cx="575945" cy="471170"/>
            </a:xfrm>
            <a:custGeom>
              <a:rect b="b" l="l" r="r" t="t"/>
              <a:pathLst>
                <a:path extrusionOk="0" h="471170" w="575945">
                  <a:moveTo>
                    <a:pt x="575898" y="0"/>
                  </a:moveTo>
                  <a:lnTo>
                    <a:pt x="0" y="0"/>
                  </a:lnTo>
                  <a:lnTo>
                    <a:pt x="0" y="471106"/>
                  </a:lnTo>
                  <a:lnTo>
                    <a:pt x="575898" y="471106"/>
                  </a:lnTo>
                  <a:lnTo>
                    <a:pt x="575898"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27" name="Google Shape;927;p84"/>
            <p:cNvSpPr/>
            <p:nvPr/>
          </p:nvSpPr>
          <p:spPr>
            <a:xfrm>
              <a:off x="5155578" y="5807241"/>
              <a:ext cx="575945" cy="471170"/>
            </a:xfrm>
            <a:custGeom>
              <a:rect b="b" l="l" r="r" t="t"/>
              <a:pathLst>
                <a:path extrusionOk="0" h="471170" w="575945">
                  <a:moveTo>
                    <a:pt x="0" y="0"/>
                  </a:moveTo>
                  <a:lnTo>
                    <a:pt x="575898" y="0"/>
                  </a:lnTo>
                  <a:lnTo>
                    <a:pt x="575898"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928" name="Google Shape;928;p84"/>
          <p:cNvGrpSpPr/>
          <p:nvPr/>
        </p:nvGrpSpPr>
        <p:grpSpPr>
          <a:xfrm>
            <a:off x="2864687" y="2641133"/>
            <a:ext cx="260496" cy="214288"/>
            <a:chOff x="6298784" y="5807241"/>
            <a:chExt cx="572770" cy="471170"/>
          </a:xfrm>
        </p:grpSpPr>
        <p:sp>
          <p:nvSpPr>
            <p:cNvPr id="929" name="Google Shape;929;p84"/>
            <p:cNvSpPr/>
            <p:nvPr/>
          </p:nvSpPr>
          <p:spPr>
            <a:xfrm>
              <a:off x="6298784" y="5807241"/>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30" name="Google Shape;930;p84"/>
            <p:cNvSpPr/>
            <p:nvPr/>
          </p:nvSpPr>
          <p:spPr>
            <a:xfrm>
              <a:off x="6298784" y="5807241"/>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931" name="Google Shape;931;p84"/>
          <p:cNvGrpSpPr/>
          <p:nvPr/>
        </p:nvGrpSpPr>
        <p:grpSpPr>
          <a:xfrm>
            <a:off x="3367354" y="2641133"/>
            <a:ext cx="260496" cy="214288"/>
            <a:chOff x="7404032" y="5807241"/>
            <a:chExt cx="572770" cy="471170"/>
          </a:xfrm>
        </p:grpSpPr>
        <p:sp>
          <p:nvSpPr>
            <p:cNvPr id="932" name="Google Shape;932;p84"/>
            <p:cNvSpPr/>
            <p:nvPr/>
          </p:nvSpPr>
          <p:spPr>
            <a:xfrm>
              <a:off x="7404032" y="5807241"/>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33" name="Google Shape;933;p84"/>
            <p:cNvSpPr/>
            <p:nvPr/>
          </p:nvSpPr>
          <p:spPr>
            <a:xfrm>
              <a:off x="7404032" y="5807241"/>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934" name="Google Shape;934;p84"/>
          <p:cNvSpPr txBox="1"/>
          <p:nvPr/>
        </p:nvSpPr>
        <p:spPr>
          <a:xfrm>
            <a:off x="7016259" y="3071822"/>
            <a:ext cx="3864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Time</a:t>
            </a:r>
            <a:endParaRPr sz="1300">
              <a:latin typeface="Arial"/>
              <a:ea typeface="Arial"/>
              <a:cs typeface="Arial"/>
              <a:sym typeface="Arial"/>
            </a:endParaRPr>
          </a:p>
        </p:txBody>
      </p:sp>
      <p:sp>
        <p:nvSpPr>
          <p:cNvPr id="935" name="Google Shape;935;p84"/>
          <p:cNvSpPr txBox="1"/>
          <p:nvPr/>
        </p:nvSpPr>
        <p:spPr>
          <a:xfrm>
            <a:off x="3715134" y="3052249"/>
            <a:ext cx="1346100" cy="206700"/>
          </a:xfrm>
          <a:prstGeom prst="rect">
            <a:avLst/>
          </a:prstGeom>
          <a:noFill/>
          <a:ln>
            <a:noFill/>
          </a:ln>
        </p:spPr>
        <p:txBody>
          <a:bodyPr anchorCtr="0" anchor="t" bIns="0" lIns="0" spcFirstLastPara="1" rIns="0" wrap="square" tIns="6650">
            <a:spAutoFit/>
          </a:bodyPr>
          <a:lstStyle/>
          <a:p>
            <a:pPr indent="0" lvl="0" marL="203200" rtl="0" algn="l">
              <a:lnSpc>
                <a:spcPct val="100000"/>
              </a:lnSpc>
              <a:spcBef>
                <a:spcPts val="0"/>
              </a:spcBef>
              <a:spcAft>
                <a:spcPts val="0"/>
              </a:spcAft>
              <a:buNone/>
            </a:pPr>
            <a:r>
              <a:rPr lang="en" sz="1300">
                <a:latin typeface="Arial"/>
                <a:ea typeface="Arial"/>
                <a:cs typeface="Arial"/>
                <a:sym typeface="Arial"/>
              </a:rPr>
              <a:t>(a) Baseline</a:t>
            </a:r>
            <a:endParaRPr sz="1300">
              <a:latin typeface="Arial"/>
              <a:ea typeface="Arial"/>
              <a:cs typeface="Arial"/>
              <a:sym typeface="Arial"/>
            </a:endParaRPr>
          </a:p>
        </p:txBody>
      </p:sp>
      <p:grpSp>
        <p:nvGrpSpPr>
          <p:cNvPr id="936" name="Google Shape;936;p84"/>
          <p:cNvGrpSpPr/>
          <p:nvPr/>
        </p:nvGrpSpPr>
        <p:grpSpPr>
          <a:xfrm>
            <a:off x="2342259" y="2123923"/>
            <a:ext cx="5142660" cy="2490859"/>
            <a:chOff x="5150085" y="4670015"/>
            <a:chExt cx="11307519" cy="5476823"/>
          </a:xfrm>
        </p:grpSpPr>
        <p:sp>
          <p:nvSpPr>
            <p:cNvPr id="937" name="Google Shape;937;p84"/>
            <p:cNvSpPr/>
            <p:nvPr/>
          </p:nvSpPr>
          <p:spPr>
            <a:xfrm>
              <a:off x="8147193" y="4670015"/>
              <a:ext cx="0" cy="2073909"/>
            </a:xfrm>
            <a:custGeom>
              <a:rect b="b" l="l" r="r" t="t"/>
              <a:pathLst>
                <a:path extrusionOk="0" h="2073909" w="120000">
                  <a:moveTo>
                    <a:pt x="0" y="2073612"/>
                  </a:moveTo>
                  <a:lnTo>
                    <a:pt x="0" y="0"/>
                  </a:lnTo>
                </a:path>
              </a:pathLst>
            </a:custGeom>
            <a:noFill/>
            <a:ln cap="flat" cmpd="sng" w="41875">
              <a:solidFill>
                <a:srgbClr val="00000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38" name="Google Shape;938;p84"/>
            <p:cNvSpPr/>
            <p:nvPr/>
          </p:nvSpPr>
          <p:spPr>
            <a:xfrm>
              <a:off x="15884835" y="4928007"/>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39" name="Google Shape;939;p84"/>
            <p:cNvSpPr/>
            <p:nvPr/>
          </p:nvSpPr>
          <p:spPr>
            <a:xfrm>
              <a:off x="15884835" y="4928007"/>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40" name="Google Shape;940;p84"/>
            <p:cNvSpPr/>
            <p:nvPr/>
          </p:nvSpPr>
          <p:spPr>
            <a:xfrm>
              <a:off x="8147193" y="4753783"/>
              <a:ext cx="0" cy="5393055"/>
            </a:xfrm>
            <a:custGeom>
              <a:rect b="b" l="l" r="r" t="t"/>
              <a:pathLst>
                <a:path extrusionOk="0" h="5393055" w="120000">
                  <a:moveTo>
                    <a:pt x="0" y="5392763"/>
                  </a:moveTo>
                  <a:lnTo>
                    <a:pt x="0" y="0"/>
                  </a:lnTo>
                </a:path>
              </a:pathLst>
            </a:custGeom>
            <a:noFill/>
            <a:ln cap="flat" cmpd="sng" w="41875">
              <a:solidFill>
                <a:srgbClr val="000000"/>
              </a:solidFill>
              <a:prstDash val="dash"/>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41" name="Google Shape;941;p84"/>
            <p:cNvSpPr/>
            <p:nvPr/>
          </p:nvSpPr>
          <p:spPr>
            <a:xfrm>
              <a:off x="5150085" y="7654913"/>
              <a:ext cx="2990850" cy="471170"/>
            </a:xfrm>
            <a:custGeom>
              <a:rect b="b" l="l" r="r" t="t"/>
              <a:pathLst>
                <a:path extrusionOk="0" h="471170" w="2990850">
                  <a:moveTo>
                    <a:pt x="0" y="0"/>
                  </a:moveTo>
                  <a:lnTo>
                    <a:pt x="2990428" y="0"/>
                  </a:lnTo>
                  <a:lnTo>
                    <a:pt x="2990428" y="471106"/>
                  </a:lnTo>
                  <a:lnTo>
                    <a:pt x="0" y="471106"/>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42" name="Google Shape;942;p84"/>
            <p:cNvSpPr/>
            <p:nvPr/>
          </p:nvSpPr>
          <p:spPr>
            <a:xfrm>
              <a:off x="5150085" y="8541068"/>
              <a:ext cx="575945" cy="471170"/>
            </a:xfrm>
            <a:custGeom>
              <a:rect b="b" l="l" r="r" t="t"/>
              <a:pathLst>
                <a:path extrusionOk="0" h="471170" w="575945">
                  <a:moveTo>
                    <a:pt x="575898" y="0"/>
                  </a:moveTo>
                  <a:lnTo>
                    <a:pt x="0" y="0"/>
                  </a:lnTo>
                  <a:lnTo>
                    <a:pt x="0" y="471106"/>
                  </a:lnTo>
                  <a:lnTo>
                    <a:pt x="575898" y="471106"/>
                  </a:lnTo>
                  <a:lnTo>
                    <a:pt x="575898"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43" name="Google Shape;943;p84"/>
            <p:cNvSpPr/>
            <p:nvPr/>
          </p:nvSpPr>
          <p:spPr>
            <a:xfrm>
              <a:off x="5150085" y="8541068"/>
              <a:ext cx="575945" cy="471170"/>
            </a:xfrm>
            <a:custGeom>
              <a:rect b="b" l="l" r="r" t="t"/>
              <a:pathLst>
                <a:path extrusionOk="0" h="471170" w="575945">
                  <a:moveTo>
                    <a:pt x="0" y="0"/>
                  </a:moveTo>
                  <a:lnTo>
                    <a:pt x="575898" y="0"/>
                  </a:lnTo>
                  <a:lnTo>
                    <a:pt x="575898"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44" name="Google Shape;944;p84"/>
            <p:cNvSpPr/>
            <p:nvPr/>
          </p:nvSpPr>
          <p:spPr>
            <a:xfrm>
              <a:off x="6293291" y="8541068"/>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45" name="Google Shape;945;p84"/>
            <p:cNvSpPr/>
            <p:nvPr/>
          </p:nvSpPr>
          <p:spPr>
            <a:xfrm>
              <a:off x="6293291" y="8541068"/>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46" name="Google Shape;946;p84"/>
            <p:cNvSpPr/>
            <p:nvPr/>
          </p:nvSpPr>
          <p:spPr>
            <a:xfrm>
              <a:off x="7398538" y="8541068"/>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47" name="Google Shape;947;p84"/>
            <p:cNvSpPr/>
            <p:nvPr/>
          </p:nvSpPr>
          <p:spPr>
            <a:xfrm>
              <a:off x="7398538" y="8541068"/>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48" name="Google Shape;948;p84"/>
            <p:cNvSpPr/>
            <p:nvPr/>
          </p:nvSpPr>
          <p:spPr>
            <a:xfrm>
              <a:off x="8157040" y="7655437"/>
              <a:ext cx="2990850" cy="471170"/>
            </a:xfrm>
            <a:custGeom>
              <a:rect b="b" l="l" r="r" t="t"/>
              <a:pathLst>
                <a:path extrusionOk="0" h="471170" w="2990850">
                  <a:moveTo>
                    <a:pt x="0" y="0"/>
                  </a:moveTo>
                  <a:lnTo>
                    <a:pt x="2990428" y="0"/>
                  </a:lnTo>
                  <a:lnTo>
                    <a:pt x="2990428" y="471106"/>
                  </a:lnTo>
                  <a:lnTo>
                    <a:pt x="0" y="471106"/>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49" name="Google Shape;949;p84"/>
            <p:cNvSpPr/>
            <p:nvPr/>
          </p:nvSpPr>
          <p:spPr>
            <a:xfrm>
              <a:off x="11154581" y="7655437"/>
              <a:ext cx="2990850" cy="471170"/>
            </a:xfrm>
            <a:custGeom>
              <a:rect b="b" l="l" r="r" t="t"/>
              <a:pathLst>
                <a:path extrusionOk="0" h="471170" w="2990850">
                  <a:moveTo>
                    <a:pt x="0" y="0"/>
                  </a:moveTo>
                  <a:lnTo>
                    <a:pt x="2990428" y="0"/>
                  </a:lnTo>
                  <a:lnTo>
                    <a:pt x="2990428" y="471106"/>
                  </a:lnTo>
                  <a:lnTo>
                    <a:pt x="0" y="471106"/>
                  </a:lnTo>
                  <a:lnTo>
                    <a:pt x="0" y="0"/>
                  </a:lnTo>
                  <a:close/>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50" name="Google Shape;950;p84"/>
            <p:cNvSpPr/>
            <p:nvPr/>
          </p:nvSpPr>
          <p:spPr>
            <a:xfrm>
              <a:off x="9297010" y="8547561"/>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51" name="Google Shape;951;p84"/>
            <p:cNvSpPr/>
            <p:nvPr/>
          </p:nvSpPr>
          <p:spPr>
            <a:xfrm>
              <a:off x="9297010" y="8547561"/>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52" name="Google Shape;952;p84"/>
            <p:cNvSpPr/>
            <p:nvPr/>
          </p:nvSpPr>
          <p:spPr>
            <a:xfrm>
              <a:off x="10402256" y="8547561"/>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53" name="Google Shape;953;p84"/>
            <p:cNvSpPr/>
            <p:nvPr/>
          </p:nvSpPr>
          <p:spPr>
            <a:xfrm>
              <a:off x="10402257" y="8547561"/>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54" name="Google Shape;954;p84"/>
            <p:cNvSpPr/>
            <p:nvPr/>
          </p:nvSpPr>
          <p:spPr>
            <a:xfrm>
              <a:off x="11151346" y="8547561"/>
              <a:ext cx="575945" cy="471170"/>
            </a:xfrm>
            <a:custGeom>
              <a:rect b="b" l="l" r="r" t="t"/>
              <a:pathLst>
                <a:path extrusionOk="0" h="471170" w="575945">
                  <a:moveTo>
                    <a:pt x="575898" y="0"/>
                  </a:moveTo>
                  <a:lnTo>
                    <a:pt x="0" y="0"/>
                  </a:lnTo>
                  <a:lnTo>
                    <a:pt x="0" y="471106"/>
                  </a:lnTo>
                  <a:lnTo>
                    <a:pt x="575898" y="471106"/>
                  </a:lnTo>
                  <a:lnTo>
                    <a:pt x="575898"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55" name="Google Shape;955;p84"/>
            <p:cNvSpPr/>
            <p:nvPr/>
          </p:nvSpPr>
          <p:spPr>
            <a:xfrm>
              <a:off x="11151346" y="8547561"/>
              <a:ext cx="575945" cy="471170"/>
            </a:xfrm>
            <a:custGeom>
              <a:rect b="b" l="l" r="r" t="t"/>
              <a:pathLst>
                <a:path extrusionOk="0" h="471170" w="575945">
                  <a:moveTo>
                    <a:pt x="0" y="0"/>
                  </a:moveTo>
                  <a:lnTo>
                    <a:pt x="575898" y="0"/>
                  </a:lnTo>
                  <a:lnTo>
                    <a:pt x="575898"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56" name="Google Shape;956;p84"/>
            <p:cNvSpPr/>
            <p:nvPr/>
          </p:nvSpPr>
          <p:spPr>
            <a:xfrm>
              <a:off x="12294546" y="8547561"/>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57" name="Google Shape;957;p84"/>
            <p:cNvSpPr/>
            <p:nvPr/>
          </p:nvSpPr>
          <p:spPr>
            <a:xfrm>
              <a:off x="12294546" y="8547561"/>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58" name="Google Shape;958;p84"/>
            <p:cNvSpPr/>
            <p:nvPr/>
          </p:nvSpPr>
          <p:spPr>
            <a:xfrm>
              <a:off x="13399791" y="8547561"/>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59" name="Google Shape;959;p84"/>
            <p:cNvSpPr/>
            <p:nvPr/>
          </p:nvSpPr>
          <p:spPr>
            <a:xfrm>
              <a:off x="13399791" y="8547561"/>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60" name="Google Shape;960;p84"/>
            <p:cNvSpPr/>
            <p:nvPr/>
          </p:nvSpPr>
          <p:spPr>
            <a:xfrm>
              <a:off x="8153804" y="8547561"/>
              <a:ext cx="575945" cy="471170"/>
            </a:xfrm>
            <a:custGeom>
              <a:rect b="b" l="l" r="r" t="t"/>
              <a:pathLst>
                <a:path extrusionOk="0" h="471170" w="575945">
                  <a:moveTo>
                    <a:pt x="575898" y="0"/>
                  </a:moveTo>
                  <a:lnTo>
                    <a:pt x="0" y="0"/>
                  </a:lnTo>
                  <a:lnTo>
                    <a:pt x="0" y="471106"/>
                  </a:lnTo>
                  <a:lnTo>
                    <a:pt x="575898" y="471106"/>
                  </a:lnTo>
                  <a:lnTo>
                    <a:pt x="575898"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61" name="Google Shape;961;p84"/>
            <p:cNvSpPr/>
            <p:nvPr/>
          </p:nvSpPr>
          <p:spPr>
            <a:xfrm>
              <a:off x="8153804" y="8547561"/>
              <a:ext cx="575945" cy="471170"/>
            </a:xfrm>
            <a:custGeom>
              <a:rect b="b" l="l" r="r" t="t"/>
              <a:pathLst>
                <a:path extrusionOk="0" h="471170" w="575945">
                  <a:moveTo>
                    <a:pt x="0" y="0"/>
                  </a:moveTo>
                  <a:lnTo>
                    <a:pt x="575898" y="0"/>
                  </a:lnTo>
                  <a:lnTo>
                    <a:pt x="575898"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62" name="Google Shape;962;p84"/>
            <p:cNvSpPr/>
            <p:nvPr/>
          </p:nvSpPr>
          <p:spPr>
            <a:xfrm>
              <a:off x="8157040" y="5807241"/>
              <a:ext cx="575945" cy="471170"/>
            </a:xfrm>
            <a:custGeom>
              <a:rect b="b" l="l" r="r" t="t"/>
              <a:pathLst>
                <a:path extrusionOk="0" h="471170" w="575945">
                  <a:moveTo>
                    <a:pt x="575898" y="0"/>
                  </a:moveTo>
                  <a:lnTo>
                    <a:pt x="0" y="0"/>
                  </a:lnTo>
                  <a:lnTo>
                    <a:pt x="0" y="471106"/>
                  </a:lnTo>
                  <a:lnTo>
                    <a:pt x="575898" y="471106"/>
                  </a:lnTo>
                  <a:lnTo>
                    <a:pt x="575898"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63" name="Google Shape;963;p84"/>
            <p:cNvSpPr/>
            <p:nvPr/>
          </p:nvSpPr>
          <p:spPr>
            <a:xfrm>
              <a:off x="8157040" y="5807241"/>
              <a:ext cx="575945" cy="471170"/>
            </a:xfrm>
            <a:custGeom>
              <a:rect b="b" l="l" r="r" t="t"/>
              <a:pathLst>
                <a:path extrusionOk="0" h="471170" w="575945">
                  <a:moveTo>
                    <a:pt x="0" y="0"/>
                  </a:moveTo>
                  <a:lnTo>
                    <a:pt x="575898" y="0"/>
                  </a:lnTo>
                  <a:lnTo>
                    <a:pt x="575898"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964" name="Google Shape;964;p84"/>
          <p:cNvSpPr txBox="1"/>
          <p:nvPr/>
        </p:nvSpPr>
        <p:spPr>
          <a:xfrm>
            <a:off x="7538014" y="2234647"/>
            <a:ext cx="10887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Training traﬃc</a:t>
            </a:r>
            <a:endParaRPr sz="1300">
              <a:latin typeface="Arial"/>
              <a:ea typeface="Arial"/>
              <a:cs typeface="Arial"/>
              <a:sym typeface="Arial"/>
            </a:endParaRPr>
          </a:p>
        </p:txBody>
      </p:sp>
      <p:sp>
        <p:nvSpPr>
          <p:cNvPr id="965" name="Google Shape;965;p84"/>
          <p:cNvSpPr txBox="1"/>
          <p:nvPr/>
        </p:nvSpPr>
        <p:spPr>
          <a:xfrm>
            <a:off x="853362" y="3474846"/>
            <a:ext cx="10092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Computation</a:t>
            </a:r>
            <a:endParaRPr sz="1300">
              <a:latin typeface="Arial"/>
              <a:ea typeface="Arial"/>
              <a:cs typeface="Arial"/>
              <a:sym typeface="Arial"/>
            </a:endParaRPr>
          </a:p>
        </p:txBody>
      </p:sp>
      <p:sp>
        <p:nvSpPr>
          <p:cNvPr id="966" name="Google Shape;966;p84"/>
          <p:cNvSpPr txBox="1"/>
          <p:nvPr/>
        </p:nvSpPr>
        <p:spPr>
          <a:xfrm>
            <a:off x="853362" y="3877870"/>
            <a:ext cx="12252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Communication</a:t>
            </a:r>
            <a:endParaRPr sz="1300">
              <a:latin typeface="Arial"/>
              <a:ea typeface="Arial"/>
              <a:cs typeface="Arial"/>
              <a:sym typeface="Arial"/>
            </a:endParaRPr>
          </a:p>
        </p:txBody>
      </p:sp>
      <p:sp>
        <p:nvSpPr>
          <p:cNvPr id="967" name="Google Shape;967;p84"/>
          <p:cNvSpPr txBox="1"/>
          <p:nvPr/>
        </p:nvSpPr>
        <p:spPr>
          <a:xfrm>
            <a:off x="7015949" y="4636806"/>
            <a:ext cx="3864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Time</a:t>
            </a:r>
            <a:endParaRPr sz="1300">
              <a:latin typeface="Arial"/>
              <a:ea typeface="Arial"/>
              <a:cs typeface="Arial"/>
              <a:sym typeface="Arial"/>
            </a:endParaRPr>
          </a:p>
        </p:txBody>
      </p:sp>
      <p:sp>
        <p:nvSpPr>
          <p:cNvPr id="968" name="Google Shape;968;p84"/>
          <p:cNvSpPr txBox="1"/>
          <p:nvPr/>
        </p:nvSpPr>
        <p:spPr>
          <a:xfrm>
            <a:off x="3929546" y="4627282"/>
            <a:ext cx="11229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(c) Interleaving</a:t>
            </a:r>
            <a:endParaRPr sz="1300">
              <a:latin typeface="Arial"/>
              <a:ea typeface="Arial"/>
              <a:cs typeface="Arial"/>
              <a:sym typeface="Arial"/>
            </a:endParaRPr>
          </a:p>
        </p:txBody>
      </p:sp>
      <p:grpSp>
        <p:nvGrpSpPr>
          <p:cNvPr id="969" name="Google Shape;969;p84"/>
          <p:cNvGrpSpPr/>
          <p:nvPr/>
        </p:nvGrpSpPr>
        <p:grpSpPr>
          <a:xfrm>
            <a:off x="2316939" y="2641133"/>
            <a:ext cx="6418327" cy="2015704"/>
            <a:chOff x="5094412" y="5807241"/>
            <a:chExt cx="14112416" cy="4432067"/>
          </a:xfrm>
        </p:grpSpPr>
        <p:sp>
          <p:nvSpPr>
            <p:cNvPr id="970" name="Google Shape;970;p84"/>
            <p:cNvSpPr/>
            <p:nvPr/>
          </p:nvSpPr>
          <p:spPr>
            <a:xfrm>
              <a:off x="5094412" y="10150735"/>
              <a:ext cx="11039475" cy="0"/>
            </a:xfrm>
            <a:custGeom>
              <a:rect b="b" l="l" r="r" t="t"/>
              <a:pathLst>
                <a:path extrusionOk="0" h="120000" w="11039475">
                  <a:moveTo>
                    <a:pt x="0" y="0"/>
                  </a:moveTo>
                  <a:lnTo>
                    <a:pt x="11018523" y="0"/>
                  </a:lnTo>
                  <a:lnTo>
                    <a:pt x="11039464"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71" name="Google Shape;971;p84"/>
            <p:cNvSpPr/>
            <p:nvPr/>
          </p:nvSpPr>
          <p:spPr>
            <a:xfrm>
              <a:off x="16112933" y="10062779"/>
              <a:ext cx="176530" cy="176529"/>
            </a:xfrm>
            <a:custGeom>
              <a:rect b="b" l="l" r="r" t="t"/>
              <a:pathLst>
                <a:path extrusionOk="0" h="176529" w="176530">
                  <a:moveTo>
                    <a:pt x="0" y="0"/>
                  </a:moveTo>
                  <a:lnTo>
                    <a:pt x="0" y="175910"/>
                  </a:lnTo>
                  <a:lnTo>
                    <a:pt x="175910" y="87955"/>
                  </a:lnTo>
                  <a:lnTo>
                    <a:pt x="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72" name="Google Shape;972;p84"/>
            <p:cNvSpPr/>
            <p:nvPr/>
          </p:nvSpPr>
          <p:spPr>
            <a:xfrm>
              <a:off x="8758425" y="9360971"/>
              <a:ext cx="535940" cy="471170"/>
            </a:xfrm>
            <a:custGeom>
              <a:rect b="b" l="l" r="r" t="t"/>
              <a:pathLst>
                <a:path extrusionOk="0" h="471170" w="535940">
                  <a:moveTo>
                    <a:pt x="535323" y="0"/>
                  </a:moveTo>
                  <a:lnTo>
                    <a:pt x="0" y="0"/>
                  </a:lnTo>
                  <a:lnTo>
                    <a:pt x="0" y="471106"/>
                  </a:lnTo>
                  <a:lnTo>
                    <a:pt x="535323" y="471106"/>
                  </a:lnTo>
                  <a:lnTo>
                    <a:pt x="535323" y="0"/>
                  </a:lnTo>
                  <a:close/>
                </a:path>
              </a:pathLst>
            </a:custGeom>
            <a:solidFill>
              <a:srgbClr val="56C1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73" name="Google Shape;973;p84"/>
            <p:cNvSpPr/>
            <p:nvPr/>
          </p:nvSpPr>
          <p:spPr>
            <a:xfrm>
              <a:off x="8758425" y="9360971"/>
              <a:ext cx="535940" cy="471170"/>
            </a:xfrm>
            <a:custGeom>
              <a:rect b="b" l="l" r="r" t="t"/>
              <a:pathLst>
                <a:path extrusionOk="0" h="471170" w="535940">
                  <a:moveTo>
                    <a:pt x="0" y="0"/>
                  </a:moveTo>
                  <a:lnTo>
                    <a:pt x="535323" y="0"/>
                  </a:lnTo>
                  <a:lnTo>
                    <a:pt x="535323"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74" name="Google Shape;974;p84"/>
            <p:cNvSpPr/>
            <p:nvPr/>
          </p:nvSpPr>
          <p:spPr>
            <a:xfrm>
              <a:off x="9899744" y="9360971"/>
              <a:ext cx="506095" cy="471170"/>
            </a:xfrm>
            <a:custGeom>
              <a:rect b="b" l="l" r="r" t="t"/>
              <a:pathLst>
                <a:path extrusionOk="0" h="471170" w="506095">
                  <a:moveTo>
                    <a:pt x="505749" y="0"/>
                  </a:moveTo>
                  <a:lnTo>
                    <a:pt x="0" y="0"/>
                  </a:lnTo>
                  <a:lnTo>
                    <a:pt x="0" y="471106"/>
                  </a:lnTo>
                  <a:lnTo>
                    <a:pt x="505749" y="471106"/>
                  </a:lnTo>
                  <a:lnTo>
                    <a:pt x="505749" y="0"/>
                  </a:lnTo>
                  <a:close/>
                </a:path>
              </a:pathLst>
            </a:custGeom>
            <a:solidFill>
              <a:srgbClr val="56C1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75" name="Google Shape;975;p84"/>
            <p:cNvSpPr/>
            <p:nvPr/>
          </p:nvSpPr>
          <p:spPr>
            <a:xfrm>
              <a:off x="9899744" y="9360971"/>
              <a:ext cx="506095" cy="471170"/>
            </a:xfrm>
            <a:custGeom>
              <a:rect b="b" l="l" r="r" t="t"/>
              <a:pathLst>
                <a:path extrusionOk="0" h="471170" w="506095">
                  <a:moveTo>
                    <a:pt x="0" y="0"/>
                  </a:moveTo>
                  <a:lnTo>
                    <a:pt x="505749" y="0"/>
                  </a:lnTo>
                  <a:lnTo>
                    <a:pt x="505749"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76" name="Google Shape;976;p84"/>
            <p:cNvSpPr/>
            <p:nvPr/>
          </p:nvSpPr>
          <p:spPr>
            <a:xfrm>
              <a:off x="15879851" y="5807241"/>
              <a:ext cx="575944" cy="471170"/>
            </a:xfrm>
            <a:custGeom>
              <a:rect b="b" l="l" r="r" t="t"/>
              <a:pathLst>
                <a:path extrusionOk="0" h="471170" w="575944">
                  <a:moveTo>
                    <a:pt x="575898" y="0"/>
                  </a:moveTo>
                  <a:lnTo>
                    <a:pt x="0" y="0"/>
                  </a:lnTo>
                  <a:lnTo>
                    <a:pt x="0" y="471106"/>
                  </a:lnTo>
                  <a:lnTo>
                    <a:pt x="575898" y="471106"/>
                  </a:lnTo>
                  <a:lnTo>
                    <a:pt x="575898" y="0"/>
                  </a:lnTo>
                  <a:close/>
                </a:path>
              </a:pathLst>
            </a:custGeom>
            <a:solidFill>
              <a:srgbClr val="56C1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77" name="Google Shape;977;p84"/>
            <p:cNvSpPr/>
            <p:nvPr/>
          </p:nvSpPr>
          <p:spPr>
            <a:xfrm>
              <a:off x="15879851" y="5807241"/>
              <a:ext cx="575944" cy="471170"/>
            </a:xfrm>
            <a:custGeom>
              <a:rect b="b" l="l" r="r" t="t"/>
              <a:pathLst>
                <a:path extrusionOk="0" h="471170" w="575944">
                  <a:moveTo>
                    <a:pt x="0" y="0"/>
                  </a:moveTo>
                  <a:lnTo>
                    <a:pt x="575898" y="0"/>
                  </a:lnTo>
                  <a:lnTo>
                    <a:pt x="575898"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78" name="Google Shape;978;p84"/>
            <p:cNvSpPr/>
            <p:nvPr/>
          </p:nvSpPr>
          <p:spPr>
            <a:xfrm>
              <a:off x="15269828" y="8255482"/>
              <a:ext cx="3937000" cy="1181734"/>
            </a:xfrm>
            <a:custGeom>
              <a:rect b="b" l="l" r="r" t="t"/>
              <a:pathLst>
                <a:path extrusionOk="0" h="1181734" w="3937000">
                  <a:moveTo>
                    <a:pt x="3696515" y="0"/>
                  </a:moveTo>
                  <a:lnTo>
                    <a:pt x="240097" y="0"/>
                  </a:lnTo>
                  <a:lnTo>
                    <a:pt x="192322" y="183"/>
                  </a:lnTo>
                  <a:lnTo>
                    <a:pt x="153792" y="1470"/>
                  </a:lnTo>
                  <a:lnTo>
                    <a:pt x="99190" y="11766"/>
                  </a:lnTo>
                  <a:lnTo>
                    <a:pt x="45789" y="45785"/>
                  </a:lnTo>
                  <a:lnTo>
                    <a:pt x="11769" y="99184"/>
                  </a:lnTo>
                  <a:lnTo>
                    <a:pt x="1471" y="153788"/>
                  </a:lnTo>
                  <a:lnTo>
                    <a:pt x="183" y="192319"/>
                  </a:lnTo>
                  <a:lnTo>
                    <a:pt x="0" y="240097"/>
                  </a:lnTo>
                  <a:lnTo>
                    <a:pt x="0" y="941515"/>
                  </a:lnTo>
                  <a:lnTo>
                    <a:pt x="183" y="989294"/>
                  </a:lnTo>
                  <a:lnTo>
                    <a:pt x="1471" y="1027824"/>
                  </a:lnTo>
                  <a:lnTo>
                    <a:pt x="11769" y="1082428"/>
                  </a:lnTo>
                  <a:lnTo>
                    <a:pt x="45789" y="1135827"/>
                  </a:lnTo>
                  <a:lnTo>
                    <a:pt x="99190" y="1169847"/>
                  </a:lnTo>
                  <a:lnTo>
                    <a:pt x="153792" y="1180142"/>
                  </a:lnTo>
                  <a:lnTo>
                    <a:pt x="192322" y="1181429"/>
                  </a:lnTo>
                  <a:lnTo>
                    <a:pt x="240097" y="1181613"/>
                  </a:lnTo>
                  <a:lnTo>
                    <a:pt x="3696515" y="1181613"/>
                  </a:lnTo>
                  <a:lnTo>
                    <a:pt x="3744290" y="1181429"/>
                  </a:lnTo>
                  <a:lnTo>
                    <a:pt x="3782820" y="1180142"/>
                  </a:lnTo>
                  <a:lnTo>
                    <a:pt x="3837422" y="1169847"/>
                  </a:lnTo>
                  <a:lnTo>
                    <a:pt x="3890823" y="1135827"/>
                  </a:lnTo>
                  <a:lnTo>
                    <a:pt x="3924843" y="1082428"/>
                  </a:lnTo>
                  <a:lnTo>
                    <a:pt x="3935132" y="1027824"/>
                  </a:lnTo>
                  <a:lnTo>
                    <a:pt x="3936418" y="989294"/>
                  </a:lnTo>
                  <a:lnTo>
                    <a:pt x="3936602" y="941515"/>
                  </a:lnTo>
                  <a:lnTo>
                    <a:pt x="3936602" y="240097"/>
                  </a:lnTo>
                  <a:lnTo>
                    <a:pt x="3936418" y="192319"/>
                  </a:lnTo>
                  <a:lnTo>
                    <a:pt x="3935132" y="153788"/>
                  </a:lnTo>
                  <a:lnTo>
                    <a:pt x="3924843" y="99184"/>
                  </a:lnTo>
                  <a:lnTo>
                    <a:pt x="3890823" y="45785"/>
                  </a:lnTo>
                  <a:lnTo>
                    <a:pt x="3837422" y="11766"/>
                  </a:lnTo>
                  <a:lnTo>
                    <a:pt x="3782820" y="1470"/>
                  </a:lnTo>
                  <a:lnTo>
                    <a:pt x="3744290" y="183"/>
                  </a:lnTo>
                  <a:lnTo>
                    <a:pt x="3696515"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979" name="Google Shape;979;p84"/>
          <p:cNvSpPr txBox="1"/>
          <p:nvPr/>
        </p:nvSpPr>
        <p:spPr>
          <a:xfrm>
            <a:off x="855861" y="4262260"/>
            <a:ext cx="8913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Checkpoint</a:t>
            </a:r>
            <a:endParaRPr sz="1300">
              <a:latin typeface="Arial"/>
              <a:ea typeface="Arial"/>
              <a:cs typeface="Arial"/>
              <a:sym typeface="Arial"/>
            </a:endParaRPr>
          </a:p>
        </p:txBody>
      </p:sp>
      <p:sp>
        <p:nvSpPr>
          <p:cNvPr id="980" name="Google Shape;980;p84"/>
          <p:cNvSpPr txBox="1"/>
          <p:nvPr/>
        </p:nvSpPr>
        <p:spPr>
          <a:xfrm>
            <a:off x="7562965" y="2634523"/>
            <a:ext cx="13713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Checkpoint traﬃc</a:t>
            </a:r>
            <a:endParaRPr sz="1300">
              <a:latin typeface="Arial"/>
              <a:ea typeface="Arial"/>
              <a:cs typeface="Arial"/>
              <a:sym typeface="Arial"/>
            </a:endParaRPr>
          </a:p>
        </p:txBody>
      </p:sp>
      <p:sp>
        <p:nvSpPr>
          <p:cNvPr id="981" name="Google Shape;981;p84"/>
          <p:cNvSpPr txBox="1"/>
          <p:nvPr/>
        </p:nvSpPr>
        <p:spPr>
          <a:xfrm>
            <a:off x="7027174" y="3807020"/>
            <a:ext cx="1670100" cy="406800"/>
          </a:xfrm>
          <a:prstGeom prst="rect">
            <a:avLst/>
          </a:prstGeom>
          <a:noFill/>
          <a:ln>
            <a:noFill/>
          </a:ln>
        </p:spPr>
        <p:txBody>
          <a:bodyPr anchorCtr="0" anchor="t" bIns="0" lIns="0" spcFirstLastPara="1" rIns="0" wrap="square" tIns="6650">
            <a:spAutoFit/>
          </a:bodyPr>
          <a:lstStyle/>
          <a:p>
            <a:pPr indent="342900" lvl="0" marL="0" marR="0" rtl="0" algn="l">
              <a:lnSpc>
                <a:spcPct val="100000"/>
              </a:lnSpc>
              <a:spcBef>
                <a:spcPts val="0"/>
              </a:spcBef>
              <a:spcAft>
                <a:spcPts val="0"/>
              </a:spcAft>
              <a:buNone/>
            </a:pPr>
            <a:r>
              <a:rPr lang="en" sz="1300">
                <a:solidFill>
                  <a:srgbClr val="434343"/>
                </a:solidFill>
                <a:latin typeface="Arial"/>
                <a:ea typeface="Arial"/>
                <a:cs typeface="Arial"/>
                <a:sym typeface="Arial"/>
              </a:rPr>
              <a:t>No overhead compared to Baseline</a:t>
            </a:r>
            <a:endParaRPr sz="1300">
              <a:latin typeface="Arial"/>
              <a:ea typeface="Arial"/>
              <a:cs typeface="Arial"/>
              <a:sym typeface="Arial"/>
            </a:endParaRPr>
          </a:p>
        </p:txBody>
      </p:sp>
      <p:grpSp>
        <p:nvGrpSpPr>
          <p:cNvPr id="982" name="Google Shape;982;p84"/>
          <p:cNvGrpSpPr/>
          <p:nvPr/>
        </p:nvGrpSpPr>
        <p:grpSpPr>
          <a:xfrm>
            <a:off x="5348371" y="4268868"/>
            <a:ext cx="739699" cy="214288"/>
            <a:chOff x="11759830" y="9386254"/>
            <a:chExt cx="1626427" cy="471170"/>
          </a:xfrm>
        </p:grpSpPr>
        <p:sp>
          <p:nvSpPr>
            <p:cNvPr id="983" name="Google Shape;983;p84"/>
            <p:cNvSpPr/>
            <p:nvPr/>
          </p:nvSpPr>
          <p:spPr>
            <a:xfrm>
              <a:off x="11759830" y="9386254"/>
              <a:ext cx="535940" cy="471170"/>
            </a:xfrm>
            <a:custGeom>
              <a:rect b="b" l="l" r="r" t="t"/>
              <a:pathLst>
                <a:path extrusionOk="0" h="471170" w="535940">
                  <a:moveTo>
                    <a:pt x="535323" y="0"/>
                  </a:moveTo>
                  <a:lnTo>
                    <a:pt x="0" y="0"/>
                  </a:lnTo>
                  <a:lnTo>
                    <a:pt x="0" y="471106"/>
                  </a:lnTo>
                  <a:lnTo>
                    <a:pt x="535323" y="471106"/>
                  </a:lnTo>
                  <a:lnTo>
                    <a:pt x="535323" y="0"/>
                  </a:lnTo>
                  <a:close/>
                </a:path>
              </a:pathLst>
            </a:custGeom>
            <a:solidFill>
              <a:srgbClr val="56C1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84" name="Google Shape;984;p84"/>
            <p:cNvSpPr/>
            <p:nvPr/>
          </p:nvSpPr>
          <p:spPr>
            <a:xfrm>
              <a:off x="11759830" y="9386254"/>
              <a:ext cx="535940" cy="471170"/>
            </a:xfrm>
            <a:custGeom>
              <a:rect b="b" l="l" r="r" t="t"/>
              <a:pathLst>
                <a:path extrusionOk="0" h="471170" w="535940">
                  <a:moveTo>
                    <a:pt x="0" y="0"/>
                  </a:moveTo>
                  <a:lnTo>
                    <a:pt x="535323" y="0"/>
                  </a:lnTo>
                  <a:lnTo>
                    <a:pt x="535323"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85" name="Google Shape;985;p84"/>
            <p:cNvSpPr/>
            <p:nvPr/>
          </p:nvSpPr>
          <p:spPr>
            <a:xfrm>
              <a:off x="12880163" y="9386254"/>
              <a:ext cx="506094" cy="471170"/>
            </a:xfrm>
            <a:custGeom>
              <a:rect b="b" l="l" r="r" t="t"/>
              <a:pathLst>
                <a:path extrusionOk="0" h="471170" w="506094">
                  <a:moveTo>
                    <a:pt x="505749" y="0"/>
                  </a:moveTo>
                  <a:lnTo>
                    <a:pt x="0" y="0"/>
                  </a:lnTo>
                  <a:lnTo>
                    <a:pt x="0" y="471106"/>
                  </a:lnTo>
                  <a:lnTo>
                    <a:pt x="505749" y="471106"/>
                  </a:lnTo>
                  <a:lnTo>
                    <a:pt x="505749" y="0"/>
                  </a:lnTo>
                  <a:close/>
                </a:path>
              </a:pathLst>
            </a:custGeom>
            <a:solidFill>
              <a:srgbClr val="56C1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86" name="Google Shape;986;p84"/>
            <p:cNvSpPr/>
            <p:nvPr/>
          </p:nvSpPr>
          <p:spPr>
            <a:xfrm>
              <a:off x="12880163" y="9386254"/>
              <a:ext cx="506094" cy="471170"/>
            </a:xfrm>
            <a:custGeom>
              <a:rect b="b" l="l" r="r" t="t"/>
              <a:pathLst>
                <a:path extrusionOk="0" h="471170" w="506094">
                  <a:moveTo>
                    <a:pt x="0" y="0"/>
                  </a:moveTo>
                  <a:lnTo>
                    <a:pt x="505749" y="0"/>
                  </a:lnTo>
                  <a:lnTo>
                    <a:pt x="505749"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987" name="Google Shape;987;p84"/>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91" name="Shape 991"/>
        <p:cNvGrpSpPr/>
        <p:nvPr/>
      </p:nvGrpSpPr>
      <p:grpSpPr>
        <a:xfrm>
          <a:off x="0" y="0"/>
          <a:ext cx="0" cy="0"/>
          <a:chOff x="0" y="0"/>
          <a:chExt cx="0" cy="0"/>
        </a:xfrm>
      </p:grpSpPr>
      <p:sp>
        <p:nvSpPr>
          <p:cNvPr id="992" name="Google Shape;992;p85"/>
          <p:cNvSpPr txBox="1"/>
          <p:nvPr>
            <p:ph type="title"/>
          </p:nvPr>
        </p:nvSpPr>
        <p:spPr>
          <a:xfrm>
            <a:off x="463806" y="404198"/>
            <a:ext cx="5483700" cy="4986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a:t>Out-of-memory issue</a:t>
            </a:r>
            <a:endParaRPr/>
          </a:p>
        </p:txBody>
      </p:sp>
      <p:grpSp>
        <p:nvGrpSpPr>
          <p:cNvPr id="993" name="Google Shape;993;p85"/>
          <p:cNvGrpSpPr/>
          <p:nvPr/>
        </p:nvGrpSpPr>
        <p:grpSpPr>
          <a:xfrm>
            <a:off x="4813985" y="2487890"/>
            <a:ext cx="261940" cy="214288"/>
            <a:chOff x="10584839" y="5470295"/>
            <a:chExt cx="575945" cy="471170"/>
          </a:xfrm>
        </p:grpSpPr>
        <p:sp>
          <p:nvSpPr>
            <p:cNvPr id="994" name="Google Shape;994;p85"/>
            <p:cNvSpPr/>
            <p:nvPr/>
          </p:nvSpPr>
          <p:spPr>
            <a:xfrm>
              <a:off x="10584839" y="5470295"/>
              <a:ext cx="575945" cy="471170"/>
            </a:xfrm>
            <a:custGeom>
              <a:rect b="b" l="l" r="r" t="t"/>
              <a:pathLst>
                <a:path extrusionOk="0" h="471170" w="575945">
                  <a:moveTo>
                    <a:pt x="575898" y="0"/>
                  </a:moveTo>
                  <a:lnTo>
                    <a:pt x="0" y="0"/>
                  </a:lnTo>
                  <a:lnTo>
                    <a:pt x="0" y="471106"/>
                  </a:lnTo>
                  <a:lnTo>
                    <a:pt x="575898" y="471106"/>
                  </a:lnTo>
                  <a:lnTo>
                    <a:pt x="575898"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95" name="Google Shape;995;p85"/>
            <p:cNvSpPr/>
            <p:nvPr/>
          </p:nvSpPr>
          <p:spPr>
            <a:xfrm>
              <a:off x="10584839" y="5470295"/>
              <a:ext cx="575945" cy="471170"/>
            </a:xfrm>
            <a:custGeom>
              <a:rect b="b" l="l" r="r" t="t"/>
              <a:pathLst>
                <a:path extrusionOk="0" h="471170" w="575945">
                  <a:moveTo>
                    <a:pt x="0" y="0"/>
                  </a:moveTo>
                  <a:lnTo>
                    <a:pt x="575898" y="0"/>
                  </a:lnTo>
                  <a:lnTo>
                    <a:pt x="575898"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996" name="Google Shape;996;p85"/>
          <p:cNvGrpSpPr/>
          <p:nvPr/>
        </p:nvGrpSpPr>
        <p:grpSpPr>
          <a:xfrm>
            <a:off x="5417784" y="2494358"/>
            <a:ext cx="260496" cy="214288"/>
            <a:chOff x="11912453" y="5484517"/>
            <a:chExt cx="572771" cy="471170"/>
          </a:xfrm>
        </p:grpSpPr>
        <p:sp>
          <p:nvSpPr>
            <p:cNvPr id="997" name="Google Shape;997;p85"/>
            <p:cNvSpPr/>
            <p:nvPr/>
          </p:nvSpPr>
          <p:spPr>
            <a:xfrm>
              <a:off x="11912453" y="5484517"/>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998" name="Google Shape;998;p85"/>
            <p:cNvSpPr/>
            <p:nvPr/>
          </p:nvSpPr>
          <p:spPr>
            <a:xfrm>
              <a:off x="11912454" y="5484517"/>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999" name="Google Shape;999;p85"/>
          <p:cNvSpPr txBox="1"/>
          <p:nvPr/>
        </p:nvSpPr>
        <p:spPr>
          <a:xfrm>
            <a:off x="7725475" y="2815625"/>
            <a:ext cx="3864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Time</a:t>
            </a:r>
            <a:endParaRPr sz="1300">
              <a:latin typeface="Arial"/>
              <a:ea typeface="Arial"/>
              <a:cs typeface="Arial"/>
              <a:sym typeface="Arial"/>
            </a:endParaRPr>
          </a:p>
        </p:txBody>
      </p:sp>
      <p:grpSp>
        <p:nvGrpSpPr>
          <p:cNvPr id="1000" name="Google Shape;1000;p85"/>
          <p:cNvGrpSpPr/>
          <p:nvPr/>
        </p:nvGrpSpPr>
        <p:grpSpPr>
          <a:xfrm>
            <a:off x="6652321" y="2494358"/>
            <a:ext cx="260495" cy="214288"/>
            <a:chOff x="14626915" y="5484517"/>
            <a:chExt cx="572769" cy="471170"/>
          </a:xfrm>
        </p:grpSpPr>
        <p:sp>
          <p:nvSpPr>
            <p:cNvPr id="1001" name="Google Shape;1001;p85"/>
            <p:cNvSpPr/>
            <p:nvPr/>
          </p:nvSpPr>
          <p:spPr>
            <a:xfrm>
              <a:off x="14626915" y="5484517"/>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02" name="Google Shape;1002;p85"/>
            <p:cNvSpPr/>
            <p:nvPr/>
          </p:nvSpPr>
          <p:spPr>
            <a:xfrm>
              <a:off x="14626915" y="5484517"/>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003" name="Google Shape;1003;p85"/>
          <p:cNvGrpSpPr/>
          <p:nvPr/>
        </p:nvGrpSpPr>
        <p:grpSpPr>
          <a:xfrm>
            <a:off x="7363126" y="2494358"/>
            <a:ext cx="260495" cy="214288"/>
            <a:chOff x="16189810" y="5484517"/>
            <a:chExt cx="572769" cy="471170"/>
          </a:xfrm>
        </p:grpSpPr>
        <p:sp>
          <p:nvSpPr>
            <p:cNvPr id="1004" name="Google Shape;1004;p85"/>
            <p:cNvSpPr/>
            <p:nvPr/>
          </p:nvSpPr>
          <p:spPr>
            <a:xfrm>
              <a:off x="16189810" y="5484517"/>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05" name="Google Shape;1005;p85"/>
            <p:cNvSpPr/>
            <p:nvPr/>
          </p:nvSpPr>
          <p:spPr>
            <a:xfrm>
              <a:off x="16189810" y="5484517"/>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006" name="Google Shape;1006;p85"/>
          <p:cNvGrpSpPr/>
          <p:nvPr/>
        </p:nvGrpSpPr>
        <p:grpSpPr>
          <a:xfrm>
            <a:off x="4714328" y="2773383"/>
            <a:ext cx="3388261" cy="80285"/>
            <a:chOff x="10365717" y="6098028"/>
            <a:chExt cx="7450003" cy="176529"/>
          </a:xfrm>
        </p:grpSpPr>
        <p:sp>
          <p:nvSpPr>
            <p:cNvPr id="1007" name="Google Shape;1007;p85"/>
            <p:cNvSpPr/>
            <p:nvPr/>
          </p:nvSpPr>
          <p:spPr>
            <a:xfrm>
              <a:off x="10365717" y="6185983"/>
              <a:ext cx="7294880" cy="0"/>
            </a:xfrm>
            <a:custGeom>
              <a:rect b="b" l="l" r="r" t="t"/>
              <a:pathLst>
                <a:path extrusionOk="0" h="120000" w="7294880">
                  <a:moveTo>
                    <a:pt x="0" y="0"/>
                  </a:moveTo>
                  <a:lnTo>
                    <a:pt x="7273470" y="0"/>
                  </a:lnTo>
                  <a:lnTo>
                    <a:pt x="7294412"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08" name="Google Shape;1008;p85"/>
            <p:cNvSpPr/>
            <p:nvPr/>
          </p:nvSpPr>
          <p:spPr>
            <a:xfrm>
              <a:off x="17639190" y="6098028"/>
              <a:ext cx="176530" cy="176529"/>
            </a:xfrm>
            <a:custGeom>
              <a:rect b="b" l="l" r="r" t="t"/>
              <a:pathLst>
                <a:path extrusionOk="0" h="176529" w="176530">
                  <a:moveTo>
                    <a:pt x="0" y="0"/>
                  </a:moveTo>
                  <a:lnTo>
                    <a:pt x="0" y="175910"/>
                  </a:lnTo>
                  <a:lnTo>
                    <a:pt x="175910" y="87955"/>
                  </a:lnTo>
                  <a:lnTo>
                    <a:pt x="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009" name="Google Shape;1009;p85"/>
          <p:cNvSpPr txBox="1"/>
          <p:nvPr/>
        </p:nvSpPr>
        <p:spPr>
          <a:xfrm>
            <a:off x="7924682" y="1598369"/>
            <a:ext cx="10887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Training traﬃc</a:t>
            </a:r>
            <a:endParaRPr sz="1300">
              <a:latin typeface="Arial"/>
              <a:ea typeface="Arial"/>
              <a:cs typeface="Arial"/>
              <a:sym typeface="Arial"/>
            </a:endParaRPr>
          </a:p>
        </p:txBody>
      </p:sp>
      <p:grpSp>
        <p:nvGrpSpPr>
          <p:cNvPr id="1010" name="Google Shape;1010;p85"/>
          <p:cNvGrpSpPr/>
          <p:nvPr/>
        </p:nvGrpSpPr>
        <p:grpSpPr>
          <a:xfrm>
            <a:off x="7611068" y="1604980"/>
            <a:ext cx="260495" cy="214288"/>
            <a:chOff x="16734977" y="3528980"/>
            <a:chExt cx="572769" cy="471170"/>
          </a:xfrm>
        </p:grpSpPr>
        <p:sp>
          <p:nvSpPr>
            <p:cNvPr id="1011" name="Google Shape;1011;p85"/>
            <p:cNvSpPr/>
            <p:nvPr/>
          </p:nvSpPr>
          <p:spPr>
            <a:xfrm>
              <a:off x="16734977" y="3528980"/>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12" name="Google Shape;1012;p85"/>
            <p:cNvSpPr/>
            <p:nvPr/>
          </p:nvSpPr>
          <p:spPr>
            <a:xfrm>
              <a:off x="16734977" y="3528980"/>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013" name="Google Shape;1013;p85"/>
          <p:cNvSpPr txBox="1"/>
          <p:nvPr/>
        </p:nvSpPr>
        <p:spPr>
          <a:xfrm>
            <a:off x="465711" y="1567815"/>
            <a:ext cx="5245800" cy="799800"/>
          </a:xfrm>
          <a:prstGeom prst="rect">
            <a:avLst/>
          </a:prstGeom>
          <a:noFill/>
          <a:ln>
            <a:noFill/>
          </a:ln>
        </p:spPr>
        <p:txBody>
          <a:bodyPr anchorCtr="0" anchor="t" bIns="0" lIns="0" spcFirstLastPara="1" rIns="0" wrap="square" tIns="323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GPU memory is mainly used for training</a:t>
            </a:r>
            <a:endParaRPr sz="1800">
              <a:latin typeface="Arial"/>
              <a:ea typeface="Arial"/>
              <a:cs typeface="Arial"/>
              <a:sym typeface="Arial"/>
            </a:endParaRPr>
          </a:p>
          <a:p>
            <a:pPr indent="-228600" lvl="0" marL="228600" rtl="0" algn="l">
              <a:lnSpc>
                <a:spcPct val="100000"/>
              </a:lnSpc>
              <a:spcBef>
                <a:spcPts val="700"/>
              </a:spcBef>
              <a:spcAft>
                <a:spcPts val="0"/>
              </a:spcAft>
              <a:buSzPts val="2200"/>
              <a:buFont typeface="Arial"/>
              <a:buChar char="•"/>
            </a:pPr>
            <a:r>
              <a:rPr lang="en" sz="1800">
                <a:latin typeface="Arial"/>
                <a:ea typeface="Arial"/>
                <a:cs typeface="Arial"/>
                <a:sym typeface="Arial"/>
              </a:rPr>
              <a:t>Limited spare GPU memory for checkpoint traﬃc</a:t>
            </a:r>
            <a:endParaRPr sz="1800">
              <a:latin typeface="Arial"/>
              <a:ea typeface="Arial"/>
              <a:cs typeface="Arial"/>
              <a:sym typeface="Arial"/>
            </a:endParaRPr>
          </a:p>
        </p:txBody>
      </p:sp>
      <p:sp>
        <p:nvSpPr>
          <p:cNvPr id="1014" name="Google Shape;1014;p85"/>
          <p:cNvSpPr txBox="1"/>
          <p:nvPr/>
        </p:nvSpPr>
        <p:spPr>
          <a:xfrm>
            <a:off x="4277624" y="3589438"/>
            <a:ext cx="3765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GPU</a:t>
            </a:r>
            <a:endParaRPr sz="1300">
              <a:latin typeface="Arial"/>
              <a:ea typeface="Arial"/>
              <a:cs typeface="Arial"/>
              <a:sym typeface="Arial"/>
            </a:endParaRPr>
          </a:p>
        </p:txBody>
      </p:sp>
      <p:grpSp>
        <p:nvGrpSpPr>
          <p:cNvPr id="1015" name="Google Shape;1015;p85"/>
          <p:cNvGrpSpPr/>
          <p:nvPr/>
        </p:nvGrpSpPr>
        <p:grpSpPr>
          <a:xfrm>
            <a:off x="4813985" y="3245255"/>
            <a:ext cx="261940" cy="214288"/>
            <a:chOff x="10584839" y="7135564"/>
            <a:chExt cx="575945" cy="471170"/>
          </a:xfrm>
        </p:grpSpPr>
        <p:sp>
          <p:nvSpPr>
            <p:cNvPr id="1016" name="Google Shape;1016;p85"/>
            <p:cNvSpPr/>
            <p:nvPr/>
          </p:nvSpPr>
          <p:spPr>
            <a:xfrm>
              <a:off x="10584839" y="7135564"/>
              <a:ext cx="575945" cy="471170"/>
            </a:xfrm>
            <a:custGeom>
              <a:rect b="b" l="l" r="r" t="t"/>
              <a:pathLst>
                <a:path extrusionOk="0" h="471170" w="575945">
                  <a:moveTo>
                    <a:pt x="575898" y="0"/>
                  </a:moveTo>
                  <a:lnTo>
                    <a:pt x="0" y="0"/>
                  </a:lnTo>
                  <a:lnTo>
                    <a:pt x="0" y="471106"/>
                  </a:lnTo>
                  <a:lnTo>
                    <a:pt x="575898" y="471106"/>
                  </a:lnTo>
                  <a:lnTo>
                    <a:pt x="575898"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17" name="Google Shape;1017;p85"/>
            <p:cNvSpPr/>
            <p:nvPr/>
          </p:nvSpPr>
          <p:spPr>
            <a:xfrm>
              <a:off x="10584839" y="7135564"/>
              <a:ext cx="575945" cy="471170"/>
            </a:xfrm>
            <a:custGeom>
              <a:rect b="b" l="l" r="r" t="t"/>
              <a:pathLst>
                <a:path extrusionOk="0" h="471170" w="575945">
                  <a:moveTo>
                    <a:pt x="0" y="0"/>
                  </a:moveTo>
                  <a:lnTo>
                    <a:pt x="575898" y="0"/>
                  </a:lnTo>
                  <a:lnTo>
                    <a:pt x="575898"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018" name="Google Shape;1018;p85"/>
          <p:cNvGrpSpPr/>
          <p:nvPr/>
        </p:nvGrpSpPr>
        <p:grpSpPr>
          <a:xfrm>
            <a:off x="5417664" y="3245255"/>
            <a:ext cx="260496" cy="214288"/>
            <a:chOff x="11912191" y="7135564"/>
            <a:chExt cx="572771" cy="471170"/>
          </a:xfrm>
        </p:grpSpPr>
        <p:sp>
          <p:nvSpPr>
            <p:cNvPr id="1019" name="Google Shape;1019;p85"/>
            <p:cNvSpPr/>
            <p:nvPr/>
          </p:nvSpPr>
          <p:spPr>
            <a:xfrm>
              <a:off x="11912191" y="7135564"/>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20" name="Google Shape;1020;p85"/>
            <p:cNvSpPr/>
            <p:nvPr/>
          </p:nvSpPr>
          <p:spPr>
            <a:xfrm>
              <a:off x="11912192" y="7135564"/>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021" name="Google Shape;1021;p85"/>
          <p:cNvSpPr txBox="1"/>
          <p:nvPr/>
        </p:nvSpPr>
        <p:spPr>
          <a:xfrm>
            <a:off x="4277624" y="4037082"/>
            <a:ext cx="376500" cy="560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GPU</a:t>
            </a:r>
            <a:endParaRPr sz="1300">
              <a:latin typeface="Arial"/>
              <a:ea typeface="Arial"/>
              <a:cs typeface="Arial"/>
              <a:sym typeface="Arial"/>
            </a:endParaRPr>
          </a:p>
          <a:p>
            <a:pPr indent="0" lvl="0" marL="12700" rtl="0" algn="l">
              <a:lnSpc>
                <a:spcPct val="100000"/>
              </a:lnSpc>
              <a:spcBef>
                <a:spcPts val="1200"/>
              </a:spcBef>
              <a:spcAft>
                <a:spcPts val="0"/>
              </a:spcAft>
              <a:buNone/>
            </a:pPr>
            <a:r>
              <a:rPr lang="en" sz="1300">
                <a:latin typeface="Arial"/>
                <a:ea typeface="Arial"/>
                <a:cs typeface="Arial"/>
                <a:sym typeface="Arial"/>
              </a:rPr>
              <a:t>CPU</a:t>
            </a:r>
            <a:endParaRPr sz="1300">
              <a:latin typeface="Arial"/>
              <a:ea typeface="Arial"/>
              <a:cs typeface="Arial"/>
              <a:sym typeface="Arial"/>
            </a:endParaRPr>
          </a:p>
        </p:txBody>
      </p:sp>
      <p:grpSp>
        <p:nvGrpSpPr>
          <p:cNvPr id="1022" name="Google Shape;1022;p85"/>
          <p:cNvGrpSpPr/>
          <p:nvPr/>
        </p:nvGrpSpPr>
        <p:grpSpPr>
          <a:xfrm>
            <a:off x="5082718" y="3584141"/>
            <a:ext cx="321721" cy="214288"/>
            <a:chOff x="11175722" y="7880698"/>
            <a:chExt cx="707390" cy="471170"/>
          </a:xfrm>
        </p:grpSpPr>
        <p:sp>
          <p:nvSpPr>
            <p:cNvPr id="1023" name="Google Shape;1023;p85"/>
            <p:cNvSpPr/>
            <p:nvPr/>
          </p:nvSpPr>
          <p:spPr>
            <a:xfrm>
              <a:off x="11175722" y="7880698"/>
              <a:ext cx="707390" cy="471170"/>
            </a:xfrm>
            <a:custGeom>
              <a:rect b="b" l="l" r="r" t="t"/>
              <a:pathLst>
                <a:path extrusionOk="0" h="471170" w="707390">
                  <a:moveTo>
                    <a:pt x="707308" y="0"/>
                  </a:moveTo>
                  <a:lnTo>
                    <a:pt x="0" y="0"/>
                  </a:lnTo>
                  <a:lnTo>
                    <a:pt x="0" y="471106"/>
                  </a:lnTo>
                  <a:lnTo>
                    <a:pt x="707308" y="471106"/>
                  </a:lnTo>
                  <a:lnTo>
                    <a:pt x="707308" y="0"/>
                  </a:lnTo>
                  <a:close/>
                </a:path>
              </a:pathLst>
            </a:custGeom>
            <a:solidFill>
              <a:srgbClr val="56C1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24" name="Google Shape;1024;p85"/>
            <p:cNvSpPr/>
            <p:nvPr/>
          </p:nvSpPr>
          <p:spPr>
            <a:xfrm>
              <a:off x="11175722" y="7880698"/>
              <a:ext cx="707390" cy="471170"/>
            </a:xfrm>
            <a:custGeom>
              <a:rect b="b" l="l" r="r" t="t"/>
              <a:pathLst>
                <a:path extrusionOk="0" h="471170" w="707390">
                  <a:moveTo>
                    <a:pt x="0" y="0"/>
                  </a:moveTo>
                  <a:lnTo>
                    <a:pt x="707308" y="0"/>
                  </a:lnTo>
                  <a:lnTo>
                    <a:pt x="707308"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025" name="Google Shape;1025;p85"/>
          <p:cNvGrpSpPr/>
          <p:nvPr/>
        </p:nvGrpSpPr>
        <p:grpSpPr>
          <a:xfrm>
            <a:off x="5082718" y="4032476"/>
            <a:ext cx="321721" cy="214288"/>
            <a:chOff x="11175722" y="8866482"/>
            <a:chExt cx="707390" cy="471170"/>
          </a:xfrm>
        </p:grpSpPr>
        <p:sp>
          <p:nvSpPr>
            <p:cNvPr id="1026" name="Google Shape;1026;p85"/>
            <p:cNvSpPr/>
            <p:nvPr/>
          </p:nvSpPr>
          <p:spPr>
            <a:xfrm>
              <a:off x="11175722" y="8866482"/>
              <a:ext cx="707390" cy="471170"/>
            </a:xfrm>
            <a:custGeom>
              <a:rect b="b" l="l" r="r" t="t"/>
              <a:pathLst>
                <a:path extrusionOk="0" h="471170" w="707390">
                  <a:moveTo>
                    <a:pt x="707308" y="0"/>
                  </a:moveTo>
                  <a:lnTo>
                    <a:pt x="0" y="0"/>
                  </a:lnTo>
                  <a:lnTo>
                    <a:pt x="0" y="471106"/>
                  </a:lnTo>
                  <a:lnTo>
                    <a:pt x="707308" y="471106"/>
                  </a:lnTo>
                  <a:lnTo>
                    <a:pt x="707308" y="0"/>
                  </a:lnTo>
                  <a:close/>
                </a:path>
              </a:pathLst>
            </a:custGeom>
            <a:solidFill>
              <a:srgbClr val="56C1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27" name="Google Shape;1027;p85"/>
            <p:cNvSpPr/>
            <p:nvPr/>
          </p:nvSpPr>
          <p:spPr>
            <a:xfrm>
              <a:off x="11175722" y="8866482"/>
              <a:ext cx="707390" cy="471170"/>
            </a:xfrm>
            <a:custGeom>
              <a:rect b="b" l="l" r="r" t="t"/>
              <a:pathLst>
                <a:path extrusionOk="0" h="471170" w="707390">
                  <a:moveTo>
                    <a:pt x="0" y="0"/>
                  </a:moveTo>
                  <a:lnTo>
                    <a:pt x="707308" y="0"/>
                  </a:lnTo>
                  <a:lnTo>
                    <a:pt x="707308"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028" name="Google Shape;1028;p85"/>
          <p:cNvGrpSpPr/>
          <p:nvPr/>
        </p:nvGrpSpPr>
        <p:grpSpPr>
          <a:xfrm>
            <a:off x="5681698" y="3584141"/>
            <a:ext cx="962853" cy="214288"/>
            <a:chOff x="12492740" y="7880698"/>
            <a:chExt cx="2117090" cy="471170"/>
          </a:xfrm>
        </p:grpSpPr>
        <p:sp>
          <p:nvSpPr>
            <p:cNvPr id="1029" name="Google Shape;1029;p85"/>
            <p:cNvSpPr/>
            <p:nvPr/>
          </p:nvSpPr>
          <p:spPr>
            <a:xfrm>
              <a:off x="12492740" y="7880698"/>
              <a:ext cx="2117090" cy="471170"/>
            </a:xfrm>
            <a:custGeom>
              <a:rect b="b" l="l" r="r" t="t"/>
              <a:pathLst>
                <a:path extrusionOk="0" h="471170" w="2117090">
                  <a:moveTo>
                    <a:pt x="2116590" y="0"/>
                  </a:moveTo>
                  <a:lnTo>
                    <a:pt x="0" y="0"/>
                  </a:lnTo>
                  <a:lnTo>
                    <a:pt x="0" y="471106"/>
                  </a:lnTo>
                  <a:lnTo>
                    <a:pt x="2116590" y="471106"/>
                  </a:lnTo>
                  <a:lnTo>
                    <a:pt x="2116590" y="0"/>
                  </a:lnTo>
                  <a:close/>
                </a:path>
              </a:pathLst>
            </a:custGeom>
            <a:solidFill>
              <a:srgbClr val="56C1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30" name="Google Shape;1030;p85"/>
            <p:cNvSpPr/>
            <p:nvPr/>
          </p:nvSpPr>
          <p:spPr>
            <a:xfrm>
              <a:off x="12492740" y="7880698"/>
              <a:ext cx="2117090" cy="471170"/>
            </a:xfrm>
            <a:custGeom>
              <a:rect b="b" l="l" r="r" t="t"/>
              <a:pathLst>
                <a:path extrusionOk="0" h="471170" w="2117090">
                  <a:moveTo>
                    <a:pt x="0" y="0"/>
                  </a:moveTo>
                  <a:lnTo>
                    <a:pt x="2116590" y="0"/>
                  </a:lnTo>
                  <a:lnTo>
                    <a:pt x="2116590"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031" name="Google Shape;1031;p85"/>
          <p:cNvGrpSpPr/>
          <p:nvPr/>
        </p:nvGrpSpPr>
        <p:grpSpPr>
          <a:xfrm>
            <a:off x="5681698" y="4032476"/>
            <a:ext cx="962853" cy="214288"/>
            <a:chOff x="12492740" y="8866482"/>
            <a:chExt cx="2117090" cy="471170"/>
          </a:xfrm>
        </p:grpSpPr>
        <p:sp>
          <p:nvSpPr>
            <p:cNvPr id="1032" name="Google Shape;1032;p85"/>
            <p:cNvSpPr/>
            <p:nvPr/>
          </p:nvSpPr>
          <p:spPr>
            <a:xfrm>
              <a:off x="12492740" y="8866482"/>
              <a:ext cx="2117090" cy="471170"/>
            </a:xfrm>
            <a:custGeom>
              <a:rect b="b" l="l" r="r" t="t"/>
              <a:pathLst>
                <a:path extrusionOk="0" h="471170" w="2117090">
                  <a:moveTo>
                    <a:pt x="2116590" y="0"/>
                  </a:moveTo>
                  <a:lnTo>
                    <a:pt x="0" y="0"/>
                  </a:lnTo>
                  <a:lnTo>
                    <a:pt x="0" y="471106"/>
                  </a:lnTo>
                  <a:lnTo>
                    <a:pt x="2116590" y="471106"/>
                  </a:lnTo>
                  <a:lnTo>
                    <a:pt x="2116590" y="0"/>
                  </a:lnTo>
                  <a:close/>
                </a:path>
              </a:pathLst>
            </a:custGeom>
            <a:solidFill>
              <a:srgbClr val="56C1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33" name="Google Shape;1033;p85"/>
            <p:cNvSpPr/>
            <p:nvPr/>
          </p:nvSpPr>
          <p:spPr>
            <a:xfrm>
              <a:off x="12492740" y="8866482"/>
              <a:ext cx="2117090" cy="471170"/>
            </a:xfrm>
            <a:custGeom>
              <a:rect b="b" l="l" r="r" t="t"/>
              <a:pathLst>
                <a:path extrusionOk="0" h="471170" w="2117090">
                  <a:moveTo>
                    <a:pt x="0" y="0"/>
                  </a:moveTo>
                  <a:lnTo>
                    <a:pt x="2116590" y="0"/>
                  </a:lnTo>
                  <a:lnTo>
                    <a:pt x="2116590"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034" name="Google Shape;1034;p85"/>
          <p:cNvGrpSpPr/>
          <p:nvPr/>
        </p:nvGrpSpPr>
        <p:grpSpPr>
          <a:xfrm>
            <a:off x="5415650" y="4395783"/>
            <a:ext cx="321721" cy="214288"/>
            <a:chOff x="11907762" y="9665311"/>
            <a:chExt cx="707390" cy="471170"/>
          </a:xfrm>
        </p:grpSpPr>
        <p:sp>
          <p:nvSpPr>
            <p:cNvPr id="1035" name="Google Shape;1035;p85"/>
            <p:cNvSpPr/>
            <p:nvPr/>
          </p:nvSpPr>
          <p:spPr>
            <a:xfrm>
              <a:off x="11907762" y="9665311"/>
              <a:ext cx="707390" cy="471170"/>
            </a:xfrm>
            <a:custGeom>
              <a:rect b="b" l="l" r="r" t="t"/>
              <a:pathLst>
                <a:path extrusionOk="0" h="471170" w="707390">
                  <a:moveTo>
                    <a:pt x="707308" y="0"/>
                  </a:moveTo>
                  <a:lnTo>
                    <a:pt x="0" y="0"/>
                  </a:lnTo>
                  <a:lnTo>
                    <a:pt x="0" y="471106"/>
                  </a:lnTo>
                  <a:lnTo>
                    <a:pt x="707308" y="471106"/>
                  </a:lnTo>
                  <a:lnTo>
                    <a:pt x="707308" y="0"/>
                  </a:lnTo>
                  <a:close/>
                </a:path>
              </a:pathLst>
            </a:custGeom>
            <a:solidFill>
              <a:srgbClr val="88FA4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36" name="Google Shape;1036;p85"/>
            <p:cNvSpPr/>
            <p:nvPr/>
          </p:nvSpPr>
          <p:spPr>
            <a:xfrm>
              <a:off x="11907762" y="9665311"/>
              <a:ext cx="707390" cy="471170"/>
            </a:xfrm>
            <a:custGeom>
              <a:rect b="b" l="l" r="r" t="t"/>
              <a:pathLst>
                <a:path extrusionOk="0" h="471170" w="707390">
                  <a:moveTo>
                    <a:pt x="0" y="0"/>
                  </a:moveTo>
                  <a:lnTo>
                    <a:pt x="707308" y="0"/>
                  </a:lnTo>
                  <a:lnTo>
                    <a:pt x="707308" y="471106"/>
                  </a:lnTo>
                  <a:lnTo>
                    <a:pt x="0" y="471106"/>
                  </a:lnTo>
                  <a:lnTo>
                    <a:pt x="0" y="0"/>
                  </a:lnTo>
                  <a:close/>
                </a:path>
              </a:pathLst>
            </a:custGeom>
            <a:noFill/>
            <a:ln cap="flat" cmpd="sng" w="52350">
              <a:solidFill>
                <a:srgbClr val="61D836"/>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037" name="Google Shape;1037;p85"/>
          <p:cNvSpPr txBox="1"/>
          <p:nvPr/>
        </p:nvSpPr>
        <p:spPr>
          <a:xfrm>
            <a:off x="7725475" y="3913737"/>
            <a:ext cx="3864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Time</a:t>
            </a:r>
            <a:endParaRPr sz="1300">
              <a:latin typeface="Arial"/>
              <a:ea typeface="Arial"/>
              <a:cs typeface="Arial"/>
              <a:sym typeface="Arial"/>
            </a:endParaRPr>
          </a:p>
        </p:txBody>
      </p:sp>
      <p:grpSp>
        <p:nvGrpSpPr>
          <p:cNvPr id="1038" name="Google Shape;1038;p85"/>
          <p:cNvGrpSpPr/>
          <p:nvPr/>
        </p:nvGrpSpPr>
        <p:grpSpPr>
          <a:xfrm>
            <a:off x="4714329" y="3888562"/>
            <a:ext cx="3388260" cy="80285"/>
            <a:chOff x="10365719" y="8550048"/>
            <a:chExt cx="7450001" cy="176529"/>
          </a:xfrm>
        </p:grpSpPr>
        <p:sp>
          <p:nvSpPr>
            <p:cNvPr id="1039" name="Google Shape;1039;p85"/>
            <p:cNvSpPr/>
            <p:nvPr/>
          </p:nvSpPr>
          <p:spPr>
            <a:xfrm>
              <a:off x="10365719" y="8638004"/>
              <a:ext cx="7294880" cy="0"/>
            </a:xfrm>
            <a:custGeom>
              <a:rect b="b" l="l" r="r" t="t"/>
              <a:pathLst>
                <a:path extrusionOk="0" h="120000" w="7294880">
                  <a:moveTo>
                    <a:pt x="0" y="0"/>
                  </a:moveTo>
                  <a:lnTo>
                    <a:pt x="7273469" y="0"/>
                  </a:lnTo>
                  <a:lnTo>
                    <a:pt x="7294411"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40" name="Google Shape;1040;p85"/>
            <p:cNvSpPr/>
            <p:nvPr/>
          </p:nvSpPr>
          <p:spPr>
            <a:xfrm>
              <a:off x="17639190" y="8550048"/>
              <a:ext cx="176530" cy="176529"/>
            </a:xfrm>
            <a:custGeom>
              <a:rect b="b" l="l" r="r" t="t"/>
              <a:pathLst>
                <a:path extrusionOk="0" h="176529" w="176530">
                  <a:moveTo>
                    <a:pt x="0" y="0"/>
                  </a:moveTo>
                  <a:lnTo>
                    <a:pt x="0" y="175910"/>
                  </a:lnTo>
                  <a:lnTo>
                    <a:pt x="175910" y="87955"/>
                  </a:lnTo>
                  <a:lnTo>
                    <a:pt x="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041" name="Google Shape;1041;p85"/>
          <p:cNvSpPr txBox="1"/>
          <p:nvPr/>
        </p:nvSpPr>
        <p:spPr>
          <a:xfrm>
            <a:off x="8347991" y="3477257"/>
            <a:ext cx="5610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Sender</a:t>
            </a:r>
            <a:endParaRPr sz="1300">
              <a:latin typeface="Arial"/>
              <a:ea typeface="Arial"/>
              <a:cs typeface="Arial"/>
              <a:sym typeface="Arial"/>
            </a:endParaRPr>
          </a:p>
        </p:txBody>
      </p:sp>
      <p:sp>
        <p:nvSpPr>
          <p:cNvPr id="1042" name="Google Shape;1042;p85"/>
          <p:cNvSpPr txBox="1"/>
          <p:nvPr/>
        </p:nvSpPr>
        <p:spPr>
          <a:xfrm>
            <a:off x="8289355" y="4065337"/>
            <a:ext cx="6783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Receiver</a:t>
            </a:r>
            <a:endParaRPr sz="1300">
              <a:latin typeface="Arial"/>
              <a:ea typeface="Arial"/>
              <a:cs typeface="Arial"/>
              <a:sym typeface="Arial"/>
            </a:endParaRPr>
          </a:p>
        </p:txBody>
      </p:sp>
      <p:sp>
        <p:nvSpPr>
          <p:cNvPr id="1043" name="Google Shape;1043;p85"/>
          <p:cNvSpPr/>
          <p:nvPr/>
        </p:nvSpPr>
        <p:spPr>
          <a:xfrm>
            <a:off x="8492337" y="3737379"/>
            <a:ext cx="236051" cy="280546"/>
          </a:xfrm>
          <a:custGeom>
            <a:rect b="b" l="l" r="r" t="t"/>
            <a:pathLst>
              <a:path extrusionOk="0" h="616584" w="518794">
                <a:moveTo>
                  <a:pt x="357174" y="367193"/>
                </a:moveTo>
                <a:lnTo>
                  <a:pt x="518799" y="367193"/>
                </a:lnTo>
                <a:lnTo>
                  <a:pt x="259399" y="615978"/>
                </a:lnTo>
                <a:lnTo>
                  <a:pt x="0" y="367193"/>
                </a:lnTo>
                <a:lnTo>
                  <a:pt x="161623" y="367193"/>
                </a:lnTo>
                <a:lnTo>
                  <a:pt x="161623" y="0"/>
                </a:lnTo>
                <a:lnTo>
                  <a:pt x="357174" y="0"/>
                </a:lnTo>
                <a:lnTo>
                  <a:pt x="357174" y="367193"/>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nvGrpSpPr>
          <p:cNvPr id="1044" name="Google Shape;1044;p85"/>
          <p:cNvGrpSpPr/>
          <p:nvPr/>
        </p:nvGrpSpPr>
        <p:grpSpPr>
          <a:xfrm>
            <a:off x="6653517" y="3236905"/>
            <a:ext cx="260495" cy="214288"/>
            <a:chOff x="14629544" y="7117206"/>
            <a:chExt cx="572769" cy="471170"/>
          </a:xfrm>
        </p:grpSpPr>
        <p:sp>
          <p:nvSpPr>
            <p:cNvPr id="1045" name="Google Shape;1045;p85"/>
            <p:cNvSpPr/>
            <p:nvPr/>
          </p:nvSpPr>
          <p:spPr>
            <a:xfrm>
              <a:off x="14629544" y="7117206"/>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46" name="Google Shape;1046;p85"/>
            <p:cNvSpPr/>
            <p:nvPr/>
          </p:nvSpPr>
          <p:spPr>
            <a:xfrm>
              <a:off x="14629544" y="7117206"/>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047" name="Google Shape;1047;p85"/>
          <p:cNvSpPr txBox="1"/>
          <p:nvPr/>
        </p:nvSpPr>
        <p:spPr>
          <a:xfrm>
            <a:off x="5953473" y="2741535"/>
            <a:ext cx="891000" cy="749700"/>
          </a:xfrm>
          <a:prstGeom prst="rect">
            <a:avLst/>
          </a:prstGeom>
          <a:noFill/>
          <a:ln>
            <a:noFill/>
          </a:ln>
        </p:spPr>
        <p:txBody>
          <a:bodyPr anchorCtr="0" anchor="t" bIns="0" lIns="0" spcFirstLastPara="1" rIns="0" wrap="square" tIns="99650">
            <a:spAutoFit/>
          </a:bodyPr>
          <a:lstStyle/>
          <a:p>
            <a:pPr indent="0" lvl="0" marL="0" rtl="0" algn="l">
              <a:lnSpc>
                <a:spcPct val="100000"/>
              </a:lnSpc>
              <a:spcBef>
                <a:spcPts val="0"/>
              </a:spcBef>
              <a:spcAft>
                <a:spcPts val="0"/>
              </a:spcAft>
              <a:buNone/>
            </a:pPr>
            <a:r>
              <a:rPr lang="en" sz="1300">
                <a:latin typeface="Arial"/>
                <a:ea typeface="Arial"/>
                <a:cs typeface="Arial"/>
                <a:sym typeface="Arial"/>
              </a:rPr>
              <a:t>(a) Baseline</a:t>
            </a:r>
            <a:endParaRPr sz="1300">
              <a:latin typeface="Arial"/>
              <a:ea typeface="Arial"/>
              <a:cs typeface="Arial"/>
              <a:sym typeface="Arial"/>
            </a:endParaRPr>
          </a:p>
          <a:p>
            <a:pPr indent="0" lvl="0" marL="533400" rtl="0" algn="ctr">
              <a:lnSpc>
                <a:spcPct val="100000"/>
              </a:lnSpc>
              <a:spcBef>
                <a:spcPts val="1100"/>
              </a:spcBef>
              <a:spcAft>
                <a:spcPts val="0"/>
              </a:spcAft>
              <a:buNone/>
            </a:pPr>
            <a:r>
              <a:rPr lang="en" sz="2000">
                <a:solidFill>
                  <a:srgbClr val="EE220C"/>
                </a:solidFill>
                <a:latin typeface="Arial"/>
                <a:ea typeface="Arial"/>
                <a:cs typeface="Arial"/>
                <a:sym typeface="Arial"/>
              </a:rPr>
              <a:t>X</a:t>
            </a:r>
            <a:endParaRPr sz="2000">
              <a:latin typeface="Arial"/>
              <a:ea typeface="Arial"/>
              <a:cs typeface="Arial"/>
              <a:sym typeface="Arial"/>
            </a:endParaRPr>
          </a:p>
        </p:txBody>
      </p:sp>
      <p:grpSp>
        <p:nvGrpSpPr>
          <p:cNvPr id="1048" name="Google Shape;1048;p85"/>
          <p:cNvGrpSpPr/>
          <p:nvPr/>
        </p:nvGrpSpPr>
        <p:grpSpPr>
          <a:xfrm>
            <a:off x="7362826" y="3238635"/>
            <a:ext cx="260495" cy="214289"/>
            <a:chOff x="16189151" y="7121009"/>
            <a:chExt cx="572769" cy="471171"/>
          </a:xfrm>
        </p:grpSpPr>
        <p:sp>
          <p:nvSpPr>
            <p:cNvPr id="1049" name="Google Shape;1049;p85"/>
            <p:cNvSpPr/>
            <p:nvPr/>
          </p:nvSpPr>
          <p:spPr>
            <a:xfrm>
              <a:off x="16189151" y="7121010"/>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50" name="Google Shape;1050;p85"/>
            <p:cNvSpPr/>
            <p:nvPr/>
          </p:nvSpPr>
          <p:spPr>
            <a:xfrm>
              <a:off x="16189151" y="7121009"/>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051" name="Google Shape;1051;p85"/>
          <p:cNvSpPr txBox="1"/>
          <p:nvPr/>
        </p:nvSpPr>
        <p:spPr>
          <a:xfrm>
            <a:off x="6584294" y="3953414"/>
            <a:ext cx="168900" cy="3138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sz="2000">
                <a:solidFill>
                  <a:srgbClr val="EE220C"/>
                </a:solidFill>
                <a:latin typeface="Arial"/>
                <a:ea typeface="Arial"/>
                <a:cs typeface="Arial"/>
                <a:sym typeface="Arial"/>
              </a:rPr>
              <a:t>X</a:t>
            </a:r>
            <a:endParaRPr sz="2000">
              <a:latin typeface="Arial"/>
              <a:ea typeface="Arial"/>
              <a:cs typeface="Arial"/>
              <a:sym typeface="Arial"/>
            </a:endParaRPr>
          </a:p>
        </p:txBody>
      </p:sp>
      <p:sp>
        <p:nvSpPr>
          <p:cNvPr id="1052" name="Google Shape;1052;p85"/>
          <p:cNvSpPr/>
          <p:nvPr/>
        </p:nvSpPr>
        <p:spPr>
          <a:xfrm>
            <a:off x="170962" y="2840735"/>
            <a:ext cx="3710375" cy="711911"/>
          </a:xfrm>
          <a:custGeom>
            <a:rect b="b" l="l" r="r" t="t"/>
            <a:pathLst>
              <a:path extrusionOk="0" h="1564640" w="8154670">
                <a:moveTo>
                  <a:pt x="240097" y="0"/>
                </a:moveTo>
                <a:lnTo>
                  <a:pt x="7913951" y="0"/>
                </a:lnTo>
                <a:lnTo>
                  <a:pt x="7961729" y="183"/>
                </a:lnTo>
                <a:lnTo>
                  <a:pt x="8000260" y="1470"/>
                </a:lnTo>
                <a:lnTo>
                  <a:pt x="8054863" y="11765"/>
                </a:lnTo>
                <a:lnTo>
                  <a:pt x="8108263" y="45785"/>
                </a:lnTo>
                <a:lnTo>
                  <a:pt x="8142282" y="99184"/>
                </a:lnTo>
                <a:lnTo>
                  <a:pt x="8152578" y="153788"/>
                </a:lnTo>
                <a:lnTo>
                  <a:pt x="8153865" y="192318"/>
                </a:lnTo>
                <a:lnTo>
                  <a:pt x="8154049" y="240097"/>
                </a:lnTo>
                <a:lnTo>
                  <a:pt x="8154049" y="1324007"/>
                </a:lnTo>
                <a:lnTo>
                  <a:pt x="8153865" y="1371786"/>
                </a:lnTo>
                <a:lnTo>
                  <a:pt x="8152578" y="1410316"/>
                </a:lnTo>
                <a:lnTo>
                  <a:pt x="8142282" y="1464919"/>
                </a:lnTo>
                <a:lnTo>
                  <a:pt x="8108263" y="1518319"/>
                </a:lnTo>
                <a:lnTo>
                  <a:pt x="8054863" y="1552339"/>
                </a:lnTo>
                <a:lnTo>
                  <a:pt x="8000260" y="1562633"/>
                </a:lnTo>
                <a:lnTo>
                  <a:pt x="7961729" y="1563920"/>
                </a:lnTo>
                <a:lnTo>
                  <a:pt x="7913951" y="1564104"/>
                </a:lnTo>
                <a:lnTo>
                  <a:pt x="240097" y="1564104"/>
                </a:lnTo>
                <a:lnTo>
                  <a:pt x="192318" y="1563920"/>
                </a:lnTo>
                <a:lnTo>
                  <a:pt x="153788" y="1562633"/>
                </a:lnTo>
                <a:lnTo>
                  <a:pt x="99184" y="1552339"/>
                </a:lnTo>
                <a:lnTo>
                  <a:pt x="45785" y="1518319"/>
                </a:lnTo>
                <a:lnTo>
                  <a:pt x="11765" y="1464919"/>
                </a:lnTo>
                <a:lnTo>
                  <a:pt x="1470" y="1410316"/>
                </a:lnTo>
                <a:lnTo>
                  <a:pt x="183" y="1371786"/>
                </a:lnTo>
                <a:lnTo>
                  <a:pt x="0" y="1324007"/>
                </a:lnTo>
                <a:lnTo>
                  <a:pt x="0" y="240097"/>
                </a:lnTo>
                <a:lnTo>
                  <a:pt x="183" y="192318"/>
                </a:lnTo>
                <a:lnTo>
                  <a:pt x="1470" y="153788"/>
                </a:lnTo>
                <a:lnTo>
                  <a:pt x="11765" y="99184"/>
                </a:lnTo>
                <a:lnTo>
                  <a:pt x="45785" y="45785"/>
                </a:lnTo>
                <a:lnTo>
                  <a:pt x="99184" y="11765"/>
                </a:lnTo>
                <a:lnTo>
                  <a:pt x="153788" y="1470"/>
                </a:lnTo>
                <a:lnTo>
                  <a:pt x="192318" y="183"/>
                </a:lnTo>
                <a:lnTo>
                  <a:pt x="240097" y="0"/>
                </a:lnTo>
                <a:close/>
              </a:path>
            </a:pathLst>
          </a:custGeom>
          <a:noFill/>
          <a:ln cap="flat" cmpd="sng" w="52350">
            <a:solidFill>
              <a:srgbClr val="FF644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53" name="Google Shape;1053;p85"/>
          <p:cNvSpPr txBox="1"/>
          <p:nvPr/>
        </p:nvSpPr>
        <p:spPr>
          <a:xfrm>
            <a:off x="316127" y="2902617"/>
            <a:ext cx="3418500" cy="560400"/>
          </a:xfrm>
          <a:prstGeom prst="rect">
            <a:avLst/>
          </a:prstGeom>
          <a:noFill/>
          <a:ln>
            <a:noFill/>
          </a:ln>
        </p:spPr>
        <p:txBody>
          <a:bodyPr anchorCtr="0" anchor="t" bIns="0" lIns="0" spcFirstLastPara="1" rIns="0" wrap="square" tIns="3750">
            <a:spAutoFit/>
          </a:bodyPr>
          <a:lstStyle/>
          <a:p>
            <a:pPr indent="-457200" lvl="0" marL="457200" marR="0" rtl="0" algn="l">
              <a:lnSpc>
                <a:spcPct val="100899"/>
              </a:lnSpc>
              <a:spcBef>
                <a:spcPts val="0"/>
              </a:spcBef>
              <a:spcAft>
                <a:spcPts val="0"/>
              </a:spcAft>
              <a:buNone/>
            </a:pPr>
            <a:r>
              <a:rPr b="1" lang="en" sz="1800">
                <a:solidFill>
                  <a:srgbClr val="FF644E"/>
                </a:solidFill>
                <a:latin typeface="Arial"/>
                <a:ea typeface="Arial"/>
                <a:cs typeface="Arial"/>
                <a:sym typeface="Arial"/>
              </a:rPr>
              <a:t>How to minimize the extra GPU memory consumption?</a:t>
            </a:r>
            <a:endParaRPr sz="1800">
              <a:latin typeface="Arial"/>
              <a:ea typeface="Arial"/>
              <a:cs typeface="Arial"/>
              <a:sym typeface="Arial"/>
            </a:endParaRPr>
          </a:p>
        </p:txBody>
      </p:sp>
      <p:sp>
        <p:nvSpPr>
          <p:cNvPr id="1054" name="Google Shape;1054;p85"/>
          <p:cNvSpPr txBox="1"/>
          <p:nvPr/>
        </p:nvSpPr>
        <p:spPr>
          <a:xfrm>
            <a:off x="5699127" y="4669566"/>
            <a:ext cx="1399500" cy="200100"/>
          </a:xfrm>
          <a:prstGeom prst="rect">
            <a:avLst/>
          </a:prstGeom>
          <a:noFill/>
          <a:ln>
            <a:noFill/>
          </a:ln>
        </p:spPr>
        <p:txBody>
          <a:bodyPr anchorCtr="0" anchor="t" bIns="0" lIns="0" spcFirstLastPara="1" rIns="0" wrap="square" tIns="0">
            <a:spAutoFit/>
          </a:bodyPr>
          <a:lstStyle/>
          <a:p>
            <a:pPr indent="0" lvl="0" marL="0" rtl="0" algn="l">
              <a:lnSpc>
                <a:spcPct val="119152"/>
              </a:lnSpc>
              <a:spcBef>
                <a:spcPts val="0"/>
              </a:spcBef>
              <a:spcAft>
                <a:spcPts val="0"/>
              </a:spcAft>
              <a:buNone/>
            </a:pPr>
            <a:r>
              <a:rPr lang="en" sz="1300">
                <a:latin typeface="Arial"/>
                <a:ea typeface="Arial"/>
                <a:cs typeface="Arial"/>
                <a:sym typeface="Arial"/>
              </a:rPr>
              <a:t>(b) Out of memory</a:t>
            </a:r>
            <a:endParaRPr sz="1300">
              <a:latin typeface="Arial"/>
              <a:ea typeface="Arial"/>
              <a:cs typeface="Arial"/>
              <a:sym typeface="Arial"/>
            </a:endParaRPr>
          </a:p>
        </p:txBody>
      </p:sp>
      <p:sp>
        <p:nvSpPr>
          <p:cNvPr id="1055" name="Google Shape;1055;p85"/>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9" name="Shape 1059"/>
        <p:cNvGrpSpPr/>
        <p:nvPr/>
      </p:nvGrpSpPr>
      <p:grpSpPr>
        <a:xfrm>
          <a:off x="0" y="0"/>
          <a:ext cx="0" cy="0"/>
          <a:chOff x="0" y="0"/>
          <a:chExt cx="0" cy="0"/>
        </a:xfrm>
      </p:grpSpPr>
      <p:sp>
        <p:nvSpPr>
          <p:cNvPr id="1060" name="Google Shape;1060;p86"/>
          <p:cNvSpPr txBox="1"/>
          <p:nvPr>
            <p:ph type="title"/>
          </p:nvPr>
        </p:nvSpPr>
        <p:spPr>
          <a:xfrm>
            <a:off x="463806" y="404198"/>
            <a:ext cx="5483700" cy="8193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a:t>Our design</a:t>
            </a:r>
            <a:endParaRPr/>
          </a:p>
          <a:p>
            <a:pPr indent="0" lvl="0" marL="0" rtl="0" algn="l">
              <a:lnSpc>
                <a:spcPct val="100000"/>
              </a:lnSpc>
              <a:spcBef>
                <a:spcPts val="100"/>
              </a:spcBef>
              <a:spcAft>
                <a:spcPts val="0"/>
              </a:spcAft>
              <a:buNone/>
            </a:pPr>
            <a:r>
              <a:rPr lang="en" sz="2000"/>
              <a:t>Checkpoint partition and pipelining</a:t>
            </a:r>
            <a:endParaRPr sz="2000"/>
          </a:p>
        </p:txBody>
      </p:sp>
      <p:sp>
        <p:nvSpPr>
          <p:cNvPr id="1061" name="Google Shape;1061;p86"/>
          <p:cNvSpPr txBox="1"/>
          <p:nvPr/>
        </p:nvSpPr>
        <p:spPr>
          <a:xfrm>
            <a:off x="465711" y="1594121"/>
            <a:ext cx="1353600" cy="344700"/>
          </a:xfrm>
          <a:prstGeom prst="rect">
            <a:avLst/>
          </a:prstGeom>
          <a:noFill/>
          <a:ln>
            <a:noFill/>
          </a:ln>
        </p:spPr>
        <p:txBody>
          <a:bodyPr anchorCtr="0" anchor="t" bIns="0" lIns="0" spcFirstLastPara="1" rIns="0" wrap="square" tIns="60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Keys ideas</a:t>
            </a:r>
            <a:endParaRPr sz="1800">
              <a:latin typeface="Arial"/>
              <a:ea typeface="Arial"/>
              <a:cs typeface="Arial"/>
              <a:sym typeface="Arial"/>
            </a:endParaRPr>
          </a:p>
        </p:txBody>
      </p:sp>
      <p:sp>
        <p:nvSpPr>
          <p:cNvPr id="1062" name="Google Shape;1062;p86"/>
          <p:cNvSpPr txBox="1"/>
          <p:nvPr/>
        </p:nvSpPr>
        <p:spPr>
          <a:xfrm>
            <a:off x="694311" y="1888433"/>
            <a:ext cx="93600" cy="638400"/>
          </a:xfrm>
          <a:prstGeom prst="rect">
            <a:avLst/>
          </a:prstGeom>
          <a:noFill/>
          <a:ln>
            <a:noFill/>
          </a:ln>
        </p:spPr>
        <p:txBody>
          <a:bodyPr anchorCtr="0" anchor="t" bIns="0" lIns="0" spcFirstLastPara="1" rIns="0" wrap="square" tIns="45325">
            <a:spAutoFit/>
          </a:bodyPr>
          <a:lstStyle/>
          <a:p>
            <a:pPr indent="0" lvl="0" marL="0" rtl="0" algn="l">
              <a:lnSpc>
                <a:spcPct val="100000"/>
              </a:lnSpc>
              <a:spcBef>
                <a:spcPts val="0"/>
              </a:spcBef>
              <a:spcAft>
                <a:spcPts val="0"/>
              </a:spcAft>
              <a:buNone/>
            </a:pPr>
            <a:r>
              <a:rPr lang="en" sz="1800">
                <a:latin typeface="Arial"/>
                <a:ea typeface="Arial"/>
                <a:cs typeface="Arial"/>
                <a:sym typeface="Arial"/>
              </a:rPr>
              <a:t>•</a:t>
            </a:r>
            <a:endParaRPr sz="1800">
              <a:latin typeface="Arial"/>
              <a:ea typeface="Arial"/>
              <a:cs typeface="Arial"/>
              <a:sym typeface="Arial"/>
            </a:endParaRPr>
          </a:p>
          <a:p>
            <a:pPr indent="0" lvl="0" marL="0" rtl="0" algn="l">
              <a:lnSpc>
                <a:spcPct val="100000"/>
              </a:lnSpc>
              <a:spcBef>
                <a:spcPts val="300"/>
              </a:spcBef>
              <a:spcAft>
                <a:spcPts val="0"/>
              </a:spcAft>
              <a:buNone/>
            </a:pPr>
            <a:r>
              <a:rPr lang="en" sz="1800">
                <a:latin typeface="Arial"/>
                <a:ea typeface="Arial"/>
                <a:cs typeface="Arial"/>
                <a:sym typeface="Arial"/>
              </a:rPr>
              <a:t>•</a:t>
            </a:r>
            <a:endParaRPr sz="1800">
              <a:latin typeface="Arial"/>
              <a:ea typeface="Arial"/>
              <a:cs typeface="Arial"/>
              <a:sym typeface="Arial"/>
            </a:endParaRPr>
          </a:p>
        </p:txBody>
      </p:sp>
      <p:sp>
        <p:nvSpPr>
          <p:cNvPr id="1063" name="Google Shape;1063;p86"/>
          <p:cNvSpPr txBox="1"/>
          <p:nvPr/>
        </p:nvSpPr>
        <p:spPr>
          <a:xfrm>
            <a:off x="884761" y="1927580"/>
            <a:ext cx="3566400" cy="560100"/>
          </a:xfrm>
          <a:prstGeom prst="rect">
            <a:avLst/>
          </a:prstGeom>
          <a:noFill/>
          <a:ln>
            <a:noFill/>
          </a:ln>
        </p:spPr>
        <p:txBody>
          <a:bodyPr anchorCtr="0" anchor="t" bIns="0" lIns="0" spcFirstLastPara="1" rIns="0" wrap="square" tIns="5775">
            <a:spAutoFit/>
          </a:bodyPr>
          <a:lstStyle/>
          <a:p>
            <a:pPr indent="0" lvl="0" marL="0" marR="0" rtl="0" algn="l">
              <a:lnSpc>
                <a:spcPct val="140100"/>
              </a:lnSpc>
              <a:spcBef>
                <a:spcPts val="0"/>
              </a:spcBef>
              <a:spcAft>
                <a:spcPts val="0"/>
              </a:spcAft>
              <a:buNone/>
            </a:pPr>
            <a:r>
              <a:rPr lang="en" sz="1500">
                <a:latin typeface="Arial"/>
                <a:ea typeface="Arial"/>
                <a:cs typeface="Arial"/>
                <a:sym typeface="Arial"/>
              </a:rPr>
              <a:t>Reserve a GPU buﬀer at the receiver Partition the buﬀer to multiple sub-buﬀers</a:t>
            </a:r>
            <a:endParaRPr sz="1500">
              <a:latin typeface="Arial"/>
              <a:ea typeface="Arial"/>
              <a:cs typeface="Arial"/>
              <a:sym typeface="Arial"/>
            </a:endParaRPr>
          </a:p>
        </p:txBody>
      </p:sp>
      <p:grpSp>
        <p:nvGrpSpPr>
          <p:cNvPr id="1064" name="Google Shape;1064;p86"/>
          <p:cNvGrpSpPr/>
          <p:nvPr/>
        </p:nvGrpSpPr>
        <p:grpSpPr>
          <a:xfrm>
            <a:off x="4813804" y="2493944"/>
            <a:ext cx="261940" cy="214288"/>
            <a:chOff x="10584442" y="5483606"/>
            <a:chExt cx="575945" cy="471170"/>
          </a:xfrm>
        </p:grpSpPr>
        <p:sp>
          <p:nvSpPr>
            <p:cNvPr id="1065" name="Google Shape;1065;p86"/>
            <p:cNvSpPr/>
            <p:nvPr/>
          </p:nvSpPr>
          <p:spPr>
            <a:xfrm>
              <a:off x="10584442" y="5483606"/>
              <a:ext cx="575945" cy="471170"/>
            </a:xfrm>
            <a:custGeom>
              <a:rect b="b" l="l" r="r" t="t"/>
              <a:pathLst>
                <a:path extrusionOk="0" h="471170" w="575945">
                  <a:moveTo>
                    <a:pt x="575898" y="0"/>
                  </a:moveTo>
                  <a:lnTo>
                    <a:pt x="0" y="0"/>
                  </a:lnTo>
                  <a:lnTo>
                    <a:pt x="0" y="471106"/>
                  </a:lnTo>
                  <a:lnTo>
                    <a:pt x="575898" y="471106"/>
                  </a:lnTo>
                  <a:lnTo>
                    <a:pt x="575898"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66" name="Google Shape;1066;p86"/>
            <p:cNvSpPr/>
            <p:nvPr/>
          </p:nvSpPr>
          <p:spPr>
            <a:xfrm>
              <a:off x="10584442" y="5483606"/>
              <a:ext cx="575945" cy="471170"/>
            </a:xfrm>
            <a:custGeom>
              <a:rect b="b" l="l" r="r" t="t"/>
              <a:pathLst>
                <a:path extrusionOk="0" h="471170" w="575945">
                  <a:moveTo>
                    <a:pt x="0" y="0"/>
                  </a:moveTo>
                  <a:lnTo>
                    <a:pt x="575898" y="0"/>
                  </a:lnTo>
                  <a:lnTo>
                    <a:pt x="575898"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067" name="Google Shape;1067;p86"/>
          <p:cNvGrpSpPr/>
          <p:nvPr/>
        </p:nvGrpSpPr>
        <p:grpSpPr>
          <a:xfrm>
            <a:off x="5417484" y="2493944"/>
            <a:ext cx="260496" cy="214288"/>
            <a:chOff x="11911794" y="5483606"/>
            <a:chExt cx="572770" cy="471170"/>
          </a:xfrm>
        </p:grpSpPr>
        <p:sp>
          <p:nvSpPr>
            <p:cNvPr id="1068" name="Google Shape;1068;p86"/>
            <p:cNvSpPr/>
            <p:nvPr/>
          </p:nvSpPr>
          <p:spPr>
            <a:xfrm>
              <a:off x="11911794" y="5483606"/>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69" name="Google Shape;1069;p86"/>
            <p:cNvSpPr/>
            <p:nvPr/>
          </p:nvSpPr>
          <p:spPr>
            <a:xfrm>
              <a:off x="11911794" y="5483606"/>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070" name="Google Shape;1070;p86"/>
          <p:cNvGrpSpPr/>
          <p:nvPr/>
        </p:nvGrpSpPr>
        <p:grpSpPr>
          <a:xfrm>
            <a:off x="6652016" y="2493944"/>
            <a:ext cx="260495" cy="214288"/>
            <a:chOff x="14626245" y="5483606"/>
            <a:chExt cx="572769" cy="471170"/>
          </a:xfrm>
        </p:grpSpPr>
        <p:sp>
          <p:nvSpPr>
            <p:cNvPr id="1071" name="Google Shape;1071;p86"/>
            <p:cNvSpPr/>
            <p:nvPr/>
          </p:nvSpPr>
          <p:spPr>
            <a:xfrm>
              <a:off x="14626245" y="5483606"/>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72" name="Google Shape;1072;p86"/>
            <p:cNvSpPr/>
            <p:nvPr/>
          </p:nvSpPr>
          <p:spPr>
            <a:xfrm>
              <a:off x="14626245" y="5483606"/>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073" name="Google Shape;1073;p86"/>
          <p:cNvSpPr txBox="1"/>
          <p:nvPr/>
        </p:nvSpPr>
        <p:spPr>
          <a:xfrm>
            <a:off x="8347991" y="3477257"/>
            <a:ext cx="5610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Sender</a:t>
            </a:r>
            <a:endParaRPr sz="1300">
              <a:latin typeface="Arial"/>
              <a:ea typeface="Arial"/>
              <a:cs typeface="Arial"/>
              <a:sym typeface="Arial"/>
            </a:endParaRPr>
          </a:p>
        </p:txBody>
      </p:sp>
      <p:sp>
        <p:nvSpPr>
          <p:cNvPr id="1074" name="Google Shape;1074;p86"/>
          <p:cNvSpPr txBox="1"/>
          <p:nvPr/>
        </p:nvSpPr>
        <p:spPr>
          <a:xfrm>
            <a:off x="5953473" y="2834437"/>
            <a:ext cx="8910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(a) Baseline</a:t>
            </a:r>
            <a:endParaRPr sz="1300">
              <a:latin typeface="Arial"/>
              <a:ea typeface="Arial"/>
              <a:cs typeface="Arial"/>
              <a:sym typeface="Arial"/>
            </a:endParaRPr>
          </a:p>
        </p:txBody>
      </p:sp>
      <p:grpSp>
        <p:nvGrpSpPr>
          <p:cNvPr id="1075" name="Google Shape;1075;p86"/>
          <p:cNvGrpSpPr/>
          <p:nvPr/>
        </p:nvGrpSpPr>
        <p:grpSpPr>
          <a:xfrm>
            <a:off x="4813685" y="3249602"/>
            <a:ext cx="261940" cy="214289"/>
            <a:chOff x="10584180" y="7145124"/>
            <a:chExt cx="575945" cy="471171"/>
          </a:xfrm>
        </p:grpSpPr>
        <p:sp>
          <p:nvSpPr>
            <p:cNvPr id="1076" name="Google Shape;1076;p86"/>
            <p:cNvSpPr/>
            <p:nvPr/>
          </p:nvSpPr>
          <p:spPr>
            <a:xfrm>
              <a:off x="10584180" y="7145125"/>
              <a:ext cx="575945" cy="471170"/>
            </a:xfrm>
            <a:custGeom>
              <a:rect b="b" l="l" r="r" t="t"/>
              <a:pathLst>
                <a:path extrusionOk="0" h="471170" w="575945">
                  <a:moveTo>
                    <a:pt x="575898" y="0"/>
                  </a:moveTo>
                  <a:lnTo>
                    <a:pt x="0" y="0"/>
                  </a:lnTo>
                  <a:lnTo>
                    <a:pt x="0" y="471106"/>
                  </a:lnTo>
                  <a:lnTo>
                    <a:pt x="575898" y="471106"/>
                  </a:lnTo>
                  <a:lnTo>
                    <a:pt x="575898"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77" name="Google Shape;1077;p86"/>
            <p:cNvSpPr/>
            <p:nvPr/>
          </p:nvSpPr>
          <p:spPr>
            <a:xfrm>
              <a:off x="10584180" y="7145124"/>
              <a:ext cx="575945" cy="471170"/>
            </a:xfrm>
            <a:custGeom>
              <a:rect b="b" l="l" r="r" t="t"/>
              <a:pathLst>
                <a:path extrusionOk="0" h="471170" w="575945">
                  <a:moveTo>
                    <a:pt x="0" y="0"/>
                  </a:moveTo>
                  <a:lnTo>
                    <a:pt x="575898" y="0"/>
                  </a:lnTo>
                  <a:lnTo>
                    <a:pt x="575898"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078" name="Google Shape;1078;p86"/>
          <p:cNvGrpSpPr/>
          <p:nvPr/>
        </p:nvGrpSpPr>
        <p:grpSpPr>
          <a:xfrm>
            <a:off x="5417365" y="3249602"/>
            <a:ext cx="260496" cy="214289"/>
            <a:chOff x="11911532" y="7145124"/>
            <a:chExt cx="572770" cy="471171"/>
          </a:xfrm>
        </p:grpSpPr>
        <p:sp>
          <p:nvSpPr>
            <p:cNvPr id="1079" name="Google Shape;1079;p86"/>
            <p:cNvSpPr/>
            <p:nvPr/>
          </p:nvSpPr>
          <p:spPr>
            <a:xfrm>
              <a:off x="11911532" y="7145125"/>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80" name="Google Shape;1080;p86"/>
            <p:cNvSpPr/>
            <p:nvPr/>
          </p:nvSpPr>
          <p:spPr>
            <a:xfrm>
              <a:off x="11911532" y="7145124"/>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081" name="Google Shape;1081;p86"/>
          <p:cNvSpPr txBox="1"/>
          <p:nvPr/>
        </p:nvSpPr>
        <p:spPr>
          <a:xfrm>
            <a:off x="8289355" y="4065337"/>
            <a:ext cx="6783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Receiver</a:t>
            </a:r>
            <a:endParaRPr sz="1300">
              <a:latin typeface="Arial"/>
              <a:ea typeface="Arial"/>
              <a:cs typeface="Arial"/>
              <a:sym typeface="Arial"/>
            </a:endParaRPr>
          </a:p>
        </p:txBody>
      </p:sp>
      <p:sp>
        <p:nvSpPr>
          <p:cNvPr id="1082" name="Google Shape;1082;p86"/>
          <p:cNvSpPr/>
          <p:nvPr/>
        </p:nvSpPr>
        <p:spPr>
          <a:xfrm>
            <a:off x="8492337" y="3737379"/>
            <a:ext cx="236051" cy="280546"/>
          </a:xfrm>
          <a:custGeom>
            <a:rect b="b" l="l" r="r" t="t"/>
            <a:pathLst>
              <a:path extrusionOk="0" h="616584" w="518794">
                <a:moveTo>
                  <a:pt x="357174" y="367193"/>
                </a:moveTo>
                <a:lnTo>
                  <a:pt x="518799" y="367193"/>
                </a:lnTo>
                <a:lnTo>
                  <a:pt x="259399" y="615978"/>
                </a:lnTo>
                <a:lnTo>
                  <a:pt x="0" y="367193"/>
                </a:lnTo>
                <a:lnTo>
                  <a:pt x="161623" y="367193"/>
                </a:lnTo>
                <a:lnTo>
                  <a:pt x="161623" y="0"/>
                </a:lnTo>
                <a:lnTo>
                  <a:pt x="357174" y="0"/>
                </a:lnTo>
                <a:lnTo>
                  <a:pt x="357174" y="367193"/>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83" name="Google Shape;1083;p86"/>
          <p:cNvSpPr txBox="1"/>
          <p:nvPr/>
        </p:nvSpPr>
        <p:spPr>
          <a:xfrm>
            <a:off x="7924682" y="1598369"/>
            <a:ext cx="10887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Training traﬃc</a:t>
            </a:r>
            <a:endParaRPr sz="1300">
              <a:latin typeface="Arial"/>
              <a:ea typeface="Arial"/>
              <a:cs typeface="Arial"/>
              <a:sym typeface="Arial"/>
            </a:endParaRPr>
          </a:p>
        </p:txBody>
      </p:sp>
      <p:grpSp>
        <p:nvGrpSpPr>
          <p:cNvPr id="1084" name="Google Shape;1084;p86"/>
          <p:cNvGrpSpPr/>
          <p:nvPr/>
        </p:nvGrpSpPr>
        <p:grpSpPr>
          <a:xfrm>
            <a:off x="7611068" y="1604980"/>
            <a:ext cx="260495" cy="214288"/>
            <a:chOff x="16734977" y="3528980"/>
            <a:chExt cx="572769" cy="471170"/>
          </a:xfrm>
        </p:grpSpPr>
        <p:sp>
          <p:nvSpPr>
            <p:cNvPr id="1085" name="Google Shape;1085;p86"/>
            <p:cNvSpPr/>
            <p:nvPr/>
          </p:nvSpPr>
          <p:spPr>
            <a:xfrm>
              <a:off x="16734977" y="3528980"/>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86" name="Google Shape;1086;p86"/>
            <p:cNvSpPr/>
            <p:nvPr/>
          </p:nvSpPr>
          <p:spPr>
            <a:xfrm>
              <a:off x="16734977" y="3528980"/>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087" name="Google Shape;1087;p86"/>
          <p:cNvGrpSpPr/>
          <p:nvPr/>
        </p:nvGrpSpPr>
        <p:grpSpPr>
          <a:xfrm>
            <a:off x="7362826" y="2493944"/>
            <a:ext cx="260495" cy="214288"/>
            <a:chOff x="16189151" y="5483606"/>
            <a:chExt cx="572769" cy="471170"/>
          </a:xfrm>
        </p:grpSpPr>
        <p:sp>
          <p:nvSpPr>
            <p:cNvPr id="1088" name="Google Shape;1088;p86"/>
            <p:cNvSpPr/>
            <p:nvPr/>
          </p:nvSpPr>
          <p:spPr>
            <a:xfrm>
              <a:off x="16189151" y="5483606"/>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89" name="Google Shape;1089;p86"/>
            <p:cNvSpPr/>
            <p:nvPr/>
          </p:nvSpPr>
          <p:spPr>
            <a:xfrm>
              <a:off x="16189151" y="5483606"/>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090" name="Google Shape;1090;p86"/>
          <p:cNvSpPr/>
          <p:nvPr/>
        </p:nvSpPr>
        <p:spPr>
          <a:xfrm>
            <a:off x="5087421" y="4031376"/>
            <a:ext cx="162086" cy="214382"/>
          </a:xfrm>
          <a:custGeom>
            <a:rect b="b" l="l" r="r" t="t"/>
            <a:pathLst>
              <a:path extrusionOk="0" h="471170" w="356234">
                <a:moveTo>
                  <a:pt x="0" y="0"/>
                </a:moveTo>
                <a:lnTo>
                  <a:pt x="356010" y="0"/>
                </a:lnTo>
                <a:lnTo>
                  <a:pt x="356010"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91" name="Google Shape;1091;p86"/>
          <p:cNvSpPr txBox="1"/>
          <p:nvPr/>
        </p:nvSpPr>
        <p:spPr>
          <a:xfrm>
            <a:off x="5099327" y="4043282"/>
            <a:ext cx="138300" cy="204300"/>
          </a:xfrm>
          <a:prstGeom prst="rect">
            <a:avLst/>
          </a:prstGeom>
          <a:solidFill>
            <a:srgbClr val="56C1FF"/>
          </a:solidFill>
          <a:ln>
            <a:noFill/>
          </a:ln>
        </p:spPr>
        <p:txBody>
          <a:bodyPr anchorCtr="0" anchor="t" bIns="0" lIns="0" spcFirstLastPara="1" rIns="0" wrap="square" tIns="19350">
            <a:spAutoFit/>
          </a:bodyPr>
          <a:lstStyle/>
          <a:p>
            <a:pPr indent="0" lvl="0" marL="25400" rtl="0" algn="l">
              <a:lnSpc>
                <a:spcPct val="113846"/>
              </a:lnSpc>
              <a:spcBef>
                <a:spcPts val="0"/>
              </a:spcBef>
              <a:spcAft>
                <a:spcPts val="0"/>
              </a:spcAft>
              <a:buNone/>
            </a:pPr>
            <a:r>
              <a:rPr lang="en" sz="1200">
                <a:solidFill>
                  <a:srgbClr val="FFFFFF"/>
                </a:solidFill>
                <a:latin typeface="Arial"/>
                <a:ea typeface="Arial"/>
                <a:cs typeface="Arial"/>
                <a:sym typeface="Arial"/>
              </a:rPr>
              <a:t>1</a:t>
            </a:r>
            <a:endParaRPr sz="1200">
              <a:latin typeface="Arial"/>
              <a:ea typeface="Arial"/>
              <a:cs typeface="Arial"/>
              <a:sym typeface="Arial"/>
            </a:endParaRPr>
          </a:p>
        </p:txBody>
      </p:sp>
      <p:sp>
        <p:nvSpPr>
          <p:cNvPr id="1092" name="Google Shape;1092;p86"/>
          <p:cNvSpPr/>
          <p:nvPr/>
        </p:nvSpPr>
        <p:spPr>
          <a:xfrm>
            <a:off x="5252013" y="4031376"/>
            <a:ext cx="162086" cy="214382"/>
          </a:xfrm>
          <a:custGeom>
            <a:rect b="b" l="l" r="r" t="t"/>
            <a:pathLst>
              <a:path extrusionOk="0" h="471170" w="356234">
                <a:moveTo>
                  <a:pt x="0" y="0"/>
                </a:moveTo>
                <a:lnTo>
                  <a:pt x="356010" y="0"/>
                </a:lnTo>
                <a:lnTo>
                  <a:pt x="356010"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93" name="Google Shape;1093;p86"/>
          <p:cNvSpPr txBox="1"/>
          <p:nvPr/>
        </p:nvSpPr>
        <p:spPr>
          <a:xfrm>
            <a:off x="5263920" y="4043282"/>
            <a:ext cx="138300" cy="204300"/>
          </a:xfrm>
          <a:prstGeom prst="rect">
            <a:avLst/>
          </a:prstGeom>
          <a:solidFill>
            <a:srgbClr val="56C1FF"/>
          </a:solidFill>
          <a:ln>
            <a:noFill/>
          </a:ln>
        </p:spPr>
        <p:txBody>
          <a:bodyPr anchorCtr="0" anchor="t" bIns="0" lIns="0" spcFirstLastPara="1" rIns="0" wrap="square" tIns="19350">
            <a:spAutoFit/>
          </a:bodyPr>
          <a:lstStyle/>
          <a:p>
            <a:pPr indent="0" lvl="0" marL="25400" rtl="0" algn="l">
              <a:lnSpc>
                <a:spcPct val="113846"/>
              </a:lnSpc>
              <a:spcBef>
                <a:spcPts val="0"/>
              </a:spcBef>
              <a:spcAft>
                <a:spcPts val="0"/>
              </a:spcAft>
              <a:buNone/>
            </a:pPr>
            <a:r>
              <a:rPr lang="en" sz="1200">
                <a:solidFill>
                  <a:srgbClr val="FFFFFF"/>
                </a:solidFill>
                <a:latin typeface="Arial"/>
                <a:ea typeface="Arial"/>
                <a:cs typeface="Arial"/>
                <a:sym typeface="Arial"/>
              </a:rPr>
              <a:t>2</a:t>
            </a:r>
            <a:endParaRPr sz="1200">
              <a:latin typeface="Arial"/>
              <a:ea typeface="Arial"/>
              <a:cs typeface="Arial"/>
              <a:sym typeface="Arial"/>
            </a:endParaRPr>
          </a:p>
        </p:txBody>
      </p:sp>
      <p:grpSp>
        <p:nvGrpSpPr>
          <p:cNvPr id="1094" name="Google Shape;1094;p86"/>
          <p:cNvGrpSpPr/>
          <p:nvPr/>
        </p:nvGrpSpPr>
        <p:grpSpPr>
          <a:xfrm>
            <a:off x="6653517" y="3236905"/>
            <a:ext cx="260495" cy="214288"/>
            <a:chOff x="14629544" y="7117206"/>
            <a:chExt cx="572769" cy="471170"/>
          </a:xfrm>
        </p:grpSpPr>
        <p:sp>
          <p:nvSpPr>
            <p:cNvPr id="1095" name="Google Shape;1095;p86"/>
            <p:cNvSpPr/>
            <p:nvPr/>
          </p:nvSpPr>
          <p:spPr>
            <a:xfrm>
              <a:off x="14629544" y="7117206"/>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96" name="Google Shape;1096;p86"/>
            <p:cNvSpPr/>
            <p:nvPr/>
          </p:nvSpPr>
          <p:spPr>
            <a:xfrm>
              <a:off x="14629544" y="7117206"/>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097" name="Google Shape;1097;p86"/>
          <p:cNvGrpSpPr/>
          <p:nvPr/>
        </p:nvGrpSpPr>
        <p:grpSpPr>
          <a:xfrm>
            <a:off x="7362826" y="3238635"/>
            <a:ext cx="260495" cy="214289"/>
            <a:chOff x="16189151" y="7121009"/>
            <a:chExt cx="572769" cy="471171"/>
          </a:xfrm>
        </p:grpSpPr>
        <p:sp>
          <p:nvSpPr>
            <p:cNvPr id="1098" name="Google Shape;1098;p86"/>
            <p:cNvSpPr/>
            <p:nvPr/>
          </p:nvSpPr>
          <p:spPr>
            <a:xfrm>
              <a:off x="16189151" y="7121010"/>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99" name="Google Shape;1099;p86"/>
            <p:cNvSpPr/>
            <p:nvPr/>
          </p:nvSpPr>
          <p:spPr>
            <a:xfrm>
              <a:off x="16189151" y="7121009"/>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100" name="Google Shape;1100;p86"/>
          <p:cNvSpPr txBox="1"/>
          <p:nvPr/>
        </p:nvSpPr>
        <p:spPr>
          <a:xfrm>
            <a:off x="7725475" y="2815625"/>
            <a:ext cx="3864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Time</a:t>
            </a:r>
            <a:endParaRPr sz="1300">
              <a:latin typeface="Arial"/>
              <a:ea typeface="Arial"/>
              <a:cs typeface="Arial"/>
              <a:sym typeface="Arial"/>
            </a:endParaRPr>
          </a:p>
        </p:txBody>
      </p:sp>
      <p:sp>
        <p:nvSpPr>
          <p:cNvPr id="1101" name="Google Shape;1101;p86"/>
          <p:cNvSpPr txBox="1"/>
          <p:nvPr/>
        </p:nvSpPr>
        <p:spPr>
          <a:xfrm>
            <a:off x="7725475" y="3913737"/>
            <a:ext cx="3864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Time</a:t>
            </a:r>
            <a:endParaRPr sz="1300">
              <a:latin typeface="Arial"/>
              <a:ea typeface="Arial"/>
              <a:cs typeface="Arial"/>
              <a:sym typeface="Arial"/>
            </a:endParaRPr>
          </a:p>
        </p:txBody>
      </p:sp>
      <p:grpSp>
        <p:nvGrpSpPr>
          <p:cNvPr id="1102" name="Google Shape;1102;p86"/>
          <p:cNvGrpSpPr/>
          <p:nvPr/>
        </p:nvGrpSpPr>
        <p:grpSpPr>
          <a:xfrm>
            <a:off x="4714328" y="2773383"/>
            <a:ext cx="3388261" cy="80285"/>
            <a:chOff x="10365717" y="6098028"/>
            <a:chExt cx="7450003" cy="176529"/>
          </a:xfrm>
        </p:grpSpPr>
        <p:sp>
          <p:nvSpPr>
            <p:cNvPr id="1103" name="Google Shape;1103;p86"/>
            <p:cNvSpPr/>
            <p:nvPr/>
          </p:nvSpPr>
          <p:spPr>
            <a:xfrm>
              <a:off x="10365717" y="6185983"/>
              <a:ext cx="7294880" cy="0"/>
            </a:xfrm>
            <a:custGeom>
              <a:rect b="b" l="l" r="r" t="t"/>
              <a:pathLst>
                <a:path extrusionOk="0" h="120000" w="7294880">
                  <a:moveTo>
                    <a:pt x="0" y="0"/>
                  </a:moveTo>
                  <a:lnTo>
                    <a:pt x="7273470" y="0"/>
                  </a:lnTo>
                  <a:lnTo>
                    <a:pt x="7294412"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04" name="Google Shape;1104;p86"/>
            <p:cNvSpPr/>
            <p:nvPr/>
          </p:nvSpPr>
          <p:spPr>
            <a:xfrm>
              <a:off x="17639190" y="6098028"/>
              <a:ext cx="176530" cy="176529"/>
            </a:xfrm>
            <a:custGeom>
              <a:rect b="b" l="l" r="r" t="t"/>
              <a:pathLst>
                <a:path extrusionOk="0" h="176529" w="176530">
                  <a:moveTo>
                    <a:pt x="0" y="0"/>
                  </a:moveTo>
                  <a:lnTo>
                    <a:pt x="0" y="175910"/>
                  </a:lnTo>
                  <a:lnTo>
                    <a:pt x="175910" y="87955"/>
                  </a:lnTo>
                  <a:lnTo>
                    <a:pt x="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105" name="Google Shape;1105;p86"/>
          <p:cNvGrpSpPr/>
          <p:nvPr/>
        </p:nvGrpSpPr>
        <p:grpSpPr>
          <a:xfrm>
            <a:off x="4714329" y="3888562"/>
            <a:ext cx="3388260" cy="80285"/>
            <a:chOff x="10365719" y="8550048"/>
            <a:chExt cx="7450001" cy="176529"/>
          </a:xfrm>
        </p:grpSpPr>
        <p:sp>
          <p:nvSpPr>
            <p:cNvPr id="1106" name="Google Shape;1106;p86"/>
            <p:cNvSpPr/>
            <p:nvPr/>
          </p:nvSpPr>
          <p:spPr>
            <a:xfrm>
              <a:off x="10365719" y="8638004"/>
              <a:ext cx="7294880" cy="0"/>
            </a:xfrm>
            <a:custGeom>
              <a:rect b="b" l="l" r="r" t="t"/>
              <a:pathLst>
                <a:path extrusionOk="0" h="120000" w="7294880">
                  <a:moveTo>
                    <a:pt x="0" y="0"/>
                  </a:moveTo>
                  <a:lnTo>
                    <a:pt x="7273469" y="0"/>
                  </a:lnTo>
                  <a:lnTo>
                    <a:pt x="7294411"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07" name="Google Shape;1107;p86"/>
            <p:cNvSpPr/>
            <p:nvPr/>
          </p:nvSpPr>
          <p:spPr>
            <a:xfrm>
              <a:off x="17639190" y="8550048"/>
              <a:ext cx="176530" cy="176529"/>
            </a:xfrm>
            <a:custGeom>
              <a:rect b="b" l="l" r="r" t="t"/>
              <a:pathLst>
                <a:path extrusionOk="0" h="176529" w="176530">
                  <a:moveTo>
                    <a:pt x="0" y="0"/>
                  </a:moveTo>
                  <a:lnTo>
                    <a:pt x="0" y="175910"/>
                  </a:lnTo>
                  <a:lnTo>
                    <a:pt x="175910" y="87955"/>
                  </a:lnTo>
                  <a:lnTo>
                    <a:pt x="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108" name="Google Shape;1108;p86"/>
          <p:cNvSpPr txBox="1"/>
          <p:nvPr/>
        </p:nvSpPr>
        <p:spPr>
          <a:xfrm>
            <a:off x="4277624" y="3589438"/>
            <a:ext cx="3765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GPU</a:t>
            </a:r>
            <a:endParaRPr sz="1300">
              <a:latin typeface="Arial"/>
              <a:ea typeface="Arial"/>
              <a:cs typeface="Arial"/>
              <a:sym typeface="Arial"/>
            </a:endParaRPr>
          </a:p>
        </p:txBody>
      </p:sp>
      <p:sp>
        <p:nvSpPr>
          <p:cNvPr id="1109" name="Google Shape;1109;p86"/>
          <p:cNvSpPr txBox="1"/>
          <p:nvPr/>
        </p:nvSpPr>
        <p:spPr>
          <a:xfrm>
            <a:off x="4282375" y="4406929"/>
            <a:ext cx="370200" cy="200100"/>
          </a:xfrm>
          <a:prstGeom prst="rect">
            <a:avLst/>
          </a:prstGeom>
          <a:noFill/>
          <a:ln>
            <a:noFill/>
          </a:ln>
        </p:spPr>
        <p:txBody>
          <a:bodyPr anchorCtr="0" anchor="t" bIns="0" lIns="0" spcFirstLastPara="1" rIns="0" wrap="square" tIns="0">
            <a:spAutoFit/>
          </a:bodyPr>
          <a:lstStyle/>
          <a:p>
            <a:pPr indent="0" lvl="0" marL="0" rtl="0" algn="l">
              <a:lnSpc>
                <a:spcPct val="119152"/>
              </a:lnSpc>
              <a:spcBef>
                <a:spcPts val="0"/>
              </a:spcBef>
              <a:spcAft>
                <a:spcPts val="0"/>
              </a:spcAft>
              <a:buNone/>
            </a:pPr>
            <a:r>
              <a:rPr lang="en" sz="1300">
                <a:latin typeface="Arial"/>
                <a:ea typeface="Arial"/>
                <a:cs typeface="Arial"/>
                <a:sym typeface="Arial"/>
              </a:rPr>
              <a:t>CPU</a:t>
            </a:r>
            <a:endParaRPr sz="1300">
              <a:latin typeface="Arial"/>
              <a:ea typeface="Arial"/>
              <a:cs typeface="Arial"/>
              <a:sym typeface="Arial"/>
            </a:endParaRPr>
          </a:p>
        </p:txBody>
      </p:sp>
      <p:sp>
        <p:nvSpPr>
          <p:cNvPr id="1110" name="Google Shape;1110;p86"/>
          <p:cNvSpPr txBox="1"/>
          <p:nvPr/>
        </p:nvSpPr>
        <p:spPr>
          <a:xfrm>
            <a:off x="5912239" y="4669566"/>
            <a:ext cx="780000" cy="200100"/>
          </a:xfrm>
          <a:prstGeom prst="rect">
            <a:avLst/>
          </a:prstGeom>
          <a:noFill/>
          <a:ln>
            <a:noFill/>
          </a:ln>
        </p:spPr>
        <p:txBody>
          <a:bodyPr anchorCtr="0" anchor="t" bIns="0" lIns="0" spcFirstLastPara="1" rIns="0" wrap="square" tIns="0">
            <a:spAutoFit/>
          </a:bodyPr>
          <a:lstStyle/>
          <a:p>
            <a:pPr indent="0" lvl="0" marL="0" rtl="0" algn="l">
              <a:lnSpc>
                <a:spcPct val="119152"/>
              </a:lnSpc>
              <a:spcBef>
                <a:spcPts val="0"/>
              </a:spcBef>
              <a:spcAft>
                <a:spcPts val="0"/>
              </a:spcAft>
              <a:buNone/>
            </a:pPr>
            <a:r>
              <a:rPr lang="en" sz="1300">
                <a:latin typeface="Arial"/>
                <a:ea typeface="Arial"/>
                <a:cs typeface="Arial"/>
                <a:sym typeface="Arial"/>
              </a:rPr>
              <a:t>(c) Gemini</a:t>
            </a:r>
            <a:endParaRPr sz="1300">
              <a:latin typeface="Arial"/>
              <a:ea typeface="Arial"/>
              <a:cs typeface="Arial"/>
              <a:sym typeface="Arial"/>
            </a:endParaRPr>
          </a:p>
        </p:txBody>
      </p:sp>
      <p:sp>
        <p:nvSpPr>
          <p:cNvPr id="1111" name="Google Shape;1111;p86"/>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sp>
        <p:nvSpPr>
          <p:cNvPr id="1112" name="Google Shape;1112;p86"/>
          <p:cNvSpPr txBox="1"/>
          <p:nvPr/>
        </p:nvSpPr>
        <p:spPr>
          <a:xfrm>
            <a:off x="4277624" y="4037082"/>
            <a:ext cx="3765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GPU</a:t>
            </a:r>
            <a:endParaRPr sz="1300">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16" name="Shape 1116"/>
        <p:cNvGrpSpPr/>
        <p:nvPr/>
      </p:nvGrpSpPr>
      <p:grpSpPr>
        <a:xfrm>
          <a:off x="0" y="0"/>
          <a:ext cx="0" cy="0"/>
          <a:chOff x="0" y="0"/>
          <a:chExt cx="0" cy="0"/>
        </a:xfrm>
      </p:grpSpPr>
      <p:sp>
        <p:nvSpPr>
          <p:cNvPr id="1117" name="Google Shape;1117;p87"/>
          <p:cNvSpPr txBox="1"/>
          <p:nvPr>
            <p:ph type="title"/>
          </p:nvPr>
        </p:nvSpPr>
        <p:spPr>
          <a:xfrm>
            <a:off x="463806" y="404198"/>
            <a:ext cx="5483700" cy="8193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a:t>Our design</a:t>
            </a:r>
            <a:endParaRPr/>
          </a:p>
          <a:p>
            <a:pPr indent="0" lvl="0" marL="0" rtl="0" algn="l">
              <a:lnSpc>
                <a:spcPct val="100000"/>
              </a:lnSpc>
              <a:spcBef>
                <a:spcPts val="100"/>
              </a:spcBef>
              <a:spcAft>
                <a:spcPts val="0"/>
              </a:spcAft>
              <a:buNone/>
            </a:pPr>
            <a:r>
              <a:rPr lang="en" sz="2000"/>
              <a:t>Checkpoint partition and pipelining</a:t>
            </a:r>
            <a:endParaRPr sz="2000"/>
          </a:p>
        </p:txBody>
      </p:sp>
      <p:sp>
        <p:nvSpPr>
          <p:cNvPr id="1118" name="Google Shape;1118;p87"/>
          <p:cNvSpPr txBox="1"/>
          <p:nvPr/>
        </p:nvSpPr>
        <p:spPr>
          <a:xfrm>
            <a:off x="465711" y="1594121"/>
            <a:ext cx="1353600" cy="344700"/>
          </a:xfrm>
          <a:prstGeom prst="rect">
            <a:avLst/>
          </a:prstGeom>
          <a:noFill/>
          <a:ln>
            <a:noFill/>
          </a:ln>
        </p:spPr>
        <p:txBody>
          <a:bodyPr anchorCtr="0" anchor="t" bIns="0" lIns="0" spcFirstLastPara="1" rIns="0" wrap="square" tIns="60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Keys ideas</a:t>
            </a:r>
            <a:endParaRPr sz="1800">
              <a:latin typeface="Arial"/>
              <a:ea typeface="Arial"/>
              <a:cs typeface="Arial"/>
              <a:sym typeface="Arial"/>
            </a:endParaRPr>
          </a:p>
        </p:txBody>
      </p:sp>
      <p:sp>
        <p:nvSpPr>
          <p:cNvPr id="1119" name="Google Shape;1119;p87"/>
          <p:cNvSpPr txBox="1"/>
          <p:nvPr/>
        </p:nvSpPr>
        <p:spPr>
          <a:xfrm>
            <a:off x="694311" y="1888433"/>
            <a:ext cx="93600" cy="954000"/>
          </a:xfrm>
          <a:prstGeom prst="rect">
            <a:avLst/>
          </a:prstGeom>
          <a:noFill/>
          <a:ln>
            <a:noFill/>
          </a:ln>
        </p:spPr>
        <p:txBody>
          <a:bodyPr anchorCtr="0" anchor="t" bIns="0" lIns="0" spcFirstLastPara="1" rIns="0" wrap="square" tIns="45325">
            <a:spAutoFit/>
          </a:bodyPr>
          <a:lstStyle/>
          <a:p>
            <a:pPr indent="0" lvl="0" marL="0" rtl="0" algn="l">
              <a:lnSpc>
                <a:spcPct val="100000"/>
              </a:lnSpc>
              <a:spcBef>
                <a:spcPts val="0"/>
              </a:spcBef>
              <a:spcAft>
                <a:spcPts val="0"/>
              </a:spcAft>
              <a:buNone/>
            </a:pPr>
            <a:r>
              <a:rPr lang="en" sz="1800">
                <a:latin typeface="Arial"/>
                <a:ea typeface="Arial"/>
                <a:cs typeface="Arial"/>
                <a:sym typeface="Arial"/>
              </a:rPr>
              <a:t>•</a:t>
            </a:r>
            <a:endParaRPr sz="1800">
              <a:latin typeface="Arial"/>
              <a:ea typeface="Arial"/>
              <a:cs typeface="Arial"/>
              <a:sym typeface="Arial"/>
            </a:endParaRPr>
          </a:p>
          <a:p>
            <a:pPr indent="0" lvl="0" marL="0" rtl="0" algn="l">
              <a:lnSpc>
                <a:spcPct val="100000"/>
              </a:lnSpc>
              <a:spcBef>
                <a:spcPts val="300"/>
              </a:spcBef>
              <a:spcAft>
                <a:spcPts val="0"/>
              </a:spcAft>
              <a:buNone/>
            </a:pPr>
            <a:r>
              <a:rPr lang="en" sz="1800">
                <a:latin typeface="Arial"/>
                <a:ea typeface="Arial"/>
                <a:cs typeface="Arial"/>
                <a:sym typeface="Arial"/>
              </a:rPr>
              <a:t>•</a:t>
            </a:r>
            <a:endParaRPr sz="1800">
              <a:latin typeface="Arial"/>
              <a:ea typeface="Arial"/>
              <a:cs typeface="Arial"/>
              <a:sym typeface="Arial"/>
            </a:endParaRPr>
          </a:p>
          <a:p>
            <a:pPr indent="0" lvl="0" marL="0" rtl="0" algn="l">
              <a:lnSpc>
                <a:spcPct val="100000"/>
              </a:lnSpc>
              <a:spcBef>
                <a:spcPts val="300"/>
              </a:spcBef>
              <a:spcAft>
                <a:spcPts val="0"/>
              </a:spcAft>
              <a:buNone/>
            </a:pPr>
            <a:r>
              <a:rPr lang="en" sz="1800">
                <a:latin typeface="Arial"/>
                <a:ea typeface="Arial"/>
                <a:cs typeface="Arial"/>
                <a:sym typeface="Arial"/>
              </a:rPr>
              <a:t>•</a:t>
            </a:r>
            <a:endParaRPr sz="1800">
              <a:latin typeface="Arial"/>
              <a:ea typeface="Arial"/>
              <a:cs typeface="Arial"/>
              <a:sym typeface="Arial"/>
            </a:endParaRPr>
          </a:p>
        </p:txBody>
      </p:sp>
      <p:sp>
        <p:nvSpPr>
          <p:cNvPr id="1120" name="Google Shape;1120;p87"/>
          <p:cNvSpPr txBox="1"/>
          <p:nvPr/>
        </p:nvSpPr>
        <p:spPr>
          <a:xfrm>
            <a:off x="905686" y="1964580"/>
            <a:ext cx="3566400" cy="883800"/>
          </a:xfrm>
          <a:prstGeom prst="rect">
            <a:avLst/>
          </a:prstGeom>
          <a:noFill/>
          <a:ln>
            <a:noFill/>
          </a:ln>
        </p:spPr>
        <p:txBody>
          <a:bodyPr anchorCtr="0" anchor="t" bIns="0" lIns="0" spcFirstLastPara="1" rIns="0" wrap="square" tIns="5775">
            <a:spAutoFit/>
          </a:bodyPr>
          <a:lstStyle/>
          <a:p>
            <a:pPr indent="0" lvl="0" marL="0" marR="0" rtl="0" algn="l">
              <a:lnSpc>
                <a:spcPct val="140100"/>
              </a:lnSpc>
              <a:spcBef>
                <a:spcPts val="0"/>
              </a:spcBef>
              <a:spcAft>
                <a:spcPts val="0"/>
              </a:spcAft>
              <a:buNone/>
            </a:pPr>
            <a:r>
              <a:rPr lang="en" sz="1500">
                <a:latin typeface="Arial"/>
                <a:ea typeface="Arial"/>
                <a:cs typeface="Arial"/>
                <a:sym typeface="Arial"/>
              </a:rPr>
              <a:t>Reserve a GPU buﬀer at the receiver Partition the buﬀer to multiple sub-buﬀers Pipeline checkpoint communications</a:t>
            </a:r>
            <a:endParaRPr sz="1500">
              <a:latin typeface="Arial"/>
              <a:ea typeface="Arial"/>
              <a:cs typeface="Arial"/>
              <a:sym typeface="Arial"/>
            </a:endParaRPr>
          </a:p>
        </p:txBody>
      </p:sp>
      <p:grpSp>
        <p:nvGrpSpPr>
          <p:cNvPr id="1121" name="Google Shape;1121;p87"/>
          <p:cNvGrpSpPr/>
          <p:nvPr/>
        </p:nvGrpSpPr>
        <p:grpSpPr>
          <a:xfrm>
            <a:off x="4813804" y="2493944"/>
            <a:ext cx="261940" cy="214288"/>
            <a:chOff x="10584442" y="5483606"/>
            <a:chExt cx="575945" cy="471170"/>
          </a:xfrm>
        </p:grpSpPr>
        <p:sp>
          <p:nvSpPr>
            <p:cNvPr id="1122" name="Google Shape;1122;p87"/>
            <p:cNvSpPr/>
            <p:nvPr/>
          </p:nvSpPr>
          <p:spPr>
            <a:xfrm>
              <a:off x="10584442" y="5483606"/>
              <a:ext cx="575945" cy="471170"/>
            </a:xfrm>
            <a:custGeom>
              <a:rect b="b" l="l" r="r" t="t"/>
              <a:pathLst>
                <a:path extrusionOk="0" h="471170" w="575945">
                  <a:moveTo>
                    <a:pt x="575898" y="0"/>
                  </a:moveTo>
                  <a:lnTo>
                    <a:pt x="0" y="0"/>
                  </a:lnTo>
                  <a:lnTo>
                    <a:pt x="0" y="471106"/>
                  </a:lnTo>
                  <a:lnTo>
                    <a:pt x="575898" y="471106"/>
                  </a:lnTo>
                  <a:lnTo>
                    <a:pt x="575898"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23" name="Google Shape;1123;p87"/>
            <p:cNvSpPr/>
            <p:nvPr/>
          </p:nvSpPr>
          <p:spPr>
            <a:xfrm>
              <a:off x="10584442" y="5483606"/>
              <a:ext cx="575945" cy="471170"/>
            </a:xfrm>
            <a:custGeom>
              <a:rect b="b" l="l" r="r" t="t"/>
              <a:pathLst>
                <a:path extrusionOk="0" h="471170" w="575945">
                  <a:moveTo>
                    <a:pt x="0" y="0"/>
                  </a:moveTo>
                  <a:lnTo>
                    <a:pt x="575898" y="0"/>
                  </a:lnTo>
                  <a:lnTo>
                    <a:pt x="575898"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124" name="Google Shape;1124;p87"/>
          <p:cNvGrpSpPr/>
          <p:nvPr/>
        </p:nvGrpSpPr>
        <p:grpSpPr>
          <a:xfrm>
            <a:off x="5417484" y="2493944"/>
            <a:ext cx="260496" cy="214288"/>
            <a:chOff x="11911794" y="5483606"/>
            <a:chExt cx="572770" cy="471170"/>
          </a:xfrm>
        </p:grpSpPr>
        <p:sp>
          <p:nvSpPr>
            <p:cNvPr id="1125" name="Google Shape;1125;p87"/>
            <p:cNvSpPr/>
            <p:nvPr/>
          </p:nvSpPr>
          <p:spPr>
            <a:xfrm>
              <a:off x="11911794" y="5483606"/>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26" name="Google Shape;1126;p87"/>
            <p:cNvSpPr/>
            <p:nvPr/>
          </p:nvSpPr>
          <p:spPr>
            <a:xfrm>
              <a:off x="11911794" y="5483606"/>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127" name="Google Shape;1127;p87"/>
          <p:cNvGrpSpPr/>
          <p:nvPr/>
        </p:nvGrpSpPr>
        <p:grpSpPr>
          <a:xfrm>
            <a:off x="6652016" y="2493944"/>
            <a:ext cx="260495" cy="214288"/>
            <a:chOff x="14626245" y="5483606"/>
            <a:chExt cx="572769" cy="471170"/>
          </a:xfrm>
        </p:grpSpPr>
        <p:sp>
          <p:nvSpPr>
            <p:cNvPr id="1128" name="Google Shape;1128;p87"/>
            <p:cNvSpPr/>
            <p:nvPr/>
          </p:nvSpPr>
          <p:spPr>
            <a:xfrm>
              <a:off x="14626245" y="5483606"/>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29" name="Google Shape;1129;p87"/>
            <p:cNvSpPr/>
            <p:nvPr/>
          </p:nvSpPr>
          <p:spPr>
            <a:xfrm>
              <a:off x="14626245" y="5483606"/>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130" name="Google Shape;1130;p87"/>
          <p:cNvSpPr txBox="1"/>
          <p:nvPr/>
        </p:nvSpPr>
        <p:spPr>
          <a:xfrm>
            <a:off x="8347991" y="3477257"/>
            <a:ext cx="5610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Sender</a:t>
            </a:r>
            <a:endParaRPr sz="1300">
              <a:latin typeface="Arial"/>
              <a:ea typeface="Arial"/>
              <a:cs typeface="Arial"/>
              <a:sym typeface="Arial"/>
            </a:endParaRPr>
          </a:p>
        </p:txBody>
      </p:sp>
      <p:sp>
        <p:nvSpPr>
          <p:cNvPr id="1131" name="Google Shape;1131;p87"/>
          <p:cNvSpPr txBox="1"/>
          <p:nvPr/>
        </p:nvSpPr>
        <p:spPr>
          <a:xfrm>
            <a:off x="5953473" y="2834437"/>
            <a:ext cx="8910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(a) Baseline</a:t>
            </a:r>
            <a:endParaRPr sz="1300">
              <a:latin typeface="Arial"/>
              <a:ea typeface="Arial"/>
              <a:cs typeface="Arial"/>
              <a:sym typeface="Arial"/>
            </a:endParaRPr>
          </a:p>
        </p:txBody>
      </p:sp>
      <p:grpSp>
        <p:nvGrpSpPr>
          <p:cNvPr id="1132" name="Google Shape;1132;p87"/>
          <p:cNvGrpSpPr/>
          <p:nvPr/>
        </p:nvGrpSpPr>
        <p:grpSpPr>
          <a:xfrm>
            <a:off x="4813685" y="3249602"/>
            <a:ext cx="261940" cy="214289"/>
            <a:chOff x="10584180" y="7145124"/>
            <a:chExt cx="575945" cy="471171"/>
          </a:xfrm>
        </p:grpSpPr>
        <p:sp>
          <p:nvSpPr>
            <p:cNvPr id="1133" name="Google Shape;1133;p87"/>
            <p:cNvSpPr/>
            <p:nvPr/>
          </p:nvSpPr>
          <p:spPr>
            <a:xfrm>
              <a:off x="10584180" y="7145125"/>
              <a:ext cx="575945" cy="471170"/>
            </a:xfrm>
            <a:custGeom>
              <a:rect b="b" l="l" r="r" t="t"/>
              <a:pathLst>
                <a:path extrusionOk="0" h="471170" w="575945">
                  <a:moveTo>
                    <a:pt x="575898" y="0"/>
                  </a:moveTo>
                  <a:lnTo>
                    <a:pt x="0" y="0"/>
                  </a:lnTo>
                  <a:lnTo>
                    <a:pt x="0" y="471106"/>
                  </a:lnTo>
                  <a:lnTo>
                    <a:pt x="575898" y="471106"/>
                  </a:lnTo>
                  <a:lnTo>
                    <a:pt x="575898"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34" name="Google Shape;1134;p87"/>
            <p:cNvSpPr/>
            <p:nvPr/>
          </p:nvSpPr>
          <p:spPr>
            <a:xfrm>
              <a:off x="10584180" y="7145124"/>
              <a:ext cx="575945" cy="471170"/>
            </a:xfrm>
            <a:custGeom>
              <a:rect b="b" l="l" r="r" t="t"/>
              <a:pathLst>
                <a:path extrusionOk="0" h="471170" w="575945">
                  <a:moveTo>
                    <a:pt x="0" y="0"/>
                  </a:moveTo>
                  <a:lnTo>
                    <a:pt x="575898" y="0"/>
                  </a:lnTo>
                  <a:lnTo>
                    <a:pt x="575898"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135" name="Google Shape;1135;p87"/>
          <p:cNvGrpSpPr/>
          <p:nvPr/>
        </p:nvGrpSpPr>
        <p:grpSpPr>
          <a:xfrm>
            <a:off x="5417365" y="3249602"/>
            <a:ext cx="260496" cy="214289"/>
            <a:chOff x="11911532" y="7145124"/>
            <a:chExt cx="572770" cy="471171"/>
          </a:xfrm>
        </p:grpSpPr>
        <p:sp>
          <p:nvSpPr>
            <p:cNvPr id="1136" name="Google Shape;1136;p87"/>
            <p:cNvSpPr/>
            <p:nvPr/>
          </p:nvSpPr>
          <p:spPr>
            <a:xfrm>
              <a:off x="11911532" y="7145125"/>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37" name="Google Shape;1137;p87"/>
            <p:cNvSpPr/>
            <p:nvPr/>
          </p:nvSpPr>
          <p:spPr>
            <a:xfrm>
              <a:off x="11911532" y="7145124"/>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138" name="Google Shape;1138;p87"/>
          <p:cNvSpPr txBox="1"/>
          <p:nvPr/>
        </p:nvSpPr>
        <p:spPr>
          <a:xfrm>
            <a:off x="8289355" y="4065337"/>
            <a:ext cx="6783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Receiver</a:t>
            </a:r>
            <a:endParaRPr sz="1300">
              <a:latin typeface="Arial"/>
              <a:ea typeface="Arial"/>
              <a:cs typeface="Arial"/>
              <a:sym typeface="Arial"/>
            </a:endParaRPr>
          </a:p>
        </p:txBody>
      </p:sp>
      <p:sp>
        <p:nvSpPr>
          <p:cNvPr id="1139" name="Google Shape;1139;p87"/>
          <p:cNvSpPr/>
          <p:nvPr/>
        </p:nvSpPr>
        <p:spPr>
          <a:xfrm>
            <a:off x="8492337" y="3737379"/>
            <a:ext cx="236051" cy="280546"/>
          </a:xfrm>
          <a:custGeom>
            <a:rect b="b" l="l" r="r" t="t"/>
            <a:pathLst>
              <a:path extrusionOk="0" h="616584" w="518794">
                <a:moveTo>
                  <a:pt x="357174" y="367193"/>
                </a:moveTo>
                <a:lnTo>
                  <a:pt x="518799" y="367193"/>
                </a:lnTo>
                <a:lnTo>
                  <a:pt x="259399" y="615978"/>
                </a:lnTo>
                <a:lnTo>
                  <a:pt x="0" y="367193"/>
                </a:lnTo>
                <a:lnTo>
                  <a:pt x="161623" y="367193"/>
                </a:lnTo>
                <a:lnTo>
                  <a:pt x="161623" y="0"/>
                </a:lnTo>
                <a:lnTo>
                  <a:pt x="357174" y="0"/>
                </a:lnTo>
                <a:lnTo>
                  <a:pt x="357174" y="367193"/>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40" name="Google Shape;1140;p87"/>
          <p:cNvSpPr txBox="1"/>
          <p:nvPr/>
        </p:nvSpPr>
        <p:spPr>
          <a:xfrm>
            <a:off x="7924682" y="1598369"/>
            <a:ext cx="10887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Training traﬃc</a:t>
            </a:r>
            <a:endParaRPr sz="1300">
              <a:latin typeface="Arial"/>
              <a:ea typeface="Arial"/>
              <a:cs typeface="Arial"/>
              <a:sym typeface="Arial"/>
            </a:endParaRPr>
          </a:p>
        </p:txBody>
      </p:sp>
      <p:grpSp>
        <p:nvGrpSpPr>
          <p:cNvPr id="1141" name="Google Shape;1141;p87"/>
          <p:cNvGrpSpPr/>
          <p:nvPr/>
        </p:nvGrpSpPr>
        <p:grpSpPr>
          <a:xfrm>
            <a:off x="7611068" y="1604980"/>
            <a:ext cx="260495" cy="214288"/>
            <a:chOff x="16734977" y="3528980"/>
            <a:chExt cx="572769" cy="471170"/>
          </a:xfrm>
        </p:grpSpPr>
        <p:sp>
          <p:nvSpPr>
            <p:cNvPr id="1142" name="Google Shape;1142;p87"/>
            <p:cNvSpPr/>
            <p:nvPr/>
          </p:nvSpPr>
          <p:spPr>
            <a:xfrm>
              <a:off x="16734977" y="3528980"/>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43" name="Google Shape;1143;p87"/>
            <p:cNvSpPr/>
            <p:nvPr/>
          </p:nvSpPr>
          <p:spPr>
            <a:xfrm>
              <a:off x="16734977" y="3528980"/>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144" name="Google Shape;1144;p87"/>
          <p:cNvGrpSpPr/>
          <p:nvPr/>
        </p:nvGrpSpPr>
        <p:grpSpPr>
          <a:xfrm>
            <a:off x="7362826" y="2493944"/>
            <a:ext cx="260495" cy="214288"/>
            <a:chOff x="16189151" y="5483606"/>
            <a:chExt cx="572769" cy="471170"/>
          </a:xfrm>
        </p:grpSpPr>
        <p:sp>
          <p:nvSpPr>
            <p:cNvPr id="1145" name="Google Shape;1145;p87"/>
            <p:cNvSpPr/>
            <p:nvPr/>
          </p:nvSpPr>
          <p:spPr>
            <a:xfrm>
              <a:off x="16189151" y="5483606"/>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46" name="Google Shape;1146;p87"/>
            <p:cNvSpPr/>
            <p:nvPr/>
          </p:nvSpPr>
          <p:spPr>
            <a:xfrm>
              <a:off x="16189151" y="5483606"/>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147" name="Google Shape;1147;p87"/>
          <p:cNvGrpSpPr/>
          <p:nvPr/>
        </p:nvGrpSpPr>
        <p:grpSpPr>
          <a:xfrm>
            <a:off x="5082395" y="3583728"/>
            <a:ext cx="326596" cy="214288"/>
            <a:chOff x="11175010" y="7879788"/>
            <a:chExt cx="718108" cy="471170"/>
          </a:xfrm>
        </p:grpSpPr>
        <p:sp>
          <p:nvSpPr>
            <p:cNvPr id="1148" name="Google Shape;1148;p87"/>
            <p:cNvSpPr/>
            <p:nvPr/>
          </p:nvSpPr>
          <p:spPr>
            <a:xfrm>
              <a:off x="11175010" y="7879788"/>
              <a:ext cx="356234" cy="471170"/>
            </a:xfrm>
            <a:custGeom>
              <a:rect b="b" l="l" r="r" t="t"/>
              <a:pathLst>
                <a:path extrusionOk="0" h="471170" w="356234">
                  <a:moveTo>
                    <a:pt x="356010" y="0"/>
                  </a:moveTo>
                  <a:lnTo>
                    <a:pt x="0" y="0"/>
                  </a:lnTo>
                  <a:lnTo>
                    <a:pt x="0" y="471106"/>
                  </a:lnTo>
                  <a:lnTo>
                    <a:pt x="356010" y="471106"/>
                  </a:lnTo>
                  <a:lnTo>
                    <a:pt x="356010" y="0"/>
                  </a:lnTo>
                  <a:close/>
                </a:path>
              </a:pathLst>
            </a:custGeom>
            <a:solidFill>
              <a:srgbClr val="56C1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49" name="Google Shape;1149;p87"/>
            <p:cNvSpPr/>
            <p:nvPr/>
          </p:nvSpPr>
          <p:spPr>
            <a:xfrm>
              <a:off x="11175010" y="7879788"/>
              <a:ext cx="356234" cy="471170"/>
            </a:xfrm>
            <a:custGeom>
              <a:rect b="b" l="l" r="r" t="t"/>
              <a:pathLst>
                <a:path extrusionOk="0" h="471170" w="356234">
                  <a:moveTo>
                    <a:pt x="0" y="0"/>
                  </a:moveTo>
                  <a:lnTo>
                    <a:pt x="356010" y="0"/>
                  </a:lnTo>
                  <a:lnTo>
                    <a:pt x="356010"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50" name="Google Shape;1150;p87"/>
            <p:cNvSpPr/>
            <p:nvPr/>
          </p:nvSpPr>
          <p:spPr>
            <a:xfrm>
              <a:off x="11536884" y="7879788"/>
              <a:ext cx="356234" cy="471170"/>
            </a:xfrm>
            <a:custGeom>
              <a:rect b="b" l="l" r="r" t="t"/>
              <a:pathLst>
                <a:path extrusionOk="0" h="471170" w="356234">
                  <a:moveTo>
                    <a:pt x="356010" y="0"/>
                  </a:moveTo>
                  <a:lnTo>
                    <a:pt x="0" y="0"/>
                  </a:lnTo>
                  <a:lnTo>
                    <a:pt x="0" y="471106"/>
                  </a:lnTo>
                  <a:lnTo>
                    <a:pt x="356010" y="471106"/>
                  </a:lnTo>
                  <a:lnTo>
                    <a:pt x="356010" y="0"/>
                  </a:lnTo>
                  <a:close/>
                </a:path>
              </a:pathLst>
            </a:custGeom>
            <a:solidFill>
              <a:srgbClr val="56C1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51" name="Google Shape;1151;p87"/>
            <p:cNvSpPr/>
            <p:nvPr/>
          </p:nvSpPr>
          <p:spPr>
            <a:xfrm>
              <a:off x="11536884" y="7879788"/>
              <a:ext cx="356234" cy="471170"/>
            </a:xfrm>
            <a:custGeom>
              <a:rect b="b" l="l" r="r" t="t"/>
              <a:pathLst>
                <a:path extrusionOk="0" h="471170" w="356234">
                  <a:moveTo>
                    <a:pt x="0" y="0"/>
                  </a:moveTo>
                  <a:lnTo>
                    <a:pt x="356010" y="0"/>
                  </a:lnTo>
                  <a:lnTo>
                    <a:pt x="356010"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152" name="Google Shape;1152;p87"/>
          <p:cNvSpPr/>
          <p:nvPr/>
        </p:nvSpPr>
        <p:spPr>
          <a:xfrm>
            <a:off x="5087421" y="4031376"/>
            <a:ext cx="162086" cy="214382"/>
          </a:xfrm>
          <a:custGeom>
            <a:rect b="b" l="l" r="r" t="t"/>
            <a:pathLst>
              <a:path extrusionOk="0" h="471170" w="356234">
                <a:moveTo>
                  <a:pt x="0" y="0"/>
                </a:moveTo>
                <a:lnTo>
                  <a:pt x="356010" y="0"/>
                </a:lnTo>
                <a:lnTo>
                  <a:pt x="356010"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53" name="Google Shape;1153;p87"/>
          <p:cNvSpPr txBox="1"/>
          <p:nvPr/>
        </p:nvSpPr>
        <p:spPr>
          <a:xfrm>
            <a:off x="5099327" y="4043282"/>
            <a:ext cx="138300" cy="204300"/>
          </a:xfrm>
          <a:prstGeom prst="rect">
            <a:avLst/>
          </a:prstGeom>
          <a:solidFill>
            <a:srgbClr val="56C1FF"/>
          </a:solidFill>
          <a:ln>
            <a:noFill/>
          </a:ln>
        </p:spPr>
        <p:txBody>
          <a:bodyPr anchorCtr="0" anchor="t" bIns="0" lIns="0" spcFirstLastPara="1" rIns="0" wrap="square" tIns="19350">
            <a:spAutoFit/>
          </a:bodyPr>
          <a:lstStyle/>
          <a:p>
            <a:pPr indent="0" lvl="0" marL="25400" rtl="0" algn="l">
              <a:lnSpc>
                <a:spcPct val="113846"/>
              </a:lnSpc>
              <a:spcBef>
                <a:spcPts val="0"/>
              </a:spcBef>
              <a:spcAft>
                <a:spcPts val="0"/>
              </a:spcAft>
              <a:buNone/>
            </a:pPr>
            <a:r>
              <a:rPr lang="en" sz="1200">
                <a:solidFill>
                  <a:srgbClr val="FFFFFF"/>
                </a:solidFill>
                <a:latin typeface="Arial"/>
                <a:ea typeface="Arial"/>
                <a:cs typeface="Arial"/>
                <a:sym typeface="Arial"/>
              </a:rPr>
              <a:t>1</a:t>
            </a:r>
            <a:endParaRPr sz="1200">
              <a:latin typeface="Arial"/>
              <a:ea typeface="Arial"/>
              <a:cs typeface="Arial"/>
              <a:sym typeface="Arial"/>
            </a:endParaRPr>
          </a:p>
        </p:txBody>
      </p:sp>
      <p:sp>
        <p:nvSpPr>
          <p:cNvPr id="1154" name="Google Shape;1154;p87"/>
          <p:cNvSpPr/>
          <p:nvPr/>
        </p:nvSpPr>
        <p:spPr>
          <a:xfrm>
            <a:off x="5252013" y="4031376"/>
            <a:ext cx="162086" cy="214382"/>
          </a:xfrm>
          <a:custGeom>
            <a:rect b="b" l="l" r="r" t="t"/>
            <a:pathLst>
              <a:path extrusionOk="0" h="471170" w="356234">
                <a:moveTo>
                  <a:pt x="0" y="0"/>
                </a:moveTo>
                <a:lnTo>
                  <a:pt x="356010" y="0"/>
                </a:lnTo>
                <a:lnTo>
                  <a:pt x="356010"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55" name="Google Shape;1155;p87"/>
          <p:cNvSpPr txBox="1"/>
          <p:nvPr/>
        </p:nvSpPr>
        <p:spPr>
          <a:xfrm>
            <a:off x="5263920" y="4043282"/>
            <a:ext cx="138300" cy="204300"/>
          </a:xfrm>
          <a:prstGeom prst="rect">
            <a:avLst/>
          </a:prstGeom>
          <a:solidFill>
            <a:srgbClr val="56C1FF"/>
          </a:solidFill>
          <a:ln>
            <a:noFill/>
          </a:ln>
        </p:spPr>
        <p:txBody>
          <a:bodyPr anchorCtr="0" anchor="t" bIns="0" lIns="0" spcFirstLastPara="1" rIns="0" wrap="square" tIns="19350">
            <a:spAutoFit/>
          </a:bodyPr>
          <a:lstStyle/>
          <a:p>
            <a:pPr indent="0" lvl="0" marL="25400" rtl="0" algn="l">
              <a:lnSpc>
                <a:spcPct val="113846"/>
              </a:lnSpc>
              <a:spcBef>
                <a:spcPts val="0"/>
              </a:spcBef>
              <a:spcAft>
                <a:spcPts val="0"/>
              </a:spcAft>
              <a:buNone/>
            </a:pPr>
            <a:r>
              <a:rPr lang="en" sz="1200">
                <a:solidFill>
                  <a:srgbClr val="FFFFFF"/>
                </a:solidFill>
                <a:latin typeface="Arial"/>
                <a:ea typeface="Arial"/>
                <a:cs typeface="Arial"/>
                <a:sym typeface="Arial"/>
              </a:rPr>
              <a:t>2</a:t>
            </a:r>
            <a:endParaRPr sz="1200">
              <a:latin typeface="Arial"/>
              <a:ea typeface="Arial"/>
              <a:cs typeface="Arial"/>
              <a:sym typeface="Arial"/>
            </a:endParaRPr>
          </a:p>
        </p:txBody>
      </p:sp>
      <p:grpSp>
        <p:nvGrpSpPr>
          <p:cNvPr id="1156" name="Google Shape;1156;p87"/>
          <p:cNvGrpSpPr/>
          <p:nvPr/>
        </p:nvGrpSpPr>
        <p:grpSpPr>
          <a:xfrm>
            <a:off x="6653517" y="3236905"/>
            <a:ext cx="260495" cy="214288"/>
            <a:chOff x="14629544" y="7117206"/>
            <a:chExt cx="572769" cy="471170"/>
          </a:xfrm>
        </p:grpSpPr>
        <p:sp>
          <p:nvSpPr>
            <p:cNvPr id="1157" name="Google Shape;1157;p87"/>
            <p:cNvSpPr/>
            <p:nvPr/>
          </p:nvSpPr>
          <p:spPr>
            <a:xfrm>
              <a:off x="14629544" y="7117206"/>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58" name="Google Shape;1158;p87"/>
            <p:cNvSpPr/>
            <p:nvPr/>
          </p:nvSpPr>
          <p:spPr>
            <a:xfrm>
              <a:off x="14629544" y="7117206"/>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159" name="Google Shape;1159;p87"/>
          <p:cNvGrpSpPr/>
          <p:nvPr/>
        </p:nvGrpSpPr>
        <p:grpSpPr>
          <a:xfrm>
            <a:off x="7362826" y="3238635"/>
            <a:ext cx="260495" cy="214289"/>
            <a:chOff x="16189151" y="7121009"/>
            <a:chExt cx="572769" cy="471171"/>
          </a:xfrm>
        </p:grpSpPr>
        <p:sp>
          <p:nvSpPr>
            <p:cNvPr id="1160" name="Google Shape;1160;p87"/>
            <p:cNvSpPr/>
            <p:nvPr/>
          </p:nvSpPr>
          <p:spPr>
            <a:xfrm>
              <a:off x="16189151" y="7121010"/>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61" name="Google Shape;1161;p87"/>
            <p:cNvSpPr/>
            <p:nvPr/>
          </p:nvSpPr>
          <p:spPr>
            <a:xfrm>
              <a:off x="16189151" y="7121009"/>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aphicFrame>
        <p:nvGraphicFramePr>
          <p:cNvPr id="1162" name="Google Shape;1162;p87"/>
          <p:cNvGraphicFramePr/>
          <p:nvPr/>
        </p:nvGraphicFramePr>
        <p:xfrm>
          <a:off x="5669837" y="3571828"/>
          <a:ext cx="3000000" cy="3000000"/>
        </p:xfrm>
        <a:graphic>
          <a:graphicData uri="http://schemas.openxmlformats.org/drawingml/2006/table">
            <a:tbl>
              <a:tblPr bandRow="1" firstRow="1">
                <a:noFill/>
                <a:tableStyleId>{79C3E869-829C-40D8-9417-505F840AC3CF}</a:tableStyleId>
              </a:tblPr>
              <a:tblGrid>
                <a:gridCol w="163175"/>
                <a:gridCol w="154800"/>
                <a:gridCol w="163175"/>
                <a:gridCol w="160300"/>
                <a:gridCol w="160300"/>
                <a:gridCol w="163175"/>
              </a:tblGrid>
              <a:tr h="214000">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57150">
                      <a:solidFill>
                        <a:srgbClr val="00A2FF"/>
                      </a:solidFill>
                      <a:prstDash val="solid"/>
                      <a:round/>
                      <a:headEnd len="sm" w="sm" type="none"/>
                      <a:tailEnd len="sm" w="sm" type="none"/>
                    </a:lnL>
                    <a:lnR cap="flat" cmpd="sng" w="76200">
                      <a:solidFill>
                        <a:srgbClr val="00A2FF"/>
                      </a:solidFill>
                      <a:prstDash val="solid"/>
                      <a:round/>
                      <a:headEnd len="sm" w="sm" type="none"/>
                      <a:tailEnd len="sm" w="sm" type="none"/>
                    </a:lnR>
                    <a:lnT cap="flat" cmpd="sng" w="57150">
                      <a:solidFill>
                        <a:srgbClr val="00A2FF"/>
                      </a:solidFill>
                      <a:prstDash val="solid"/>
                      <a:round/>
                      <a:headEnd len="sm" w="sm" type="none"/>
                      <a:tailEnd len="sm" w="sm" type="none"/>
                    </a:lnT>
                    <a:lnB cap="flat" cmpd="sng" w="57150">
                      <a:solidFill>
                        <a:srgbClr val="00A2FF"/>
                      </a:solidFill>
                      <a:prstDash val="solid"/>
                      <a:round/>
                      <a:headEnd len="sm" w="sm" type="none"/>
                      <a:tailEnd len="sm" w="sm" type="none"/>
                    </a:lnB>
                    <a:solidFill>
                      <a:srgbClr val="56C1FF"/>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76200">
                      <a:solidFill>
                        <a:srgbClr val="00A2FF"/>
                      </a:solidFill>
                      <a:prstDash val="solid"/>
                      <a:round/>
                      <a:headEnd len="sm" w="sm" type="none"/>
                      <a:tailEnd len="sm" w="sm" type="none"/>
                    </a:lnL>
                    <a:lnR cap="flat" cmpd="sng" w="57150">
                      <a:solidFill>
                        <a:srgbClr val="00A2FF"/>
                      </a:solidFill>
                      <a:prstDash val="solid"/>
                      <a:round/>
                      <a:headEnd len="sm" w="sm" type="none"/>
                      <a:tailEnd len="sm" w="sm" type="none"/>
                    </a:lnR>
                    <a:lnT cap="flat" cmpd="sng" w="57150">
                      <a:solidFill>
                        <a:srgbClr val="00A2FF"/>
                      </a:solidFill>
                      <a:prstDash val="solid"/>
                      <a:round/>
                      <a:headEnd len="sm" w="sm" type="none"/>
                      <a:tailEnd len="sm" w="sm" type="none"/>
                    </a:lnT>
                    <a:lnB cap="flat" cmpd="sng" w="57150">
                      <a:solidFill>
                        <a:srgbClr val="00A2FF"/>
                      </a:solidFill>
                      <a:prstDash val="solid"/>
                      <a:round/>
                      <a:headEnd len="sm" w="sm" type="none"/>
                      <a:tailEnd len="sm" w="sm" type="none"/>
                    </a:lnB>
                    <a:solidFill>
                      <a:srgbClr val="56C1FF"/>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57150">
                      <a:solidFill>
                        <a:srgbClr val="00A2FF"/>
                      </a:solidFill>
                      <a:prstDash val="solid"/>
                      <a:round/>
                      <a:headEnd len="sm" w="sm" type="none"/>
                      <a:tailEnd len="sm" w="sm" type="none"/>
                    </a:lnL>
                    <a:lnR cap="flat" cmpd="sng" w="76200">
                      <a:solidFill>
                        <a:srgbClr val="00A2FF"/>
                      </a:solidFill>
                      <a:prstDash val="solid"/>
                      <a:round/>
                      <a:headEnd len="sm" w="sm" type="none"/>
                      <a:tailEnd len="sm" w="sm" type="none"/>
                    </a:lnR>
                    <a:lnT cap="flat" cmpd="sng" w="57150">
                      <a:solidFill>
                        <a:srgbClr val="00A2FF"/>
                      </a:solidFill>
                      <a:prstDash val="solid"/>
                      <a:round/>
                      <a:headEnd len="sm" w="sm" type="none"/>
                      <a:tailEnd len="sm" w="sm" type="none"/>
                    </a:lnT>
                    <a:lnB cap="flat" cmpd="sng" w="57150">
                      <a:solidFill>
                        <a:srgbClr val="00A2FF"/>
                      </a:solidFill>
                      <a:prstDash val="solid"/>
                      <a:round/>
                      <a:headEnd len="sm" w="sm" type="none"/>
                      <a:tailEnd len="sm" w="sm" type="none"/>
                    </a:lnB>
                    <a:solidFill>
                      <a:srgbClr val="56C1FF"/>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76200">
                      <a:solidFill>
                        <a:srgbClr val="00A2FF"/>
                      </a:solidFill>
                      <a:prstDash val="solid"/>
                      <a:round/>
                      <a:headEnd len="sm" w="sm" type="none"/>
                      <a:tailEnd len="sm" w="sm" type="none"/>
                    </a:lnL>
                    <a:lnR cap="flat" cmpd="sng" w="76200">
                      <a:solidFill>
                        <a:srgbClr val="00A2FF"/>
                      </a:solidFill>
                      <a:prstDash val="solid"/>
                      <a:round/>
                      <a:headEnd len="sm" w="sm" type="none"/>
                      <a:tailEnd len="sm" w="sm" type="none"/>
                    </a:lnR>
                    <a:lnT cap="flat" cmpd="sng" w="57150">
                      <a:solidFill>
                        <a:srgbClr val="00A2FF"/>
                      </a:solidFill>
                      <a:prstDash val="solid"/>
                      <a:round/>
                      <a:headEnd len="sm" w="sm" type="none"/>
                      <a:tailEnd len="sm" w="sm" type="none"/>
                    </a:lnT>
                    <a:lnB cap="flat" cmpd="sng" w="57150">
                      <a:solidFill>
                        <a:srgbClr val="00A2FF"/>
                      </a:solidFill>
                      <a:prstDash val="solid"/>
                      <a:round/>
                      <a:headEnd len="sm" w="sm" type="none"/>
                      <a:tailEnd len="sm" w="sm" type="none"/>
                    </a:lnB>
                    <a:solidFill>
                      <a:srgbClr val="56C1FF"/>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76200">
                      <a:solidFill>
                        <a:srgbClr val="00A2FF"/>
                      </a:solidFill>
                      <a:prstDash val="solid"/>
                      <a:round/>
                      <a:headEnd len="sm" w="sm" type="none"/>
                      <a:tailEnd len="sm" w="sm" type="none"/>
                    </a:lnL>
                    <a:lnR cap="flat" cmpd="sng" w="76200">
                      <a:solidFill>
                        <a:srgbClr val="00A2FF"/>
                      </a:solidFill>
                      <a:prstDash val="solid"/>
                      <a:round/>
                      <a:headEnd len="sm" w="sm" type="none"/>
                      <a:tailEnd len="sm" w="sm" type="none"/>
                    </a:lnR>
                    <a:lnT cap="flat" cmpd="sng" w="57150">
                      <a:solidFill>
                        <a:srgbClr val="00A2FF"/>
                      </a:solidFill>
                      <a:prstDash val="solid"/>
                      <a:round/>
                      <a:headEnd len="sm" w="sm" type="none"/>
                      <a:tailEnd len="sm" w="sm" type="none"/>
                    </a:lnT>
                    <a:lnB cap="flat" cmpd="sng" w="57150">
                      <a:solidFill>
                        <a:srgbClr val="00A2FF"/>
                      </a:solidFill>
                      <a:prstDash val="solid"/>
                      <a:round/>
                      <a:headEnd len="sm" w="sm" type="none"/>
                      <a:tailEnd len="sm" w="sm" type="none"/>
                    </a:lnB>
                    <a:solidFill>
                      <a:srgbClr val="56C1FF"/>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76200">
                      <a:solidFill>
                        <a:srgbClr val="00A2FF"/>
                      </a:solidFill>
                      <a:prstDash val="solid"/>
                      <a:round/>
                      <a:headEnd len="sm" w="sm" type="none"/>
                      <a:tailEnd len="sm" w="sm" type="none"/>
                    </a:lnL>
                    <a:lnR cap="flat" cmpd="sng" w="57150">
                      <a:solidFill>
                        <a:srgbClr val="00A2FF"/>
                      </a:solidFill>
                      <a:prstDash val="solid"/>
                      <a:round/>
                      <a:headEnd len="sm" w="sm" type="none"/>
                      <a:tailEnd len="sm" w="sm" type="none"/>
                    </a:lnR>
                    <a:lnT cap="flat" cmpd="sng" w="57150">
                      <a:solidFill>
                        <a:srgbClr val="00A2FF"/>
                      </a:solidFill>
                      <a:prstDash val="solid"/>
                      <a:round/>
                      <a:headEnd len="sm" w="sm" type="none"/>
                      <a:tailEnd len="sm" w="sm" type="none"/>
                    </a:lnT>
                    <a:lnB cap="flat" cmpd="sng" w="57150">
                      <a:solidFill>
                        <a:srgbClr val="00A2FF"/>
                      </a:solidFill>
                      <a:prstDash val="solid"/>
                      <a:round/>
                      <a:headEnd len="sm" w="sm" type="none"/>
                      <a:tailEnd len="sm" w="sm" type="none"/>
                    </a:lnB>
                    <a:solidFill>
                      <a:srgbClr val="56C1FF"/>
                    </a:solidFill>
                  </a:tcPr>
                </a:tc>
              </a:tr>
            </a:tbl>
          </a:graphicData>
        </a:graphic>
      </p:graphicFrame>
      <p:grpSp>
        <p:nvGrpSpPr>
          <p:cNvPr id="1163" name="Google Shape;1163;p87"/>
          <p:cNvGrpSpPr/>
          <p:nvPr/>
        </p:nvGrpSpPr>
        <p:grpSpPr>
          <a:xfrm>
            <a:off x="6916526" y="3565315"/>
            <a:ext cx="326596" cy="214288"/>
            <a:chOff x="15207841" y="7839302"/>
            <a:chExt cx="718108" cy="471170"/>
          </a:xfrm>
        </p:grpSpPr>
        <p:sp>
          <p:nvSpPr>
            <p:cNvPr id="1164" name="Google Shape;1164;p87"/>
            <p:cNvSpPr/>
            <p:nvPr/>
          </p:nvSpPr>
          <p:spPr>
            <a:xfrm>
              <a:off x="15207841" y="7839302"/>
              <a:ext cx="356234" cy="471170"/>
            </a:xfrm>
            <a:custGeom>
              <a:rect b="b" l="l" r="r" t="t"/>
              <a:pathLst>
                <a:path extrusionOk="0" h="471170" w="356234">
                  <a:moveTo>
                    <a:pt x="356010" y="0"/>
                  </a:moveTo>
                  <a:lnTo>
                    <a:pt x="0" y="0"/>
                  </a:lnTo>
                  <a:lnTo>
                    <a:pt x="0" y="471106"/>
                  </a:lnTo>
                  <a:lnTo>
                    <a:pt x="356010" y="471106"/>
                  </a:lnTo>
                  <a:lnTo>
                    <a:pt x="356010" y="0"/>
                  </a:lnTo>
                  <a:close/>
                </a:path>
              </a:pathLst>
            </a:custGeom>
            <a:solidFill>
              <a:srgbClr val="56C1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65" name="Google Shape;1165;p87"/>
            <p:cNvSpPr/>
            <p:nvPr/>
          </p:nvSpPr>
          <p:spPr>
            <a:xfrm>
              <a:off x="15207841" y="7839302"/>
              <a:ext cx="356234" cy="471170"/>
            </a:xfrm>
            <a:custGeom>
              <a:rect b="b" l="l" r="r" t="t"/>
              <a:pathLst>
                <a:path extrusionOk="0" h="471170" w="356234">
                  <a:moveTo>
                    <a:pt x="0" y="0"/>
                  </a:moveTo>
                  <a:lnTo>
                    <a:pt x="356010" y="0"/>
                  </a:lnTo>
                  <a:lnTo>
                    <a:pt x="356010"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66" name="Google Shape;1166;p87"/>
            <p:cNvSpPr/>
            <p:nvPr/>
          </p:nvSpPr>
          <p:spPr>
            <a:xfrm>
              <a:off x="15569714" y="7839302"/>
              <a:ext cx="356234" cy="471170"/>
            </a:xfrm>
            <a:custGeom>
              <a:rect b="b" l="l" r="r" t="t"/>
              <a:pathLst>
                <a:path extrusionOk="0" h="471170" w="356234">
                  <a:moveTo>
                    <a:pt x="356010" y="0"/>
                  </a:moveTo>
                  <a:lnTo>
                    <a:pt x="0" y="0"/>
                  </a:lnTo>
                  <a:lnTo>
                    <a:pt x="0" y="471106"/>
                  </a:lnTo>
                  <a:lnTo>
                    <a:pt x="356010" y="471106"/>
                  </a:lnTo>
                  <a:lnTo>
                    <a:pt x="356010" y="0"/>
                  </a:lnTo>
                  <a:close/>
                </a:path>
              </a:pathLst>
            </a:custGeom>
            <a:solidFill>
              <a:srgbClr val="56C1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67" name="Google Shape;1167;p87"/>
            <p:cNvSpPr/>
            <p:nvPr/>
          </p:nvSpPr>
          <p:spPr>
            <a:xfrm>
              <a:off x="15569715" y="7839302"/>
              <a:ext cx="356234" cy="471170"/>
            </a:xfrm>
            <a:custGeom>
              <a:rect b="b" l="l" r="r" t="t"/>
              <a:pathLst>
                <a:path extrusionOk="0" h="471170" w="356234">
                  <a:moveTo>
                    <a:pt x="0" y="0"/>
                  </a:moveTo>
                  <a:lnTo>
                    <a:pt x="356010" y="0"/>
                  </a:lnTo>
                  <a:lnTo>
                    <a:pt x="356010"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168" name="Google Shape;1168;p87"/>
          <p:cNvSpPr txBox="1"/>
          <p:nvPr/>
        </p:nvSpPr>
        <p:spPr>
          <a:xfrm>
            <a:off x="7725475" y="2815625"/>
            <a:ext cx="3864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Time</a:t>
            </a:r>
            <a:endParaRPr sz="1300">
              <a:latin typeface="Arial"/>
              <a:ea typeface="Arial"/>
              <a:cs typeface="Arial"/>
              <a:sym typeface="Arial"/>
            </a:endParaRPr>
          </a:p>
        </p:txBody>
      </p:sp>
      <p:sp>
        <p:nvSpPr>
          <p:cNvPr id="1169" name="Google Shape;1169;p87"/>
          <p:cNvSpPr txBox="1"/>
          <p:nvPr/>
        </p:nvSpPr>
        <p:spPr>
          <a:xfrm>
            <a:off x="7725475" y="3913737"/>
            <a:ext cx="3864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Time</a:t>
            </a:r>
            <a:endParaRPr sz="1300">
              <a:latin typeface="Arial"/>
              <a:ea typeface="Arial"/>
              <a:cs typeface="Arial"/>
              <a:sym typeface="Arial"/>
            </a:endParaRPr>
          </a:p>
        </p:txBody>
      </p:sp>
      <p:grpSp>
        <p:nvGrpSpPr>
          <p:cNvPr id="1170" name="Google Shape;1170;p87"/>
          <p:cNvGrpSpPr/>
          <p:nvPr/>
        </p:nvGrpSpPr>
        <p:grpSpPr>
          <a:xfrm>
            <a:off x="4714328" y="2773383"/>
            <a:ext cx="3388261" cy="80285"/>
            <a:chOff x="10365717" y="6098028"/>
            <a:chExt cx="7450003" cy="176529"/>
          </a:xfrm>
        </p:grpSpPr>
        <p:sp>
          <p:nvSpPr>
            <p:cNvPr id="1171" name="Google Shape;1171;p87"/>
            <p:cNvSpPr/>
            <p:nvPr/>
          </p:nvSpPr>
          <p:spPr>
            <a:xfrm>
              <a:off x="10365717" y="6185983"/>
              <a:ext cx="7294880" cy="0"/>
            </a:xfrm>
            <a:custGeom>
              <a:rect b="b" l="l" r="r" t="t"/>
              <a:pathLst>
                <a:path extrusionOk="0" h="120000" w="7294880">
                  <a:moveTo>
                    <a:pt x="0" y="0"/>
                  </a:moveTo>
                  <a:lnTo>
                    <a:pt x="7273470" y="0"/>
                  </a:lnTo>
                  <a:lnTo>
                    <a:pt x="7294412"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72" name="Google Shape;1172;p87"/>
            <p:cNvSpPr/>
            <p:nvPr/>
          </p:nvSpPr>
          <p:spPr>
            <a:xfrm>
              <a:off x="17639190" y="6098028"/>
              <a:ext cx="176530" cy="176529"/>
            </a:xfrm>
            <a:custGeom>
              <a:rect b="b" l="l" r="r" t="t"/>
              <a:pathLst>
                <a:path extrusionOk="0" h="176529" w="176530">
                  <a:moveTo>
                    <a:pt x="0" y="0"/>
                  </a:moveTo>
                  <a:lnTo>
                    <a:pt x="0" y="175910"/>
                  </a:lnTo>
                  <a:lnTo>
                    <a:pt x="175910" y="87955"/>
                  </a:lnTo>
                  <a:lnTo>
                    <a:pt x="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173" name="Google Shape;1173;p87"/>
          <p:cNvGrpSpPr/>
          <p:nvPr/>
        </p:nvGrpSpPr>
        <p:grpSpPr>
          <a:xfrm>
            <a:off x="4714329" y="3888562"/>
            <a:ext cx="3388260" cy="80285"/>
            <a:chOff x="10365719" y="8550048"/>
            <a:chExt cx="7450001" cy="176529"/>
          </a:xfrm>
        </p:grpSpPr>
        <p:sp>
          <p:nvSpPr>
            <p:cNvPr id="1174" name="Google Shape;1174;p87"/>
            <p:cNvSpPr/>
            <p:nvPr/>
          </p:nvSpPr>
          <p:spPr>
            <a:xfrm>
              <a:off x="10365719" y="8638004"/>
              <a:ext cx="7294880" cy="0"/>
            </a:xfrm>
            <a:custGeom>
              <a:rect b="b" l="l" r="r" t="t"/>
              <a:pathLst>
                <a:path extrusionOk="0" h="120000" w="7294880">
                  <a:moveTo>
                    <a:pt x="0" y="0"/>
                  </a:moveTo>
                  <a:lnTo>
                    <a:pt x="7273469" y="0"/>
                  </a:lnTo>
                  <a:lnTo>
                    <a:pt x="7294411"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75" name="Google Shape;1175;p87"/>
            <p:cNvSpPr/>
            <p:nvPr/>
          </p:nvSpPr>
          <p:spPr>
            <a:xfrm>
              <a:off x="17639190" y="8550048"/>
              <a:ext cx="176530" cy="176529"/>
            </a:xfrm>
            <a:custGeom>
              <a:rect b="b" l="l" r="r" t="t"/>
              <a:pathLst>
                <a:path extrusionOk="0" h="176529" w="176530">
                  <a:moveTo>
                    <a:pt x="0" y="0"/>
                  </a:moveTo>
                  <a:lnTo>
                    <a:pt x="0" y="175910"/>
                  </a:lnTo>
                  <a:lnTo>
                    <a:pt x="175910" y="87955"/>
                  </a:lnTo>
                  <a:lnTo>
                    <a:pt x="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176" name="Google Shape;1176;p87"/>
          <p:cNvSpPr txBox="1"/>
          <p:nvPr/>
        </p:nvSpPr>
        <p:spPr>
          <a:xfrm>
            <a:off x="4277624" y="3589438"/>
            <a:ext cx="3765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GPU</a:t>
            </a:r>
            <a:endParaRPr sz="1300">
              <a:latin typeface="Arial"/>
              <a:ea typeface="Arial"/>
              <a:cs typeface="Arial"/>
              <a:sym typeface="Arial"/>
            </a:endParaRPr>
          </a:p>
        </p:txBody>
      </p:sp>
      <p:sp>
        <p:nvSpPr>
          <p:cNvPr id="1177" name="Google Shape;1177;p87"/>
          <p:cNvSpPr txBox="1"/>
          <p:nvPr/>
        </p:nvSpPr>
        <p:spPr>
          <a:xfrm>
            <a:off x="4282375" y="4406929"/>
            <a:ext cx="370200" cy="200100"/>
          </a:xfrm>
          <a:prstGeom prst="rect">
            <a:avLst/>
          </a:prstGeom>
          <a:noFill/>
          <a:ln>
            <a:noFill/>
          </a:ln>
        </p:spPr>
        <p:txBody>
          <a:bodyPr anchorCtr="0" anchor="t" bIns="0" lIns="0" spcFirstLastPara="1" rIns="0" wrap="square" tIns="0">
            <a:spAutoFit/>
          </a:bodyPr>
          <a:lstStyle/>
          <a:p>
            <a:pPr indent="0" lvl="0" marL="0" rtl="0" algn="l">
              <a:lnSpc>
                <a:spcPct val="119152"/>
              </a:lnSpc>
              <a:spcBef>
                <a:spcPts val="0"/>
              </a:spcBef>
              <a:spcAft>
                <a:spcPts val="0"/>
              </a:spcAft>
              <a:buNone/>
            </a:pPr>
            <a:r>
              <a:rPr lang="en" sz="1300">
                <a:latin typeface="Arial"/>
                <a:ea typeface="Arial"/>
                <a:cs typeface="Arial"/>
                <a:sym typeface="Arial"/>
              </a:rPr>
              <a:t>CPU</a:t>
            </a:r>
            <a:endParaRPr sz="1300">
              <a:latin typeface="Arial"/>
              <a:ea typeface="Arial"/>
              <a:cs typeface="Arial"/>
              <a:sym typeface="Arial"/>
            </a:endParaRPr>
          </a:p>
        </p:txBody>
      </p:sp>
      <p:sp>
        <p:nvSpPr>
          <p:cNvPr id="1178" name="Google Shape;1178;p87"/>
          <p:cNvSpPr txBox="1"/>
          <p:nvPr/>
        </p:nvSpPr>
        <p:spPr>
          <a:xfrm>
            <a:off x="5912239" y="4669566"/>
            <a:ext cx="780000" cy="200100"/>
          </a:xfrm>
          <a:prstGeom prst="rect">
            <a:avLst/>
          </a:prstGeom>
          <a:noFill/>
          <a:ln>
            <a:noFill/>
          </a:ln>
        </p:spPr>
        <p:txBody>
          <a:bodyPr anchorCtr="0" anchor="t" bIns="0" lIns="0" spcFirstLastPara="1" rIns="0" wrap="square" tIns="0">
            <a:spAutoFit/>
          </a:bodyPr>
          <a:lstStyle/>
          <a:p>
            <a:pPr indent="0" lvl="0" marL="0" rtl="0" algn="l">
              <a:lnSpc>
                <a:spcPct val="119152"/>
              </a:lnSpc>
              <a:spcBef>
                <a:spcPts val="0"/>
              </a:spcBef>
              <a:spcAft>
                <a:spcPts val="0"/>
              </a:spcAft>
              <a:buNone/>
            </a:pPr>
            <a:r>
              <a:rPr lang="en" sz="1300">
                <a:latin typeface="Arial"/>
                <a:ea typeface="Arial"/>
                <a:cs typeface="Arial"/>
                <a:sym typeface="Arial"/>
              </a:rPr>
              <a:t>(c) Gemini</a:t>
            </a:r>
            <a:endParaRPr sz="1300">
              <a:latin typeface="Arial"/>
              <a:ea typeface="Arial"/>
              <a:cs typeface="Arial"/>
              <a:sym typeface="Arial"/>
            </a:endParaRPr>
          </a:p>
        </p:txBody>
      </p:sp>
      <p:sp>
        <p:nvSpPr>
          <p:cNvPr id="1179" name="Google Shape;1179;p87"/>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sp>
        <p:nvSpPr>
          <p:cNvPr id="1180" name="Google Shape;1180;p87"/>
          <p:cNvSpPr txBox="1"/>
          <p:nvPr/>
        </p:nvSpPr>
        <p:spPr>
          <a:xfrm>
            <a:off x="4277624" y="4037082"/>
            <a:ext cx="3765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GPU</a:t>
            </a:r>
            <a:endParaRPr sz="1300">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84" name="Shape 1184"/>
        <p:cNvGrpSpPr/>
        <p:nvPr/>
      </p:nvGrpSpPr>
      <p:grpSpPr>
        <a:xfrm>
          <a:off x="0" y="0"/>
          <a:ext cx="0" cy="0"/>
          <a:chOff x="0" y="0"/>
          <a:chExt cx="0" cy="0"/>
        </a:xfrm>
      </p:grpSpPr>
      <p:sp>
        <p:nvSpPr>
          <p:cNvPr id="1185" name="Google Shape;1185;p88"/>
          <p:cNvSpPr txBox="1"/>
          <p:nvPr>
            <p:ph type="title"/>
          </p:nvPr>
        </p:nvSpPr>
        <p:spPr>
          <a:xfrm>
            <a:off x="463806" y="404198"/>
            <a:ext cx="5483700" cy="8193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a:t>Design</a:t>
            </a:r>
            <a:endParaRPr/>
          </a:p>
          <a:p>
            <a:pPr indent="0" lvl="0" marL="0" rtl="0" algn="l">
              <a:lnSpc>
                <a:spcPct val="100000"/>
              </a:lnSpc>
              <a:spcBef>
                <a:spcPts val="100"/>
              </a:spcBef>
              <a:spcAft>
                <a:spcPts val="0"/>
              </a:spcAft>
              <a:buNone/>
            </a:pPr>
            <a:r>
              <a:rPr lang="en" sz="2000"/>
              <a:t>Checkpoint partition and pipelining</a:t>
            </a:r>
            <a:endParaRPr sz="2000"/>
          </a:p>
        </p:txBody>
      </p:sp>
      <p:sp>
        <p:nvSpPr>
          <p:cNvPr id="1186" name="Google Shape;1186;p88"/>
          <p:cNvSpPr txBox="1"/>
          <p:nvPr/>
        </p:nvSpPr>
        <p:spPr>
          <a:xfrm>
            <a:off x="465711" y="1594121"/>
            <a:ext cx="1353600" cy="344700"/>
          </a:xfrm>
          <a:prstGeom prst="rect">
            <a:avLst/>
          </a:prstGeom>
          <a:noFill/>
          <a:ln>
            <a:noFill/>
          </a:ln>
        </p:spPr>
        <p:txBody>
          <a:bodyPr anchorCtr="0" anchor="t" bIns="0" lIns="0" spcFirstLastPara="1" rIns="0" wrap="square" tIns="60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Keys ideas</a:t>
            </a:r>
            <a:endParaRPr sz="1800">
              <a:latin typeface="Arial"/>
              <a:ea typeface="Arial"/>
              <a:cs typeface="Arial"/>
              <a:sym typeface="Arial"/>
            </a:endParaRPr>
          </a:p>
        </p:txBody>
      </p:sp>
      <p:sp>
        <p:nvSpPr>
          <p:cNvPr id="1187" name="Google Shape;1187;p88"/>
          <p:cNvSpPr txBox="1"/>
          <p:nvPr/>
        </p:nvSpPr>
        <p:spPr>
          <a:xfrm>
            <a:off x="694311" y="1888433"/>
            <a:ext cx="93600" cy="954000"/>
          </a:xfrm>
          <a:prstGeom prst="rect">
            <a:avLst/>
          </a:prstGeom>
          <a:noFill/>
          <a:ln>
            <a:noFill/>
          </a:ln>
        </p:spPr>
        <p:txBody>
          <a:bodyPr anchorCtr="0" anchor="t" bIns="0" lIns="0" spcFirstLastPara="1" rIns="0" wrap="square" tIns="45325">
            <a:spAutoFit/>
          </a:bodyPr>
          <a:lstStyle/>
          <a:p>
            <a:pPr indent="0" lvl="0" marL="0" rtl="0" algn="l">
              <a:lnSpc>
                <a:spcPct val="100000"/>
              </a:lnSpc>
              <a:spcBef>
                <a:spcPts val="0"/>
              </a:spcBef>
              <a:spcAft>
                <a:spcPts val="0"/>
              </a:spcAft>
              <a:buNone/>
            </a:pPr>
            <a:r>
              <a:rPr lang="en" sz="1800">
                <a:latin typeface="Arial"/>
                <a:ea typeface="Arial"/>
                <a:cs typeface="Arial"/>
                <a:sym typeface="Arial"/>
              </a:rPr>
              <a:t>•</a:t>
            </a:r>
            <a:endParaRPr sz="1800">
              <a:latin typeface="Arial"/>
              <a:ea typeface="Arial"/>
              <a:cs typeface="Arial"/>
              <a:sym typeface="Arial"/>
            </a:endParaRPr>
          </a:p>
          <a:p>
            <a:pPr indent="0" lvl="0" marL="0" rtl="0" algn="l">
              <a:lnSpc>
                <a:spcPct val="100000"/>
              </a:lnSpc>
              <a:spcBef>
                <a:spcPts val="300"/>
              </a:spcBef>
              <a:spcAft>
                <a:spcPts val="0"/>
              </a:spcAft>
              <a:buNone/>
            </a:pPr>
            <a:r>
              <a:rPr lang="en" sz="1800">
                <a:latin typeface="Arial"/>
                <a:ea typeface="Arial"/>
                <a:cs typeface="Arial"/>
                <a:sym typeface="Arial"/>
              </a:rPr>
              <a:t>•</a:t>
            </a:r>
            <a:endParaRPr sz="1800">
              <a:latin typeface="Arial"/>
              <a:ea typeface="Arial"/>
              <a:cs typeface="Arial"/>
              <a:sym typeface="Arial"/>
            </a:endParaRPr>
          </a:p>
          <a:p>
            <a:pPr indent="0" lvl="0" marL="0" rtl="0" algn="l">
              <a:lnSpc>
                <a:spcPct val="100000"/>
              </a:lnSpc>
              <a:spcBef>
                <a:spcPts val="300"/>
              </a:spcBef>
              <a:spcAft>
                <a:spcPts val="0"/>
              </a:spcAft>
              <a:buNone/>
            </a:pPr>
            <a:r>
              <a:rPr lang="en" sz="1800">
                <a:latin typeface="Arial"/>
                <a:ea typeface="Arial"/>
                <a:cs typeface="Arial"/>
                <a:sym typeface="Arial"/>
              </a:rPr>
              <a:t>•</a:t>
            </a:r>
            <a:endParaRPr sz="1800">
              <a:latin typeface="Arial"/>
              <a:ea typeface="Arial"/>
              <a:cs typeface="Arial"/>
              <a:sym typeface="Arial"/>
            </a:endParaRPr>
          </a:p>
        </p:txBody>
      </p:sp>
      <p:sp>
        <p:nvSpPr>
          <p:cNvPr id="1188" name="Google Shape;1188;p88"/>
          <p:cNvSpPr txBox="1"/>
          <p:nvPr/>
        </p:nvSpPr>
        <p:spPr>
          <a:xfrm>
            <a:off x="905686" y="1964580"/>
            <a:ext cx="3566400" cy="883800"/>
          </a:xfrm>
          <a:prstGeom prst="rect">
            <a:avLst/>
          </a:prstGeom>
          <a:noFill/>
          <a:ln>
            <a:noFill/>
          </a:ln>
        </p:spPr>
        <p:txBody>
          <a:bodyPr anchorCtr="0" anchor="t" bIns="0" lIns="0" spcFirstLastPara="1" rIns="0" wrap="square" tIns="5775">
            <a:spAutoFit/>
          </a:bodyPr>
          <a:lstStyle/>
          <a:p>
            <a:pPr indent="0" lvl="0" marL="0" marR="0" rtl="0" algn="l">
              <a:lnSpc>
                <a:spcPct val="140100"/>
              </a:lnSpc>
              <a:spcBef>
                <a:spcPts val="0"/>
              </a:spcBef>
              <a:spcAft>
                <a:spcPts val="0"/>
              </a:spcAft>
              <a:buNone/>
            </a:pPr>
            <a:r>
              <a:rPr lang="en" sz="1500">
                <a:latin typeface="Arial"/>
                <a:ea typeface="Arial"/>
                <a:cs typeface="Arial"/>
                <a:sym typeface="Arial"/>
              </a:rPr>
              <a:t>Reserve a GPU buﬀer at the receiver Partition the buﬀer to multiple sub-buﬀers Pipeline checkpoint communications</a:t>
            </a:r>
            <a:endParaRPr sz="1500">
              <a:latin typeface="Arial"/>
              <a:ea typeface="Arial"/>
              <a:cs typeface="Arial"/>
              <a:sym typeface="Arial"/>
            </a:endParaRPr>
          </a:p>
        </p:txBody>
      </p:sp>
      <p:grpSp>
        <p:nvGrpSpPr>
          <p:cNvPr id="1189" name="Google Shape;1189;p88"/>
          <p:cNvGrpSpPr/>
          <p:nvPr/>
        </p:nvGrpSpPr>
        <p:grpSpPr>
          <a:xfrm>
            <a:off x="4813804" y="2493944"/>
            <a:ext cx="261940" cy="214288"/>
            <a:chOff x="10584442" y="5483606"/>
            <a:chExt cx="575945" cy="471170"/>
          </a:xfrm>
        </p:grpSpPr>
        <p:sp>
          <p:nvSpPr>
            <p:cNvPr id="1190" name="Google Shape;1190;p88"/>
            <p:cNvSpPr/>
            <p:nvPr/>
          </p:nvSpPr>
          <p:spPr>
            <a:xfrm>
              <a:off x="10584442" y="5483606"/>
              <a:ext cx="575945" cy="471170"/>
            </a:xfrm>
            <a:custGeom>
              <a:rect b="b" l="l" r="r" t="t"/>
              <a:pathLst>
                <a:path extrusionOk="0" h="471170" w="575945">
                  <a:moveTo>
                    <a:pt x="575898" y="0"/>
                  </a:moveTo>
                  <a:lnTo>
                    <a:pt x="0" y="0"/>
                  </a:lnTo>
                  <a:lnTo>
                    <a:pt x="0" y="471106"/>
                  </a:lnTo>
                  <a:lnTo>
                    <a:pt x="575898" y="471106"/>
                  </a:lnTo>
                  <a:lnTo>
                    <a:pt x="575898"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91" name="Google Shape;1191;p88"/>
            <p:cNvSpPr/>
            <p:nvPr/>
          </p:nvSpPr>
          <p:spPr>
            <a:xfrm>
              <a:off x="10584442" y="5483606"/>
              <a:ext cx="575945" cy="471170"/>
            </a:xfrm>
            <a:custGeom>
              <a:rect b="b" l="l" r="r" t="t"/>
              <a:pathLst>
                <a:path extrusionOk="0" h="471170" w="575945">
                  <a:moveTo>
                    <a:pt x="0" y="0"/>
                  </a:moveTo>
                  <a:lnTo>
                    <a:pt x="575898" y="0"/>
                  </a:lnTo>
                  <a:lnTo>
                    <a:pt x="575898"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192" name="Google Shape;1192;p88"/>
          <p:cNvGrpSpPr/>
          <p:nvPr/>
        </p:nvGrpSpPr>
        <p:grpSpPr>
          <a:xfrm>
            <a:off x="5417484" y="2493944"/>
            <a:ext cx="260496" cy="214288"/>
            <a:chOff x="11911794" y="5483606"/>
            <a:chExt cx="572770" cy="471170"/>
          </a:xfrm>
        </p:grpSpPr>
        <p:sp>
          <p:nvSpPr>
            <p:cNvPr id="1193" name="Google Shape;1193;p88"/>
            <p:cNvSpPr/>
            <p:nvPr/>
          </p:nvSpPr>
          <p:spPr>
            <a:xfrm>
              <a:off x="11911794" y="5483606"/>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94" name="Google Shape;1194;p88"/>
            <p:cNvSpPr/>
            <p:nvPr/>
          </p:nvSpPr>
          <p:spPr>
            <a:xfrm>
              <a:off x="11911794" y="5483606"/>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195" name="Google Shape;1195;p88"/>
          <p:cNvGrpSpPr/>
          <p:nvPr/>
        </p:nvGrpSpPr>
        <p:grpSpPr>
          <a:xfrm>
            <a:off x="6652016" y="2493944"/>
            <a:ext cx="260495" cy="214288"/>
            <a:chOff x="14626245" y="5483606"/>
            <a:chExt cx="572769" cy="471170"/>
          </a:xfrm>
        </p:grpSpPr>
        <p:sp>
          <p:nvSpPr>
            <p:cNvPr id="1196" name="Google Shape;1196;p88"/>
            <p:cNvSpPr/>
            <p:nvPr/>
          </p:nvSpPr>
          <p:spPr>
            <a:xfrm>
              <a:off x="14626245" y="5483606"/>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97" name="Google Shape;1197;p88"/>
            <p:cNvSpPr/>
            <p:nvPr/>
          </p:nvSpPr>
          <p:spPr>
            <a:xfrm>
              <a:off x="14626245" y="5483606"/>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198" name="Google Shape;1198;p88"/>
          <p:cNvSpPr txBox="1"/>
          <p:nvPr/>
        </p:nvSpPr>
        <p:spPr>
          <a:xfrm>
            <a:off x="8347991" y="3477257"/>
            <a:ext cx="5610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Sender</a:t>
            </a:r>
            <a:endParaRPr sz="1300">
              <a:latin typeface="Arial"/>
              <a:ea typeface="Arial"/>
              <a:cs typeface="Arial"/>
              <a:sym typeface="Arial"/>
            </a:endParaRPr>
          </a:p>
        </p:txBody>
      </p:sp>
      <p:sp>
        <p:nvSpPr>
          <p:cNvPr id="1199" name="Google Shape;1199;p88"/>
          <p:cNvSpPr txBox="1"/>
          <p:nvPr/>
        </p:nvSpPr>
        <p:spPr>
          <a:xfrm>
            <a:off x="5953473" y="2834437"/>
            <a:ext cx="8910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(a) Baseline</a:t>
            </a:r>
            <a:endParaRPr sz="1300">
              <a:latin typeface="Arial"/>
              <a:ea typeface="Arial"/>
              <a:cs typeface="Arial"/>
              <a:sym typeface="Arial"/>
            </a:endParaRPr>
          </a:p>
        </p:txBody>
      </p:sp>
      <p:grpSp>
        <p:nvGrpSpPr>
          <p:cNvPr id="1200" name="Google Shape;1200;p88"/>
          <p:cNvGrpSpPr/>
          <p:nvPr/>
        </p:nvGrpSpPr>
        <p:grpSpPr>
          <a:xfrm>
            <a:off x="4813685" y="3249602"/>
            <a:ext cx="261940" cy="214289"/>
            <a:chOff x="10584180" y="7145124"/>
            <a:chExt cx="575945" cy="471171"/>
          </a:xfrm>
        </p:grpSpPr>
        <p:sp>
          <p:nvSpPr>
            <p:cNvPr id="1201" name="Google Shape;1201;p88"/>
            <p:cNvSpPr/>
            <p:nvPr/>
          </p:nvSpPr>
          <p:spPr>
            <a:xfrm>
              <a:off x="10584180" y="7145125"/>
              <a:ext cx="575945" cy="471170"/>
            </a:xfrm>
            <a:custGeom>
              <a:rect b="b" l="l" r="r" t="t"/>
              <a:pathLst>
                <a:path extrusionOk="0" h="471170" w="575945">
                  <a:moveTo>
                    <a:pt x="575898" y="0"/>
                  </a:moveTo>
                  <a:lnTo>
                    <a:pt x="0" y="0"/>
                  </a:lnTo>
                  <a:lnTo>
                    <a:pt x="0" y="471106"/>
                  </a:lnTo>
                  <a:lnTo>
                    <a:pt x="575898" y="471106"/>
                  </a:lnTo>
                  <a:lnTo>
                    <a:pt x="575898"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02" name="Google Shape;1202;p88"/>
            <p:cNvSpPr/>
            <p:nvPr/>
          </p:nvSpPr>
          <p:spPr>
            <a:xfrm>
              <a:off x="10584180" y="7145124"/>
              <a:ext cx="575945" cy="471170"/>
            </a:xfrm>
            <a:custGeom>
              <a:rect b="b" l="l" r="r" t="t"/>
              <a:pathLst>
                <a:path extrusionOk="0" h="471170" w="575945">
                  <a:moveTo>
                    <a:pt x="0" y="0"/>
                  </a:moveTo>
                  <a:lnTo>
                    <a:pt x="575898" y="0"/>
                  </a:lnTo>
                  <a:lnTo>
                    <a:pt x="575898"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203" name="Google Shape;1203;p88"/>
          <p:cNvGrpSpPr/>
          <p:nvPr/>
        </p:nvGrpSpPr>
        <p:grpSpPr>
          <a:xfrm>
            <a:off x="5417365" y="3249602"/>
            <a:ext cx="260496" cy="214289"/>
            <a:chOff x="11911532" y="7145124"/>
            <a:chExt cx="572770" cy="471171"/>
          </a:xfrm>
        </p:grpSpPr>
        <p:sp>
          <p:nvSpPr>
            <p:cNvPr id="1204" name="Google Shape;1204;p88"/>
            <p:cNvSpPr/>
            <p:nvPr/>
          </p:nvSpPr>
          <p:spPr>
            <a:xfrm>
              <a:off x="11911532" y="7145125"/>
              <a:ext cx="572770" cy="471170"/>
            </a:xfrm>
            <a:custGeom>
              <a:rect b="b" l="l" r="r" t="t"/>
              <a:pathLst>
                <a:path extrusionOk="0" h="471170" w="572770">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05" name="Google Shape;1205;p88"/>
            <p:cNvSpPr/>
            <p:nvPr/>
          </p:nvSpPr>
          <p:spPr>
            <a:xfrm>
              <a:off x="11911532" y="7145124"/>
              <a:ext cx="572770" cy="471170"/>
            </a:xfrm>
            <a:custGeom>
              <a:rect b="b" l="l" r="r" t="t"/>
              <a:pathLst>
                <a:path extrusionOk="0" h="471170" w="572770">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206" name="Google Shape;1206;p88"/>
          <p:cNvSpPr txBox="1"/>
          <p:nvPr/>
        </p:nvSpPr>
        <p:spPr>
          <a:xfrm>
            <a:off x="8289355" y="4065337"/>
            <a:ext cx="6783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Receiver</a:t>
            </a:r>
            <a:endParaRPr sz="1300">
              <a:latin typeface="Arial"/>
              <a:ea typeface="Arial"/>
              <a:cs typeface="Arial"/>
              <a:sym typeface="Arial"/>
            </a:endParaRPr>
          </a:p>
        </p:txBody>
      </p:sp>
      <p:sp>
        <p:nvSpPr>
          <p:cNvPr id="1207" name="Google Shape;1207;p88"/>
          <p:cNvSpPr/>
          <p:nvPr/>
        </p:nvSpPr>
        <p:spPr>
          <a:xfrm>
            <a:off x="8492337" y="3737379"/>
            <a:ext cx="236051" cy="280546"/>
          </a:xfrm>
          <a:custGeom>
            <a:rect b="b" l="l" r="r" t="t"/>
            <a:pathLst>
              <a:path extrusionOk="0" h="616584" w="518794">
                <a:moveTo>
                  <a:pt x="357174" y="367193"/>
                </a:moveTo>
                <a:lnTo>
                  <a:pt x="518799" y="367193"/>
                </a:lnTo>
                <a:lnTo>
                  <a:pt x="259399" y="615978"/>
                </a:lnTo>
                <a:lnTo>
                  <a:pt x="0" y="367193"/>
                </a:lnTo>
                <a:lnTo>
                  <a:pt x="161623" y="367193"/>
                </a:lnTo>
                <a:lnTo>
                  <a:pt x="161623" y="0"/>
                </a:lnTo>
                <a:lnTo>
                  <a:pt x="357174" y="0"/>
                </a:lnTo>
                <a:lnTo>
                  <a:pt x="357174" y="367193"/>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08" name="Google Shape;1208;p88"/>
          <p:cNvSpPr txBox="1"/>
          <p:nvPr/>
        </p:nvSpPr>
        <p:spPr>
          <a:xfrm>
            <a:off x="7924682" y="1598369"/>
            <a:ext cx="10887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Training traﬃc</a:t>
            </a:r>
            <a:endParaRPr sz="1300">
              <a:latin typeface="Arial"/>
              <a:ea typeface="Arial"/>
              <a:cs typeface="Arial"/>
              <a:sym typeface="Arial"/>
            </a:endParaRPr>
          </a:p>
        </p:txBody>
      </p:sp>
      <p:grpSp>
        <p:nvGrpSpPr>
          <p:cNvPr id="1209" name="Google Shape;1209;p88"/>
          <p:cNvGrpSpPr/>
          <p:nvPr/>
        </p:nvGrpSpPr>
        <p:grpSpPr>
          <a:xfrm>
            <a:off x="7611068" y="1604980"/>
            <a:ext cx="260495" cy="214288"/>
            <a:chOff x="16734977" y="3528980"/>
            <a:chExt cx="572769" cy="471170"/>
          </a:xfrm>
        </p:grpSpPr>
        <p:sp>
          <p:nvSpPr>
            <p:cNvPr id="1210" name="Google Shape;1210;p88"/>
            <p:cNvSpPr/>
            <p:nvPr/>
          </p:nvSpPr>
          <p:spPr>
            <a:xfrm>
              <a:off x="16734977" y="3528980"/>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11" name="Google Shape;1211;p88"/>
            <p:cNvSpPr/>
            <p:nvPr/>
          </p:nvSpPr>
          <p:spPr>
            <a:xfrm>
              <a:off x="16734977" y="3528980"/>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212" name="Google Shape;1212;p88"/>
          <p:cNvGrpSpPr/>
          <p:nvPr/>
        </p:nvGrpSpPr>
        <p:grpSpPr>
          <a:xfrm>
            <a:off x="7362826" y="2493944"/>
            <a:ext cx="260495" cy="214288"/>
            <a:chOff x="16189151" y="5483606"/>
            <a:chExt cx="572769" cy="471170"/>
          </a:xfrm>
        </p:grpSpPr>
        <p:sp>
          <p:nvSpPr>
            <p:cNvPr id="1213" name="Google Shape;1213;p88"/>
            <p:cNvSpPr/>
            <p:nvPr/>
          </p:nvSpPr>
          <p:spPr>
            <a:xfrm>
              <a:off x="16189151" y="5483606"/>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14" name="Google Shape;1214;p88"/>
            <p:cNvSpPr/>
            <p:nvPr/>
          </p:nvSpPr>
          <p:spPr>
            <a:xfrm>
              <a:off x="16189151" y="5483606"/>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215" name="Google Shape;1215;p88"/>
          <p:cNvSpPr/>
          <p:nvPr/>
        </p:nvSpPr>
        <p:spPr>
          <a:xfrm>
            <a:off x="5087421" y="4031376"/>
            <a:ext cx="162086" cy="214382"/>
          </a:xfrm>
          <a:custGeom>
            <a:rect b="b" l="l" r="r" t="t"/>
            <a:pathLst>
              <a:path extrusionOk="0" h="471170" w="356234">
                <a:moveTo>
                  <a:pt x="0" y="0"/>
                </a:moveTo>
                <a:lnTo>
                  <a:pt x="356010" y="0"/>
                </a:lnTo>
                <a:lnTo>
                  <a:pt x="356010"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16" name="Google Shape;1216;p88"/>
          <p:cNvSpPr txBox="1"/>
          <p:nvPr/>
        </p:nvSpPr>
        <p:spPr>
          <a:xfrm>
            <a:off x="5099327" y="4043282"/>
            <a:ext cx="138300" cy="204300"/>
          </a:xfrm>
          <a:prstGeom prst="rect">
            <a:avLst/>
          </a:prstGeom>
          <a:solidFill>
            <a:srgbClr val="56C1FF"/>
          </a:solidFill>
          <a:ln>
            <a:noFill/>
          </a:ln>
        </p:spPr>
        <p:txBody>
          <a:bodyPr anchorCtr="0" anchor="t" bIns="0" lIns="0" spcFirstLastPara="1" rIns="0" wrap="square" tIns="19350">
            <a:spAutoFit/>
          </a:bodyPr>
          <a:lstStyle/>
          <a:p>
            <a:pPr indent="0" lvl="0" marL="25400" rtl="0" algn="l">
              <a:lnSpc>
                <a:spcPct val="113846"/>
              </a:lnSpc>
              <a:spcBef>
                <a:spcPts val="0"/>
              </a:spcBef>
              <a:spcAft>
                <a:spcPts val="0"/>
              </a:spcAft>
              <a:buNone/>
            </a:pPr>
            <a:r>
              <a:rPr lang="en" sz="1200">
                <a:solidFill>
                  <a:srgbClr val="FFFFFF"/>
                </a:solidFill>
                <a:latin typeface="Arial"/>
                <a:ea typeface="Arial"/>
                <a:cs typeface="Arial"/>
                <a:sym typeface="Arial"/>
              </a:rPr>
              <a:t>1</a:t>
            </a:r>
            <a:endParaRPr sz="1200">
              <a:latin typeface="Arial"/>
              <a:ea typeface="Arial"/>
              <a:cs typeface="Arial"/>
              <a:sym typeface="Arial"/>
            </a:endParaRPr>
          </a:p>
        </p:txBody>
      </p:sp>
      <p:sp>
        <p:nvSpPr>
          <p:cNvPr id="1217" name="Google Shape;1217;p88"/>
          <p:cNvSpPr/>
          <p:nvPr/>
        </p:nvSpPr>
        <p:spPr>
          <a:xfrm>
            <a:off x="5252013" y="4031376"/>
            <a:ext cx="162086" cy="214382"/>
          </a:xfrm>
          <a:custGeom>
            <a:rect b="b" l="l" r="r" t="t"/>
            <a:pathLst>
              <a:path extrusionOk="0" h="471170" w="356234">
                <a:moveTo>
                  <a:pt x="0" y="0"/>
                </a:moveTo>
                <a:lnTo>
                  <a:pt x="356010" y="0"/>
                </a:lnTo>
                <a:lnTo>
                  <a:pt x="356010"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18" name="Google Shape;1218;p88"/>
          <p:cNvSpPr txBox="1"/>
          <p:nvPr/>
        </p:nvSpPr>
        <p:spPr>
          <a:xfrm>
            <a:off x="5263920" y="4043282"/>
            <a:ext cx="138300" cy="204300"/>
          </a:xfrm>
          <a:prstGeom prst="rect">
            <a:avLst/>
          </a:prstGeom>
          <a:solidFill>
            <a:srgbClr val="56C1FF"/>
          </a:solidFill>
          <a:ln>
            <a:noFill/>
          </a:ln>
        </p:spPr>
        <p:txBody>
          <a:bodyPr anchorCtr="0" anchor="t" bIns="0" lIns="0" spcFirstLastPara="1" rIns="0" wrap="square" tIns="19350">
            <a:spAutoFit/>
          </a:bodyPr>
          <a:lstStyle/>
          <a:p>
            <a:pPr indent="0" lvl="0" marL="25400" rtl="0" algn="l">
              <a:lnSpc>
                <a:spcPct val="113846"/>
              </a:lnSpc>
              <a:spcBef>
                <a:spcPts val="0"/>
              </a:spcBef>
              <a:spcAft>
                <a:spcPts val="0"/>
              </a:spcAft>
              <a:buNone/>
            </a:pPr>
            <a:r>
              <a:rPr lang="en" sz="1200">
                <a:solidFill>
                  <a:srgbClr val="FFFFFF"/>
                </a:solidFill>
                <a:latin typeface="Arial"/>
                <a:ea typeface="Arial"/>
                <a:cs typeface="Arial"/>
                <a:sym typeface="Arial"/>
              </a:rPr>
              <a:t>2</a:t>
            </a:r>
            <a:endParaRPr sz="1200">
              <a:latin typeface="Arial"/>
              <a:ea typeface="Arial"/>
              <a:cs typeface="Arial"/>
              <a:sym typeface="Arial"/>
            </a:endParaRPr>
          </a:p>
        </p:txBody>
      </p:sp>
      <p:grpSp>
        <p:nvGrpSpPr>
          <p:cNvPr id="1219" name="Google Shape;1219;p88"/>
          <p:cNvGrpSpPr/>
          <p:nvPr/>
        </p:nvGrpSpPr>
        <p:grpSpPr>
          <a:xfrm>
            <a:off x="6653517" y="3236905"/>
            <a:ext cx="260495" cy="214288"/>
            <a:chOff x="14629544" y="7117206"/>
            <a:chExt cx="572769" cy="471170"/>
          </a:xfrm>
        </p:grpSpPr>
        <p:sp>
          <p:nvSpPr>
            <p:cNvPr id="1220" name="Google Shape;1220;p88"/>
            <p:cNvSpPr/>
            <p:nvPr/>
          </p:nvSpPr>
          <p:spPr>
            <a:xfrm>
              <a:off x="14629544" y="7117206"/>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21" name="Google Shape;1221;p88"/>
            <p:cNvSpPr/>
            <p:nvPr/>
          </p:nvSpPr>
          <p:spPr>
            <a:xfrm>
              <a:off x="14629544" y="7117206"/>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222" name="Google Shape;1222;p88"/>
          <p:cNvGrpSpPr/>
          <p:nvPr/>
        </p:nvGrpSpPr>
        <p:grpSpPr>
          <a:xfrm>
            <a:off x="7362826" y="3238635"/>
            <a:ext cx="260495" cy="214289"/>
            <a:chOff x="16189151" y="7121009"/>
            <a:chExt cx="572769" cy="471171"/>
          </a:xfrm>
        </p:grpSpPr>
        <p:sp>
          <p:nvSpPr>
            <p:cNvPr id="1223" name="Google Shape;1223;p88"/>
            <p:cNvSpPr/>
            <p:nvPr/>
          </p:nvSpPr>
          <p:spPr>
            <a:xfrm>
              <a:off x="16189151" y="7121010"/>
              <a:ext cx="572769" cy="471170"/>
            </a:xfrm>
            <a:custGeom>
              <a:rect b="b" l="l" r="r" t="t"/>
              <a:pathLst>
                <a:path extrusionOk="0" h="471170" w="572769">
                  <a:moveTo>
                    <a:pt x="572270" y="0"/>
                  </a:moveTo>
                  <a:lnTo>
                    <a:pt x="0" y="0"/>
                  </a:lnTo>
                  <a:lnTo>
                    <a:pt x="0" y="471106"/>
                  </a:lnTo>
                  <a:lnTo>
                    <a:pt x="572270" y="471106"/>
                  </a:lnTo>
                  <a:lnTo>
                    <a:pt x="572270"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24" name="Google Shape;1224;p88"/>
            <p:cNvSpPr/>
            <p:nvPr/>
          </p:nvSpPr>
          <p:spPr>
            <a:xfrm>
              <a:off x="16189151" y="7121009"/>
              <a:ext cx="572769" cy="471170"/>
            </a:xfrm>
            <a:custGeom>
              <a:rect b="b" l="l" r="r" t="t"/>
              <a:pathLst>
                <a:path extrusionOk="0" h="471170" w="572769">
                  <a:moveTo>
                    <a:pt x="0" y="0"/>
                  </a:moveTo>
                  <a:lnTo>
                    <a:pt x="572270" y="0"/>
                  </a:lnTo>
                  <a:lnTo>
                    <a:pt x="572270" y="471106"/>
                  </a:lnTo>
                  <a:lnTo>
                    <a:pt x="0" y="471106"/>
                  </a:lnTo>
                  <a:lnTo>
                    <a:pt x="0" y="0"/>
                  </a:lnTo>
                  <a:close/>
                </a:path>
              </a:pathLst>
            </a:custGeom>
            <a:noFill/>
            <a:ln cap="flat" cmpd="sng" w="52350">
              <a:solidFill>
                <a:srgbClr val="5E5E5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aphicFrame>
        <p:nvGraphicFramePr>
          <p:cNvPr id="1225" name="Google Shape;1225;p88"/>
          <p:cNvGraphicFramePr/>
          <p:nvPr/>
        </p:nvGraphicFramePr>
        <p:xfrm>
          <a:off x="5669837" y="3571828"/>
          <a:ext cx="3000000" cy="3000000"/>
        </p:xfrm>
        <a:graphic>
          <a:graphicData uri="http://schemas.openxmlformats.org/drawingml/2006/table">
            <a:tbl>
              <a:tblPr bandRow="1" firstRow="1">
                <a:noFill/>
                <a:tableStyleId>{79C3E869-829C-40D8-9417-505F840AC3CF}</a:tableStyleId>
              </a:tblPr>
              <a:tblGrid>
                <a:gridCol w="163175"/>
                <a:gridCol w="154800"/>
                <a:gridCol w="163175"/>
                <a:gridCol w="160300"/>
                <a:gridCol w="160300"/>
                <a:gridCol w="163175"/>
              </a:tblGrid>
              <a:tr h="214000">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57150">
                      <a:solidFill>
                        <a:srgbClr val="00A2FF"/>
                      </a:solidFill>
                      <a:prstDash val="solid"/>
                      <a:round/>
                      <a:headEnd len="sm" w="sm" type="none"/>
                      <a:tailEnd len="sm" w="sm" type="none"/>
                    </a:lnL>
                    <a:lnR cap="flat" cmpd="sng" w="76200">
                      <a:solidFill>
                        <a:srgbClr val="00A2FF"/>
                      </a:solidFill>
                      <a:prstDash val="solid"/>
                      <a:round/>
                      <a:headEnd len="sm" w="sm" type="none"/>
                      <a:tailEnd len="sm" w="sm" type="none"/>
                    </a:lnR>
                    <a:lnT cap="flat" cmpd="sng" w="57150">
                      <a:solidFill>
                        <a:srgbClr val="00A2FF"/>
                      </a:solidFill>
                      <a:prstDash val="solid"/>
                      <a:round/>
                      <a:headEnd len="sm" w="sm" type="none"/>
                      <a:tailEnd len="sm" w="sm" type="none"/>
                    </a:lnT>
                    <a:lnB cap="flat" cmpd="sng" w="57150">
                      <a:solidFill>
                        <a:srgbClr val="00A2FF"/>
                      </a:solidFill>
                      <a:prstDash val="solid"/>
                      <a:round/>
                      <a:headEnd len="sm" w="sm" type="none"/>
                      <a:tailEnd len="sm" w="sm" type="none"/>
                    </a:lnB>
                    <a:solidFill>
                      <a:srgbClr val="56C1FF"/>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76200">
                      <a:solidFill>
                        <a:srgbClr val="00A2FF"/>
                      </a:solidFill>
                      <a:prstDash val="solid"/>
                      <a:round/>
                      <a:headEnd len="sm" w="sm" type="none"/>
                      <a:tailEnd len="sm" w="sm" type="none"/>
                    </a:lnL>
                    <a:lnR cap="flat" cmpd="sng" w="57150">
                      <a:solidFill>
                        <a:srgbClr val="00A2FF"/>
                      </a:solidFill>
                      <a:prstDash val="solid"/>
                      <a:round/>
                      <a:headEnd len="sm" w="sm" type="none"/>
                      <a:tailEnd len="sm" w="sm" type="none"/>
                    </a:lnR>
                    <a:lnT cap="flat" cmpd="sng" w="57150">
                      <a:solidFill>
                        <a:srgbClr val="00A2FF"/>
                      </a:solidFill>
                      <a:prstDash val="solid"/>
                      <a:round/>
                      <a:headEnd len="sm" w="sm" type="none"/>
                      <a:tailEnd len="sm" w="sm" type="none"/>
                    </a:lnT>
                    <a:lnB cap="flat" cmpd="sng" w="57150">
                      <a:solidFill>
                        <a:srgbClr val="00A2FF"/>
                      </a:solidFill>
                      <a:prstDash val="solid"/>
                      <a:round/>
                      <a:headEnd len="sm" w="sm" type="none"/>
                      <a:tailEnd len="sm" w="sm" type="none"/>
                    </a:lnB>
                    <a:solidFill>
                      <a:srgbClr val="56C1FF"/>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57150">
                      <a:solidFill>
                        <a:srgbClr val="00A2FF"/>
                      </a:solidFill>
                      <a:prstDash val="solid"/>
                      <a:round/>
                      <a:headEnd len="sm" w="sm" type="none"/>
                      <a:tailEnd len="sm" w="sm" type="none"/>
                    </a:lnL>
                    <a:lnR cap="flat" cmpd="sng" w="76200">
                      <a:solidFill>
                        <a:srgbClr val="00A2FF"/>
                      </a:solidFill>
                      <a:prstDash val="solid"/>
                      <a:round/>
                      <a:headEnd len="sm" w="sm" type="none"/>
                      <a:tailEnd len="sm" w="sm" type="none"/>
                    </a:lnR>
                    <a:lnT cap="flat" cmpd="sng" w="57150">
                      <a:solidFill>
                        <a:srgbClr val="00A2FF"/>
                      </a:solidFill>
                      <a:prstDash val="solid"/>
                      <a:round/>
                      <a:headEnd len="sm" w="sm" type="none"/>
                      <a:tailEnd len="sm" w="sm" type="none"/>
                    </a:lnT>
                    <a:lnB cap="flat" cmpd="sng" w="57150">
                      <a:solidFill>
                        <a:srgbClr val="00A2FF"/>
                      </a:solidFill>
                      <a:prstDash val="solid"/>
                      <a:round/>
                      <a:headEnd len="sm" w="sm" type="none"/>
                      <a:tailEnd len="sm" w="sm" type="none"/>
                    </a:lnB>
                    <a:solidFill>
                      <a:srgbClr val="56C1FF"/>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76200">
                      <a:solidFill>
                        <a:srgbClr val="00A2FF"/>
                      </a:solidFill>
                      <a:prstDash val="solid"/>
                      <a:round/>
                      <a:headEnd len="sm" w="sm" type="none"/>
                      <a:tailEnd len="sm" w="sm" type="none"/>
                    </a:lnL>
                    <a:lnR cap="flat" cmpd="sng" w="76200">
                      <a:solidFill>
                        <a:srgbClr val="00A2FF"/>
                      </a:solidFill>
                      <a:prstDash val="solid"/>
                      <a:round/>
                      <a:headEnd len="sm" w="sm" type="none"/>
                      <a:tailEnd len="sm" w="sm" type="none"/>
                    </a:lnR>
                    <a:lnT cap="flat" cmpd="sng" w="57150">
                      <a:solidFill>
                        <a:srgbClr val="00A2FF"/>
                      </a:solidFill>
                      <a:prstDash val="solid"/>
                      <a:round/>
                      <a:headEnd len="sm" w="sm" type="none"/>
                      <a:tailEnd len="sm" w="sm" type="none"/>
                    </a:lnT>
                    <a:lnB cap="flat" cmpd="sng" w="57150">
                      <a:solidFill>
                        <a:srgbClr val="00A2FF"/>
                      </a:solidFill>
                      <a:prstDash val="solid"/>
                      <a:round/>
                      <a:headEnd len="sm" w="sm" type="none"/>
                      <a:tailEnd len="sm" w="sm" type="none"/>
                    </a:lnB>
                    <a:solidFill>
                      <a:srgbClr val="56C1FF"/>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76200">
                      <a:solidFill>
                        <a:srgbClr val="00A2FF"/>
                      </a:solidFill>
                      <a:prstDash val="solid"/>
                      <a:round/>
                      <a:headEnd len="sm" w="sm" type="none"/>
                      <a:tailEnd len="sm" w="sm" type="none"/>
                    </a:lnL>
                    <a:lnR cap="flat" cmpd="sng" w="76200">
                      <a:solidFill>
                        <a:srgbClr val="00A2FF"/>
                      </a:solidFill>
                      <a:prstDash val="solid"/>
                      <a:round/>
                      <a:headEnd len="sm" w="sm" type="none"/>
                      <a:tailEnd len="sm" w="sm" type="none"/>
                    </a:lnR>
                    <a:lnT cap="flat" cmpd="sng" w="57150">
                      <a:solidFill>
                        <a:srgbClr val="00A2FF"/>
                      </a:solidFill>
                      <a:prstDash val="solid"/>
                      <a:round/>
                      <a:headEnd len="sm" w="sm" type="none"/>
                      <a:tailEnd len="sm" w="sm" type="none"/>
                    </a:lnT>
                    <a:lnB cap="flat" cmpd="sng" w="57150">
                      <a:solidFill>
                        <a:srgbClr val="00A2FF"/>
                      </a:solidFill>
                      <a:prstDash val="solid"/>
                      <a:round/>
                      <a:headEnd len="sm" w="sm" type="none"/>
                      <a:tailEnd len="sm" w="sm" type="none"/>
                    </a:lnB>
                    <a:solidFill>
                      <a:srgbClr val="56C1FF"/>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76200">
                      <a:solidFill>
                        <a:srgbClr val="00A2FF"/>
                      </a:solidFill>
                      <a:prstDash val="solid"/>
                      <a:round/>
                      <a:headEnd len="sm" w="sm" type="none"/>
                      <a:tailEnd len="sm" w="sm" type="none"/>
                    </a:lnL>
                    <a:lnR cap="flat" cmpd="sng" w="57150">
                      <a:solidFill>
                        <a:srgbClr val="00A2FF"/>
                      </a:solidFill>
                      <a:prstDash val="solid"/>
                      <a:round/>
                      <a:headEnd len="sm" w="sm" type="none"/>
                      <a:tailEnd len="sm" w="sm" type="none"/>
                    </a:lnR>
                    <a:lnT cap="flat" cmpd="sng" w="57150">
                      <a:solidFill>
                        <a:srgbClr val="00A2FF"/>
                      </a:solidFill>
                      <a:prstDash val="solid"/>
                      <a:round/>
                      <a:headEnd len="sm" w="sm" type="none"/>
                      <a:tailEnd len="sm" w="sm" type="none"/>
                    </a:lnT>
                    <a:lnB cap="flat" cmpd="sng" w="57150">
                      <a:solidFill>
                        <a:srgbClr val="00A2FF"/>
                      </a:solidFill>
                      <a:prstDash val="solid"/>
                      <a:round/>
                      <a:headEnd len="sm" w="sm" type="none"/>
                      <a:tailEnd len="sm" w="sm" type="none"/>
                    </a:lnB>
                    <a:solidFill>
                      <a:srgbClr val="56C1FF"/>
                    </a:solidFill>
                  </a:tcPr>
                </a:tc>
              </a:tr>
            </a:tbl>
          </a:graphicData>
        </a:graphic>
      </p:graphicFrame>
      <p:grpSp>
        <p:nvGrpSpPr>
          <p:cNvPr id="1226" name="Google Shape;1226;p88"/>
          <p:cNvGrpSpPr/>
          <p:nvPr/>
        </p:nvGrpSpPr>
        <p:grpSpPr>
          <a:xfrm>
            <a:off x="6916526" y="3565315"/>
            <a:ext cx="326596" cy="214288"/>
            <a:chOff x="15207841" y="7839302"/>
            <a:chExt cx="718108" cy="471170"/>
          </a:xfrm>
        </p:grpSpPr>
        <p:sp>
          <p:nvSpPr>
            <p:cNvPr id="1227" name="Google Shape;1227;p88"/>
            <p:cNvSpPr/>
            <p:nvPr/>
          </p:nvSpPr>
          <p:spPr>
            <a:xfrm>
              <a:off x="15207841" y="7839302"/>
              <a:ext cx="356234" cy="471170"/>
            </a:xfrm>
            <a:custGeom>
              <a:rect b="b" l="l" r="r" t="t"/>
              <a:pathLst>
                <a:path extrusionOk="0" h="471170" w="356234">
                  <a:moveTo>
                    <a:pt x="356010" y="0"/>
                  </a:moveTo>
                  <a:lnTo>
                    <a:pt x="0" y="0"/>
                  </a:lnTo>
                  <a:lnTo>
                    <a:pt x="0" y="471106"/>
                  </a:lnTo>
                  <a:lnTo>
                    <a:pt x="356010" y="471106"/>
                  </a:lnTo>
                  <a:lnTo>
                    <a:pt x="356010" y="0"/>
                  </a:lnTo>
                  <a:close/>
                </a:path>
              </a:pathLst>
            </a:custGeom>
            <a:solidFill>
              <a:srgbClr val="56C1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28" name="Google Shape;1228;p88"/>
            <p:cNvSpPr/>
            <p:nvPr/>
          </p:nvSpPr>
          <p:spPr>
            <a:xfrm>
              <a:off x="15207841" y="7839302"/>
              <a:ext cx="356234" cy="471170"/>
            </a:xfrm>
            <a:custGeom>
              <a:rect b="b" l="l" r="r" t="t"/>
              <a:pathLst>
                <a:path extrusionOk="0" h="471170" w="356234">
                  <a:moveTo>
                    <a:pt x="0" y="0"/>
                  </a:moveTo>
                  <a:lnTo>
                    <a:pt x="356010" y="0"/>
                  </a:lnTo>
                  <a:lnTo>
                    <a:pt x="356010"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29" name="Google Shape;1229;p88"/>
            <p:cNvSpPr/>
            <p:nvPr/>
          </p:nvSpPr>
          <p:spPr>
            <a:xfrm>
              <a:off x="15569714" y="7839302"/>
              <a:ext cx="356234" cy="471170"/>
            </a:xfrm>
            <a:custGeom>
              <a:rect b="b" l="l" r="r" t="t"/>
              <a:pathLst>
                <a:path extrusionOk="0" h="471170" w="356234">
                  <a:moveTo>
                    <a:pt x="356010" y="0"/>
                  </a:moveTo>
                  <a:lnTo>
                    <a:pt x="0" y="0"/>
                  </a:lnTo>
                  <a:lnTo>
                    <a:pt x="0" y="471106"/>
                  </a:lnTo>
                  <a:lnTo>
                    <a:pt x="356010" y="471106"/>
                  </a:lnTo>
                  <a:lnTo>
                    <a:pt x="356010" y="0"/>
                  </a:lnTo>
                  <a:close/>
                </a:path>
              </a:pathLst>
            </a:custGeom>
            <a:solidFill>
              <a:srgbClr val="56C1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30" name="Google Shape;1230;p88"/>
            <p:cNvSpPr/>
            <p:nvPr/>
          </p:nvSpPr>
          <p:spPr>
            <a:xfrm>
              <a:off x="15569715" y="7839302"/>
              <a:ext cx="356234" cy="471170"/>
            </a:xfrm>
            <a:custGeom>
              <a:rect b="b" l="l" r="r" t="t"/>
              <a:pathLst>
                <a:path extrusionOk="0" h="471170" w="356234">
                  <a:moveTo>
                    <a:pt x="0" y="0"/>
                  </a:moveTo>
                  <a:lnTo>
                    <a:pt x="356010" y="0"/>
                  </a:lnTo>
                  <a:lnTo>
                    <a:pt x="356010"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231" name="Google Shape;1231;p88"/>
          <p:cNvSpPr txBox="1"/>
          <p:nvPr/>
        </p:nvSpPr>
        <p:spPr>
          <a:xfrm>
            <a:off x="7725475" y="2815625"/>
            <a:ext cx="3864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Time</a:t>
            </a:r>
            <a:endParaRPr sz="1300">
              <a:latin typeface="Arial"/>
              <a:ea typeface="Arial"/>
              <a:cs typeface="Arial"/>
              <a:sym typeface="Arial"/>
            </a:endParaRPr>
          </a:p>
        </p:txBody>
      </p:sp>
      <p:sp>
        <p:nvSpPr>
          <p:cNvPr id="1232" name="Google Shape;1232;p88"/>
          <p:cNvSpPr txBox="1"/>
          <p:nvPr/>
        </p:nvSpPr>
        <p:spPr>
          <a:xfrm>
            <a:off x="7725475" y="3913737"/>
            <a:ext cx="3864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Time</a:t>
            </a:r>
            <a:endParaRPr sz="1300">
              <a:latin typeface="Arial"/>
              <a:ea typeface="Arial"/>
              <a:cs typeface="Arial"/>
              <a:sym typeface="Arial"/>
            </a:endParaRPr>
          </a:p>
        </p:txBody>
      </p:sp>
      <p:grpSp>
        <p:nvGrpSpPr>
          <p:cNvPr id="1233" name="Google Shape;1233;p88"/>
          <p:cNvGrpSpPr/>
          <p:nvPr/>
        </p:nvGrpSpPr>
        <p:grpSpPr>
          <a:xfrm>
            <a:off x="4714328" y="2773383"/>
            <a:ext cx="3388261" cy="80285"/>
            <a:chOff x="10365717" y="6098028"/>
            <a:chExt cx="7450003" cy="176529"/>
          </a:xfrm>
        </p:grpSpPr>
        <p:sp>
          <p:nvSpPr>
            <p:cNvPr id="1234" name="Google Shape;1234;p88"/>
            <p:cNvSpPr/>
            <p:nvPr/>
          </p:nvSpPr>
          <p:spPr>
            <a:xfrm>
              <a:off x="10365717" y="6185983"/>
              <a:ext cx="7294880" cy="0"/>
            </a:xfrm>
            <a:custGeom>
              <a:rect b="b" l="l" r="r" t="t"/>
              <a:pathLst>
                <a:path extrusionOk="0" h="120000" w="7294880">
                  <a:moveTo>
                    <a:pt x="0" y="0"/>
                  </a:moveTo>
                  <a:lnTo>
                    <a:pt x="7273470" y="0"/>
                  </a:lnTo>
                  <a:lnTo>
                    <a:pt x="7294412"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35" name="Google Shape;1235;p88"/>
            <p:cNvSpPr/>
            <p:nvPr/>
          </p:nvSpPr>
          <p:spPr>
            <a:xfrm>
              <a:off x="17639190" y="6098028"/>
              <a:ext cx="176530" cy="176529"/>
            </a:xfrm>
            <a:custGeom>
              <a:rect b="b" l="l" r="r" t="t"/>
              <a:pathLst>
                <a:path extrusionOk="0" h="176529" w="176530">
                  <a:moveTo>
                    <a:pt x="0" y="0"/>
                  </a:moveTo>
                  <a:lnTo>
                    <a:pt x="0" y="175910"/>
                  </a:lnTo>
                  <a:lnTo>
                    <a:pt x="175910" y="87955"/>
                  </a:lnTo>
                  <a:lnTo>
                    <a:pt x="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236" name="Google Shape;1236;p88"/>
          <p:cNvGrpSpPr/>
          <p:nvPr/>
        </p:nvGrpSpPr>
        <p:grpSpPr>
          <a:xfrm>
            <a:off x="4714329" y="3888562"/>
            <a:ext cx="3388260" cy="80285"/>
            <a:chOff x="10365719" y="8550048"/>
            <a:chExt cx="7450001" cy="176529"/>
          </a:xfrm>
        </p:grpSpPr>
        <p:sp>
          <p:nvSpPr>
            <p:cNvPr id="1237" name="Google Shape;1237;p88"/>
            <p:cNvSpPr/>
            <p:nvPr/>
          </p:nvSpPr>
          <p:spPr>
            <a:xfrm>
              <a:off x="10365719" y="8638004"/>
              <a:ext cx="7294880" cy="0"/>
            </a:xfrm>
            <a:custGeom>
              <a:rect b="b" l="l" r="r" t="t"/>
              <a:pathLst>
                <a:path extrusionOk="0" h="120000" w="7294880">
                  <a:moveTo>
                    <a:pt x="0" y="0"/>
                  </a:moveTo>
                  <a:lnTo>
                    <a:pt x="7273469" y="0"/>
                  </a:lnTo>
                  <a:lnTo>
                    <a:pt x="7294411"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38" name="Google Shape;1238;p88"/>
            <p:cNvSpPr/>
            <p:nvPr/>
          </p:nvSpPr>
          <p:spPr>
            <a:xfrm>
              <a:off x="17639190" y="8550048"/>
              <a:ext cx="176530" cy="176529"/>
            </a:xfrm>
            <a:custGeom>
              <a:rect b="b" l="l" r="r" t="t"/>
              <a:pathLst>
                <a:path extrusionOk="0" h="176529" w="176530">
                  <a:moveTo>
                    <a:pt x="0" y="0"/>
                  </a:moveTo>
                  <a:lnTo>
                    <a:pt x="0" y="175910"/>
                  </a:lnTo>
                  <a:lnTo>
                    <a:pt x="175910" y="87955"/>
                  </a:lnTo>
                  <a:lnTo>
                    <a:pt x="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239" name="Google Shape;1239;p88"/>
          <p:cNvSpPr txBox="1"/>
          <p:nvPr/>
        </p:nvSpPr>
        <p:spPr>
          <a:xfrm>
            <a:off x="4277624" y="3589438"/>
            <a:ext cx="3765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GPU</a:t>
            </a:r>
            <a:endParaRPr sz="1300">
              <a:latin typeface="Arial"/>
              <a:ea typeface="Arial"/>
              <a:cs typeface="Arial"/>
              <a:sym typeface="Arial"/>
            </a:endParaRPr>
          </a:p>
        </p:txBody>
      </p:sp>
      <p:sp>
        <p:nvSpPr>
          <p:cNvPr id="1240" name="Google Shape;1240;p88"/>
          <p:cNvSpPr txBox="1"/>
          <p:nvPr/>
        </p:nvSpPr>
        <p:spPr>
          <a:xfrm>
            <a:off x="4277624" y="4037082"/>
            <a:ext cx="3765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latin typeface="Arial"/>
                <a:ea typeface="Arial"/>
                <a:cs typeface="Arial"/>
                <a:sym typeface="Arial"/>
              </a:rPr>
              <a:t>GPU</a:t>
            </a:r>
            <a:endParaRPr sz="1300">
              <a:latin typeface="Arial"/>
              <a:ea typeface="Arial"/>
              <a:cs typeface="Arial"/>
              <a:sym typeface="Arial"/>
            </a:endParaRPr>
          </a:p>
        </p:txBody>
      </p:sp>
      <p:sp>
        <p:nvSpPr>
          <p:cNvPr id="1241" name="Google Shape;1241;p88"/>
          <p:cNvSpPr/>
          <p:nvPr/>
        </p:nvSpPr>
        <p:spPr>
          <a:xfrm>
            <a:off x="138808" y="3381375"/>
            <a:ext cx="3629186" cy="419519"/>
          </a:xfrm>
          <a:custGeom>
            <a:rect b="b" l="l" r="r" t="t"/>
            <a:pathLst>
              <a:path extrusionOk="0" h="922020" w="7976234">
                <a:moveTo>
                  <a:pt x="7735587" y="0"/>
                </a:moveTo>
                <a:lnTo>
                  <a:pt x="240097" y="0"/>
                </a:lnTo>
                <a:lnTo>
                  <a:pt x="192318" y="183"/>
                </a:lnTo>
                <a:lnTo>
                  <a:pt x="153788" y="1470"/>
                </a:lnTo>
                <a:lnTo>
                  <a:pt x="99184" y="11765"/>
                </a:lnTo>
                <a:lnTo>
                  <a:pt x="45785" y="45784"/>
                </a:lnTo>
                <a:lnTo>
                  <a:pt x="11765" y="99184"/>
                </a:lnTo>
                <a:lnTo>
                  <a:pt x="1470" y="153787"/>
                </a:lnTo>
                <a:lnTo>
                  <a:pt x="183" y="192318"/>
                </a:lnTo>
                <a:lnTo>
                  <a:pt x="0" y="240096"/>
                </a:lnTo>
                <a:lnTo>
                  <a:pt x="0" y="681734"/>
                </a:lnTo>
                <a:lnTo>
                  <a:pt x="183" y="729512"/>
                </a:lnTo>
                <a:lnTo>
                  <a:pt x="1470" y="768043"/>
                </a:lnTo>
                <a:lnTo>
                  <a:pt x="11765" y="822647"/>
                </a:lnTo>
                <a:lnTo>
                  <a:pt x="45785" y="876046"/>
                </a:lnTo>
                <a:lnTo>
                  <a:pt x="99184" y="910065"/>
                </a:lnTo>
                <a:lnTo>
                  <a:pt x="153788" y="920360"/>
                </a:lnTo>
                <a:lnTo>
                  <a:pt x="192318" y="921647"/>
                </a:lnTo>
                <a:lnTo>
                  <a:pt x="240097" y="921831"/>
                </a:lnTo>
                <a:lnTo>
                  <a:pt x="7735587" y="921831"/>
                </a:lnTo>
                <a:lnTo>
                  <a:pt x="7783366" y="921647"/>
                </a:lnTo>
                <a:lnTo>
                  <a:pt x="7821896" y="920360"/>
                </a:lnTo>
                <a:lnTo>
                  <a:pt x="7876500" y="910065"/>
                </a:lnTo>
                <a:lnTo>
                  <a:pt x="7929899" y="876046"/>
                </a:lnTo>
                <a:lnTo>
                  <a:pt x="7963918" y="822647"/>
                </a:lnTo>
                <a:lnTo>
                  <a:pt x="7974214" y="768043"/>
                </a:lnTo>
                <a:lnTo>
                  <a:pt x="7975501" y="729512"/>
                </a:lnTo>
                <a:lnTo>
                  <a:pt x="7975685" y="681734"/>
                </a:lnTo>
                <a:lnTo>
                  <a:pt x="7975685" y="240096"/>
                </a:lnTo>
                <a:lnTo>
                  <a:pt x="7975501" y="192318"/>
                </a:lnTo>
                <a:lnTo>
                  <a:pt x="7974214" y="153787"/>
                </a:lnTo>
                <a:lnTo>
                  <a:pt x="7963918" y="99184"/>
                </a:lnTo>
                <a:lnTo>
                  <a:pt x="7929899" y="45784"/>
                </a:lnTo>
                <a:lnTo>
                  <a:pt x="7876500" y="11765"/>
                </a:lnTo>
                <a:lnTo>
                  <a:pt x="7821896" y="1470"/>
                </a:lnTo>
                <a:lnTo>
                  <a:pt x="7783366" y="183"/>
                </a:lnTo>
                <a:lnTo>
                  <a:pt x="7735587"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42" name="Google Shape;1242;p88"/>
          <p:cNvSpPr txBox="1"/>
          <p:nvPr/>
        </p:nvSpPr>
        <p:spPr>
          <a:xfrm>
            <a:off x="728275" y="3476656"/>
            <a:ext cx="24957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solidFill>
                  <a:srgbClr val="434343"/>
                </a:solidFill>
                <a:latin typeface="Arial"/>
                <a:ea typeface="Arial"/>
                <a:cs typeface="Arial"/>
                <a:sym typeface="Arial"/>
              </a:rPr>
              <a:t>The GPU sub-buffers are reused</a:t>
            </a:r>
            <a:endParaRPr sz="1300">
              <a:latin typeface="Arial"/>
              <a:ea typeface="Arial"/>
              <a:cs typeface="Arial"/>
              <a:sym typeface="Arial"/>
            </a:endParaRPr>
          </a:p>
        </p:txBody>
      </p:sp>
      <p:graphicFrame>
        <p:nvGraphicFramePr>
          <p:cNvPr id="1243" name="Google Shape;1243;p88"/>
          <p:cNvGraphicFramePr/>
          <p:nvPr/>
        </p:nvGraphicFramePr>
        <p:xfrm>
          <a:off x="5668680" y="4019471"/>
          <a:ext cx="3000000" cy="3000000"/>
        </p:xfrm>
        <a:graphic>
          <a:graphicData uri="http://schemas.openxmlformats.org/drawingml/2006/table">
            <a:tbl>
              <a:tblPr bandRow="1" firstRow="1">
                <a:noFill/>
                <a:tableStyleId>{79C3E869-829C-40D8-9417-505F840AC3CF}</a:tableStyleId>
              </a:tblPr>
              <a:tblGrid>
                <a:gridCol w="163175"/>
                <a:gridCol w="154800"/>
                <a:gridCol w="163175"/>
                <a:gridCol w="160300"/>
                <a:gridCol w="160300"/>
                <a:gridCol w="163175"/>
              </a:tblGrid>
              <a:tr h="214000">
                <a:tc>
                  <a:txBody>
                    <a:bodyPr/>
                    <a:lstStyle/>
                    <a:p>
                      <a:pPr indent="0" lvl="0" marL="38100" marR="0" rtl="0" algn="l">
                        <a:lnSpc>
                          <a:spcPct val="117884"/>
                        </a:lnSpc>
                        <a:spcBef>
                          <a:spcPts val="0"/>
                        </a:spcBef>
                        <a:spcAft>
                          <a:spcPts val="0"/>
                        </a:spcAft>
                        <a:buNone/>
                      </a:pPr>
                      <a:r>
                        <a:rPr lang="en" sz="1200" u="none" cap="none" strike="noStrike">
                          <a:solidFill>
                            <a:srgbClr val="FFFFFF"/>
                          </a:solidFill>
                          <a:latin typeface="Arial"/>
                          <a:ea typeface="Arial"/>
                          <a:cs typeface="Arial"/>
                          <a:sym typeface="Arial"/>
                        </a:rPr>
                        <a:t>1</a:t>
                      </a:r>
                      <a:endParaRPr sz="1200" u="none" cap="none" strike="noStrike">
                        <a:latin typeface="Arial"/>
                        <a:ea typeface="Arial"/>
                        <a:cs typeface="Arial"/>
                        <a:sym typeface="Arial"/>
                      </a:endParaRPr>
                    </a:p>
                  </a:txBody>
                  <a:tcPr marT="31200" marB="0" marR="0" marL="0">
                    <a:lnL cap="flat" cmpd="sng" w="57150">
                      <a:solidFill>
                        <a:srgbClr val="00A2FF"/>
                      </a:solidFill>
                      <a:prstDash val="solid"/>
                      <a:round/>
                      <a:headEnd len="sm" w="sm" type="none"/>
                      <a:tailEnd len="sm" w="sm" type="none"/>
                    </a:lnL>
                    <a:lnR cap="flat" cmpd="sng" w="76200">
                      <a:solidFill>
                        <a:srgbClr val="00A2FF"/>
                      </a:solidFill>
                      <a:prstDash val="solid"/>
                      <a:round/>
                      <a:headEnd len="sm" w="sm" type="none"/>
                      <a:tailEnd len="sm" w="sm" type="none"/>
                    </a:lnR>
                    <a:lnT cap="flat" cmpd="sng" w="57150">
                      <a:solidFill>
                        <a:srgbClr val="00A2FF"/>
                      </a:solidFill>
                      <a:prstDash val="solid"/>
                      <a:round/>
                      <a:headEnd len="sm" w="sm" type="none"/>
                      <a:tailEnd len="sm" w="sm" type="none"/>
                    </a:lnT>
                    <a:lnB cap="flat" cmpd="sng" w="57150">
                      <a:solidFill>
                        <a:srgbClr val="00A2FF"/>
                      </a:solidFill>
                      <a:prstDash val="solid"/>
                      <a:round/>
                      <a:headEnd len="sm" w="sm" type="none"/>
                      <a:tailEnd len="sm" w="sm" type="none"/>
                    </a:lnB>
                    <a:solidFill>
                      <a:srgbClr val="56C1FF"/>
                    </a:solidFill>
                  </a:tcPr>
                </a:tc>
                <a:tc>
                  <a:txBody>
                    <a:bodyPr/>
                    <a:lstStyle/>
                    <a:p>
                      <a:pPr indent="0" lvl="0" marL="38100" marR="0" rtl="0" algn="l">
                        <a:lnSpc>
                          <a:spcPct val="117884"/>
                        </a:lnSpc>
                        <a:spcBef>
                          <a:spcPts val="0"/>
                        </a:spcBef>
                        <a:spcAft>
                          <a:spcPts val="0"/>
                        </a:spcAft>
                        <a:buNone/>
                      </a:pPr>
                      <a:r>
                        <a:rPr lang="en" sz="1200" u="none" cap="none" strike="noStrike">
                          <a:solidFill>
                            <a:srgbClr val="FFFFFF"/>
                          </a:solidFill>
                          <a:latin typeface="Arial"/>
                          <a:ea typeface="Arial"/>
                          <a:cs typeface="Arial"/>
                          <a:sym typeface="Arial"/>
                        </a:rPr>
                        <a:t>2</a:t>
                      </a:r>
                      <a:endParaRPr sz="1200" u="none" cap="none" strike="noStrike">
                        <a:latin typeface="Arial"/>
                        <a:ea typeface="Arial"/>
                        <a:cs typeface="Arial"/>
                        <a:sym typeface="Arial"/>
                      </a:endParaRPr>
                    </a:p>
                  </a:txBody>
                  <a:tcPr marT="31200" marB="0" marR="0" marL="0">
                    <a:lnL cap="flat" cmpd="sng" w="76200">
                      <a:solidFill>
                        <a:srgbClr val="00A2FF"/>
                      </a:solidFill>
                      <a:prstDash val="solid"/>
                      <a:round/>
                      <a:headEnd len="sm" w="sm" type="none"/>
                      <a:tailEnd len="sm" w="sm" type="none"/>
                    </a:lnL>
                    <a:lnR cap="flat" cmpd="sng" w="57150">
                      <a:solidFill>
                        <a:srgbClr val="00A2FF"/>
                      </a:solidFill>
                      <a:prstDash val="solid"/>
                      <a:round/>
                      <a:headEnd len="sm" w="sm" type="none"/>
                      <a:tailEnd len="sm" w="sm" type="none"/>
                    </a:lnR>
                    <a:lnT cap="flat" cmpd="sng" w="57150">
                      <a:solidFill>
                        <a:srgbClr val="00A2FF"/>
                      </a:solidFill>
                      <a:prstDash val="solid"/>
                      <a:round/>
                      <a:headEnd len="sm" w="sm" type="none"/>
                      <a:tailEnd len="sm" w="sm" type="none"/>
                    </a:lnT>
                    <a:lnB cap="flat" cmpd="sng" w="57150">
                      <a:solidFill>
                        <a:srgbClr val="00A2FF"/>
                      </a:solidFill>
                      <a:prstDash val="solid"/>
                      <a:round/>
                      <a:headEnd len="sm" w="sm" type="none"/>
                      <a:tailEnd len="sm" w="sm" type="none"/>
                    </a:lnB>
                    <a:solidFill>
                      <a:srgbClr val="56C1FF"/>
                    </a:solidFill>
                  </a:tcPr>
                </a:tc>
                <a:tc>
                  <a:txBody>
                    <a:bodyPr/>
                    <a:lstStyle/>
                    <a:p>
                      <a:pPr indent="0" lvl="0" marL="38100" marR="0" rtl="0" algn="l">
                        <a:lnSpc>
                          <a:spcPct val="117884"/>
                        </a:lnSpc>
                        <a:spcBef>
                          <a:spcPts val="0"/>
                        </a:spcBef>
                        <a:spcAft>
                          <a:spcPts val="0"/>
                        </a:spcAft>
                        <a:buNone/>
                      </a:pPr>
                      <a:r>
                        <a:rPr lang="en" sz="1200" u="none" cap="none" strike="noStrike">
                          <a:solidFill>
                            <a:srgbClr val="FFFFFF"/>
                          </a:solidFill>
                          <a:latin typeface="Arial"/>
                          <a:ea typeface="Arial"/>
                          <a:cs typeface="Arial"/>
                          <a:sym typeface="Arial"/>
                        </a:rPr>
                        <a:t>1</a:t>
                      </a:r>
                      <a:endParaRPr sz="1200" u="none" cap="none" strike="noStrike">
                        <a:latin typeface="Arial"/>
                        <a:ea typeface="Arial"/>
                        <a:cs typeface="Arial"/>
                        <a:sym typeface="Arial"/>
                      </a:endParaRPr>
                    </a:p>
                  </a:txBody>
                  <a:tcPr marT="31200" marB="0" marR="0" marL="0">
                    <a:lnL cap="flat" cmpd="sng" w="57150">
                      <a:solidFill>
                        <a:srgbClr val="00A2FF"/>
                      </a:solidFill>
                      <a:prstDash val="solid"/>
                      <a:round/>
                      <a:headEnd len="sm" w="sm" type="none"/>
                      <a:tailEnd len="sm" w="sm" type="none"/>
                    </a:lnL>
                    <a:lnR cap="flat" cmpd="sng" w="76200">
                      <a:solidFill>
                        <a:srgbClr val="00A2FF"/>
                      </a:solidFill>
                      <a:prstDash val="solid"/>
                      <a:round/>
                      <a:headEnd len="sm" w="sm" type="none"/>
                      <a:tailEnd len="sm" w="sm" type="none"/>
                    </a:lnR>
                    <a:lnT cap="flat" cmpd="sng" w="57150">
                      <a:solidFill>
                        <a:srgbClr val="00A2FF"/>
                      </a:solidFill>
                      <a:prstDash val="solid"/>
                      <a:round/>
                      <a:headEnd len="sm" w="sm" type="none"/>
                      <a:tailEnd len="sm" w="sm" type="none"/>
                    </a:lnT>
                    <a:lnB cap="flat" cmpd="sng" w="57150">
                      <a:solidFill>
                        <a:srgbClr val="00A2FF"/>
                      </a:solidFill>
                      <a:prstDash val="solid"/>
                      <a:round/>
                      <a:headEnd len="sm" w="sm" type="none"/>
                      <a:tailEnd len="sm" w="sm" type="none"/>
                    </a:lnB>
                    <a:solidFill>
                      <a:srgbClr val="56C1FF"/>
                    </a:solidFill>
                  </a:tcPr>
                </a:tc>
                <a:tc>
                  <a:txBody>
                    <a:bodyPr/>
                    <a:lstStyle/>
                    <a:p>
                      <a:pPr indent="0" lvl="0" marL="38100" marR="0" rtl="0" algn="l">
                        <a:lnSpc>
                          <a:spcPct val="117884"/>
                        </a:lnSpc>
                        <a:spcBef>
                          <a:spcPts val="0"/>
                        </a:spcBef>
                        <a:spcAft>
                          <a:spcPts val="0"/>
                        </a:spcAft>
                        <a:buNone/>
                      </a:pPr>
                      <a:r>
                        <a:rPr lang="en" sz="1200" u="none" cap="none" strike="noStrike">
                          <a:solidFill>
                            <a:srgbClr val="FFFFFF"/>
                          </a:solidFill>
                          <a:latin typeface="Arial"/>
                          <a:ea typeface="Arial"/>
                          <a:cs typeface="Arial"/>
                          <a:sym typeface="Arial"/>
                        </a:rPr>
                        <a:t>2</a:t>
                      </a:r>
                      <a:endParaRPr sz="1200" u="none" cap="none" strike="noStrike">
                        <a:latin typeface="Arial"/>
                        <a:ea typeface="Arial"/>
                        <a:cs typeface="Arial"/>
                        <a:sym typeface="Arial"/>
                      </a:endParaRPr>
                    </a:p>
                  </a:txBody>
                  <a:tcPr marT="31200" marB="0" marR="0" marL="0">
                    <a:lnL cap="flat" cmpd="sng" w="76200">
                      <a:solidFill>
                        <a:srgbClr val="00A2FF"/>
                      </a:solidFill>
                      <a:prstDash val="solid"/>
                      <a:round/>
                      <a:headEnd len="sm" w="sm" type="none"/>
                      <a:tailEnd len="sm" w="sm" type="none"/>
                    </a:lnL>
                    <a:lnR cap="flat" cmpd="sng" w="76200">
                      <a:solidFill>
                        <a:srgbClr val="00A2FF"/>
                      </a:solidFill>
                      <a:prstDash val="solid"/>
                      <a:round/>
                      <a:headEnd len="sm" w="sm" type="none"/>
                      <a:tailEnd len="sm" w="sm" type="none"/>
                    </a:lnR>
                    <a:lnT cap="flat" cmpd="sng" w="57150">
                      <a:solidFill>
                        <a:srgbClr val="00A2FF"/>
                      </a:solidFill>
                      <a:prstDash val="solid"/>
                      <a:round/>
                      <a:headEnd len="sm" w="sm" type="none"/>
                      <a:tailEnd len="sm" w="sm" type="none"/>
                    </a:lnT>
                    <a:lnB cap="flat" cmpd="sng" w="57150">
                      <a:solidFill>
                        <a:srgbClr val="00A2FF"/>
                      </a:solidFill>
                      <a:prstDash val="solid"/>
                      <a:round/>
                      <a:headEnd len="sm" w="sm" type="none"/>
                      <a:tailEnd len="sm" w="sm" type="none"/>
                    </a:lnB>
                    <a:solidFill>
                      <a:srgbClr val="56C1FF"/>
                    </a:solidFill>
                  </a:tcPr>
                </a:tc>
                <a:tc>
                  <a:txBody>
                    <a:bodyPr/>
                    <a:lstStyle/>
                    <a:p>
                      <a:pPr indent="0" lvl="0" marL="38100" marR="0" rtl="0" algn="l">
                        <a:lnSpc>
                          <a:spcPct val="117884"/>
                        </a:lnSpc>
                        <a:spcBef>
                          <a:spcPts val="0"/>
                        </a:spcBef>
                        <a:spcAft>
                          <a:spcPts val="0"/>
                        </a:spcAft>
                        <a:buNone/>
                      </a:pPr>
                      <a:r>
                        <a:rPr lang="en" sz="1200" u="none" cap="none" strike="noStrike">
                          <a:solidFill>
                            <a:srgbClr val="FFFFFF"/>
                          </a:solidFill>
                          <a:latin typeface="Arial"/>
                          <a:ea typeface="Arial"/>
                          <a:cs typeface="Arial"/>
                          <a:sym typeface="Arial"/>
                        </a:rPr>
                        <a:t>1</a:t>
                      </a:r>
                      <a:endParaRPr sz="1200" u="none" cap="none" strike="noStrike">
                        <a:latin typeface="Arial"/>
                        <a:ea typeface="Arial"/>
                        <a:cs typeface="Arial"/>
                        <a:sym typeface="Arial"/>
                      </a:endParaRPr>
                    </a:p>
                  </a:txBody>
                  <a:tcPr marT="31200" marB="0" marR="0" marL="0">
                    <a:lnL cap="flat" cmpd="sng" w="76200">
                      <a:solidFill>
                        <a:srgbClr val="00A2FF"/>
                      </a:solidFill>
                      <a:prstDash val="solid"/>
                      <a:round/>
                      <a:headEnd len="sm" w="sm" type="none"/>
                      <a:tailEnd len="sm" w="sm" type="none"/>
                    </a:lnL>
                    <a:lnR cap="flat" cmpd="sng" w="76200">
                      <a:solidFill>
                        <a:srgbClr val="00A2FF"/>
                      </a:solidFill>
                      <a:prstDash val="solid"/>
                      <a:round/>
                      <a:headEnd len="sm" w="sm" type="none"/>
                      <a:tailEnd len="sm" w="sm" type="none"/>
                    </a:lnR>
                    <a:lnT cap="flat" cmpd="sng" w="57150">
                      <a:solidFill>
                        <a:srgbClr val="00A2FF"/>
                      </a:solidFill>
                      <a:prstDash val="solid"/>
                      <a:round/>
                      <a:headEnd len="sm" w="sm" type="none"/>
                      <a:tailEnd len="sm" w="sm" type="none"/>
                    </a:lnT>
                    <a:lnB cap="flat" cmpd="sng" w="57150">
                      <a:solidFill>
                        <a:srgbClr val="00A2FF"/>
                      </a:solidFill>
                      <a:prstDash val="solid"/>
                      <a:round/>
                      <a:headEnd len="sm" w="sm" type="none"/>
                      <a:tailEnd len="sm" w="sm" type="none"/>
                    </a:lnB>
                    <a:solidFill>
                      <a:srgbClr val="56C1FF"/>
                    </a:solidFill>
                  </a:tcPr>
                </a:tc>
                <a:tc>
                  <a:txBody>
                    <a:bodyPr/>
                    <a:lstStyle/>
                    <a:p>
                      <a:pPr indent="0" lvl="0" marL="38100" marR="0" rtl="0" algn="l">
                        <a:lnSpc>
                          <a:spcPct val="117884"/>
                        </a:lnSpc>
                        <a:spcBef>
                          <a:spcPts val="0"/>
                        </a:spcBef>
                        <a:spcAft>
                          <a:spcPts val="0"/>
                        </a:spcAft>
                        <a:buNone/>
                      </a:pPr>
                      <a:r>
                        <a:rPr lang="en" sz="1200" u="none" cap="none" strike="noStrike">
                          <a:solidFill>
                            <a:srgbClr val="FFFFFF"/>
                          </a:solidFill>
                          <a:latin typeface="Arial"/>
                          <a:ea typeface="Arial"/>
                          <a:cs typeface="Arial"/>
                          <a:sym typeface="Arial"/>
                        </a:rPr>
                        <a:t>2</a:t>
                      </a:r>
                      <a:endParaRPr sz="1200" u="none" cap="none" strike="noStrike">
                        <a:latin typeface="Arial"/>
                        <a:ea typeface="Arial"/>
                        <a:cs typeface="Arial"/>
                        <a:sym typeface="Arial"/>
                      </a:endParaRPr>
                    </a:p>
                  </a:txBody>
                  <a:tcPr marT="31200" marB="0" marR="0" marL="0">
                    <a:lnL cap="flat" cmpd="sng" w="76200">
                      <a:solidFill>
                        <a:srgbClr val="00A2FF"/>
                      </a:solidFill>
                      <a:prstDash val="solid"/>
                      <a:round/>
                      <a:headEnd len="sm" w="sm" type="none"/>
                      <a:tailEnd len="sm" w="sm" type="none"/>
                    </a:lnL>
                    <a:lnR cap="flat" cmpd="sng" w="57150">
                      <a:solidFill>
                        <a:srgbClr val="00A2FF"/>
                      </a:solidFill>
                      <a:prstDash val="solid"/>
                      <a:round/>
                      <a:headEnd len="sm" w="sm" type="none"/>
                      <a:tailEnd len="sm" w="sm" type="none"/>
                    </a:lnR>
                    <a:lnT cap="flat" cmpd="sng" w="57150">
                      <a:solidFill>
                        <a:srgbClr val="00A2FF"/>
                      </a:solidFill>
                      <a:prstDash val="solid"/>
                      <a:round/>
                      <a:headEnd len="sm" w="sm" type="none"/>
                      <a:tailEnd len="sm" w="sm" type="none"/>
                    </a:lnT>
                    <a:lnB cap="flat" cmpd="sng" w="57150">
                      <a:solidFill>
                        <a:srgbClr val="00A2FF"/>
                      </a:solidFill>
                      <a:prstDash val="solid"/>
                      <a:round/>
                      <a:headEnd len="sm" w="sm" type="none"/>
                      <a:tailEnd len="sm" w="sm" type="none"/>
                    </a:lnB>
                    <a:solidFill>
                      <a:srgbClr val="56C1FF"/>
                    </a:solidFill>
                  </a:tcPr>
                </a:tc>
              </a:tr>
            </a:tbl>
          </a:graphicData>
        </a:graphic>
      </p:graphicFrame>
      <p:sp>
        <p:nvSpPr>
          <p:cNvPr id="1244" name="Google Shape;1244;p88"/>
          <p:cNvSpPr/>
          <p:nvPr/>
        </p:nvSpPr>
        <p:spPr>
          <a:xfrm>
            <a:off x="6910745" y="4031376"/>
            <a:ext cx="162086" cy="214382"/>
          </a:xfrm>
          <a:custGeom>
            <a:rect b="b" l="l" r="r" t="t"/>
            <a:pathLst>
              <a:path extrusionOk="0" h="471170" w="356234">
                <a:moveTo>
                  <a:pt x="0" y="0"/>
                </a:moveTo>
                <a:lnTo>
                  <a:pt x="356010" y="0"/>
                </a:lnTo>
                <a:lnTo>
                  <a:pt x="356010"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45" name="Google Shape;1245;p88"/>
          <p:cNvSpPr txBox="1"/>
          <p:nvPr/>
        </p:nvSpPr>
        <p:spPr>
          <a:xfrm>
            <a:off x="6922650" y="4043282"/>
            <a:ext cx="138300" cy="204300"/>
          </a:xfrm>
          <a:prstGeom prst="rect">
            <a:avLst/>
          </a:prstGeom>
          <a:solidFill>
            <a:srgbClr val="56C1FF"/>
          </a:solidFill>
          <a:ln>
            <a:noFill/>
          </a:ln>
        </p:spPr>
        <p:txBody>
          <a:bodyPr anchorCtr="0" anchor="t" bIns="0" lIns="0" spcFirstLastPara="1" rIns="0" wrap="square" tIns="19350">
            <a:spAutoFit/>
          </a:bodyPr>
          <a:lstStyle/>
          <a:p>
            <a:pPr indent="0" lvl="0" marL="25400" rtl="0" algn="l">
              <a:lnSpc>
                <a:spcPct val="113846"/>
              </a:lnSpc>
              <a:spcBef>
                <a:spcPts val="0"/>
              </a:spcBef>
              <a:spcAft>
                <a:spcPts val="0"/>
              </a:spcAft>
              <a:buNone/>
            </a:pPr>
            <a:r>
              <a:rPr lang="en" sz="1200">
                <a:solidFill>
                  <a:srgbClr val="FFFFFF"/>
                </a:solidFill>
                <a:latin typeface="Arial"/>
                <a:ea typeface="Arial"/>
                <a:cs typeface="Arial"/>
                <a:sym typeface="Arial"/>
              </a:rPr>
              <a:t>1</a:t>
            </a:r>
            <a:endParaRPr sz="1200">
              <a:latin typeface="Arial"/>
              <a:ea typeface="Arial"/>
              <a:cs typeface="Arial"/>
              <a:sym typeface="Arial"/>
            </a:endParaRPr>
          </a:p>
        </p:txBody>
      </p:sp>
      <p:sp>
        <p:nvSpPr>
          <p:cNvPr id="1246" name="Google Shape;1246;p88"/>
          <p:cNvSpPr/>
          <p:nvPr/>
        </p:nvSpPr>
        <p:spPr>
          <a:xfrm>
            <a:off x="7075337" y="4031376"/>
            <a:ext cx="162086" cy="214382"/>
          </a:xfrm>
          <a:custGeom>
            <a:rect b="b" l="l" r="r" t="t"/>
            <a:pathLst>
              <a:path extrusionOk="0" h="471170" w="356234">
                <a:moveTo>
                  <a:pt x="0" y="0"/>
                </a:moveTo>
                <a:lnTo>
                  <a:pt x="356010" y="0"/>
                </a:lnTo>
                <a:lnTo>
                  <a:pt x="356010"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47" name="Google Shape;1247;p88"/>
          <p:cNvSpPr txBox="1"/>
          <p:nvPr/>
        </p:nvSpPr>
        <p:spPr>
          <a:xfrm>
            <a:off x="7087242" y="4043282"/>
            <a:ext cx="138300" cy="204300"/>
          </a:xfrm>
          <a:prstGeom prst="rect">
            <a:avLst/>
          </a:prstGeom>
          <a:solidFill>
            <a:srgbClr val="56C1FF"/>
          </a:solidFill>
          <a:ln>
            <a:noFill/>
          </a:ln>
        </p:spPr>
        <p:txBody>
          <a:bodyPr anchorCtr="0" anchor="t" bIns="0" lIns="0" spcFirstLastPara="1" rIns="0" wrap="square" tIns="19350">
            <a:spAutoFit/>
          </a:bodyPr>
          <a:lstStyle/>
          <a:p>
            <a:pPr indent="0" lvl="0" marL="25400" rtl="0" algn="l">
              <a:lnSpc>
                <a:spcPct val="113846"/>
              </a:lnSpc>
              <a:spcBef>
                <a:spcPts val="0"/>
              </a:spcBef>
              <a:spcAft>
                <a:spcPts val="0"/>
              </a:spcAft>
              <a:buNone/>
            </a:pPr>
            <a:r>
              <a:rPr lang="en" sz="1200">
                <a:solidFill>
                  <a:srgbClr val="FFFFFF"/>
                </a:solidFill>
                <a:latin typeface="Arial"/>
                <a:ea typeface="Arial"/>
                <a:cs typeface="Arial"/>
                <a:sym typeface="Arial"/>
              </a:rPr>
              <a:t>2</a:t>
            </a:r>
            <a:endParaRPr sz="1200">
              <a:latin typeface="Arial"/>
              <a:ea typeface="Arial"/>
              <a:cs typeface="Arial"/>
              <a:sym typeface="Arial"/>
            </a:endParaRPr>
          </a:p>
        </p:txBody>
      </p:sp>
      <p:graphicFrame>
        <p:nvGraphicFramePr>
          <p:cNvPr id="1248" name="Google Shape;1248;p88"/>
          <p:cNvGraphicFramePr/>
          <p:nvPr/>
        </p:nvGraphicFramePr>
        <p:xfrm>
          <a:off x="5834429" y="4383573"/>
          <a:ext cx="3000000" cy="3000000"/>
        </p:xfrm>
        <a:graphic>
          <a:graphicData uri="http://schemas.openxmlformats.org/drawingml/2006/table">
            <a:tbl>
              <a:tblPr bandRow="1" firstRow="1">
                <a:noFill/>
                <a:tableStyleId>{79C3E869-829C-40D8-9417-505F840AC3CF}</a:tableStyleId>
              </a:tblPr>
              <a:tblGrid>
                <a:gridCol w="163750"/>
                <a:gridCol w="152800"/>
                <a:gridCol w="163750"/>
                <a:gridCol w="162025"/>
                <a:gridCol w="162025"/>
                <a:gridCol w="163750"/>
              </a:tblGrid>
              <a:tr h="214000">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57150">
                      <a:solidFill>
                        <a:srgbClr val="61D836"/>
                      </a:solidFill>
                      <a:prstDash val="solid"/>
                      <a:round/>
                      <a:headEnd len="sm" w="sm" type="none"/>
                      <a:tailEnd len="sm" w="sm" type="none"/>
                    </a:lnL>
                    <a:lnR cap="flat" cmpd="sng" w="76200">
                      <a:solidFill>
                        <a:srgbClr val="61D836"/>
                      </a:solidFill>
                      <a:prstDash val="solid"/>
                      <a:round/>
                      <a:headEnd len="sm" w="sm" type="none"/>
                      <a:tailEnd len="sm" w="sm" type="none"/>
                    </a:lnR>
                    <a:lnT cap="flat" cmpd="sng" w="57150">
                      <a:solidFill>
                        <a:srgbClr val="61D836"/>
                      </a:solidFill>
                      <a:prstDash val="solid"/>
                      <a:round/>
                      <a:headEnd len="sm" w="sm" type="none"/>
                      <a:tailEnd len="sm" w="sm" type="none"/>
                    </a:lnT>
                    <a:lnB cap="flat" cmpd="sng" w="57150">
                      <a:solidFill>
                        <a:srgbClr val="61D836"/>
                      </a:solidFill>
                      <a:prstDash val="solid"/>
                      <a:round/>
                      <a:headEnd len="sm" w="sm" type="none"/>
                      <a:tailEnd len="sm" w="sm" type="none"/>
                    </a:lnB>
                    <a:solidFill>
                      <a:srgbClr val="88FA4E"/>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76200">
                      <a:solidFill>
                        <a:srgbClr val="61D836"/>
                      </a:solidFill>
                      <a:prstDash val="solid"/>
                      <a:round/>
                      <a:headEnd len="sm" w="sm" type="none"/>
                      <a:tailEnd len="sm" w="sm" type="none"/>
                    </a:lnL>
                    <a:lnR cap="flat" cmpd="sng" w="57150">
                      <a:solidFill>
                        <a:srgbClr val="61D836"/>
                      </a:solidFill>
                      <a:prstDash val="solid"/>
                      <a:round/>
                      <a:headEnd len="sm" w="sm" type="none"/>
                      <a:tailEnd len="sm" w="sm" type="none"/>
                    </a:lnR>
                    <a:lnT cap="flat" cmpd="sng" w="57150">
                      <a:solidFill>
                        <a:srgbClr val="61D836"/>
                      </a:solidFill>
                      <a:prstDash val="solid"/>
                      <a:round/>
                      <a:headEnd len="sm" w="sm" type="none"/>
                      <a:tailEnd len="sm" w="sm" type="none"/>
                    </a:lnT>
                    <a:lnB cap="flat" cmpd="sng" w="57150">
                      <a:solidFill>
                        <a:srgbClr val="61D836"/>
                      </a:solidFill>
                      <a:prstDash val="solid"/>
                      <a:round/>
                      <a:headEnd len="sm" w="sm" type="none"/>
                      <a:tailEnd len="sm" w="sm" type="none"/>
                    </a:lnB>
                    <a:solidFill>
                      <a:srgbClr val="88FA4E"/>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57150">
                      <a:solidFill>
                        <a:srgbClr val="61D836"/>
                      </a:solidFill>
                      <a:prstDash val="solid"/>
                      <a:round/>
                      <a:headEnd len="sm" w="sm" type="none"/>
                      <a:tailEnd len="sm" w="sm" type="none"/>
                    </a:lnL>
                    <a:lnR cap="flat" cmpd="sng" w="76200">
                      <a:solidFill>
                        <a:srgbClr val="61D836"/>
                      </a:solidFill>
                      <a:prstDash val="solid"/>
                      <a:round/>
                      <a:headEnd len="sm" w="sm" type="none"/>
                      <a:tailEnd len="sm" w="sm" type="none"/>
                    </a:lnR>
                    <a:lnT cap="flat" cmpd="sng" w="57150">
                      <a:solidFill>
                        <a:srgbClr val="61D836"/>
                      </a:solidFill>
                      <a:prstDash val="solid"/>
                      <a:round/>
                      <a:headEnd len="sm" w="sm" type="none"/>
                      <a:tailEnd len="sm" w="sm" type="none"/>
                    </a:lnT>
                    <a:lnB cap="flat" cmpd="sng" w="57150">
                      <a:solidFill>
                        <a:srgbClr val="61D836"/>
                      </a:solidFill>
                      <a:prstDash val="solid"/>
                      <a:round/>
                      <a:headEnd len="sm" w="sm" type="none"/>
                      <a:tailEnd len="sm" w="sm" type="none"/>
                    </a:lnB>
                    <a:solidFill>
                      <a:srgbClr val="88FA4E"/>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76200">
                      <a:solidFill>
                        <a:srgbClr val="61D836"/>
                      </a:solidFill>
                      <a:prstDash val="solid"/>
                      <a:round/>
                      <a:headEnd len="sm" w="sm" type="none"/>
                      <a:tailEnd len="sm" w="sm" type="none"/>
                    </a:lnL>
                    <a:lnR cap="flat" cmpd="sng" w="76200">
                      <a:solidFill>
                        <a:srgbClr val="61D836"/>
                      </a:solidFill>
                      <a:prstDash val="solid"/>
                      <a:round/>
                      <a:headEnd len="sm" w="sm" type="none"/>
                      <a:tailEnd len="sm" w="sm" type="none"/>
                    </a:lnR>
                    <a:lnT cap="flat" cmpd="sng" w="57150">
                      <a:solidFill>
                        <a:srgbClr val="61D836"/>
                      </a:solidFill>
                      <a:prstDash val="solid"/>
                      <a:round/>
                      <a:headEnd len="sm" w="sm" type="none"/>
                      <a:tailEnd len="sm" w="sm" type="none"/>
                    </a:lnT>
                    <a:lnB cap="flat" cmpd="sng" w="57150">
                      <a:solidFill>
                        <a:srgbClr val="61D836"/>
                      </a:solidFill>
                      <a:prstDash val="solid"/>
                      <a:round/>
                      <a:headEnd len="sm" w="sm" type="none"/>
                      <a:tailEnd len="sm" w="sm" type="none"/>
                    </a:lnB>
                    <a:solidFill>
                      <a:srgbClr val="88FA4E"/>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76200">
                      <a:solidFill>
                        <a:srgbClr val="61D836"/>
                      </a:solidFill>
                      <a:prstDash val="solid"/>
                      <a:round/>
                      <a:headEnd len="sm" w="sm" type="none"/>
                      <a:tailEnd len="sm" w="sm" type="none"/>
                    </a:lnL>
                    <a:lnR cap="flat" cmpd="sng" w="76200">
                      <a:solidFill>
                        <a:srgbClr val="61D836"/>
                      </a:solidFill>
                      <a:prstDash val="solid"/>
                      <a:round/>
                      <a:headEnd len="sm" w="sm" type="none"/>
                      <a:tailEnd len="sm" w="sm" type="none"/>
                    </a:lnR>
                    <a:lnT cap="flat" cmpd="sng" w="57150">
                      <a:solidFill>
                        <a:srgbClr val="61D836"/>
                      </a:solidFill>
                      <a:prstDash val="solid"/>
                      <a:round/>
                      <a:headEnd len="sm" w="sm" type="none"/>
                      <a:tailEnd len="sm" w="sm" type="none"/>
                    </a:lnT>
                    <a:lnB cap="flat" cmpd="sng" w="57150">
                      <a:solidFill>
                        <a:srgbClr val="61D836"/>
                      </a:solidFill>
                      <a:prstDash val="solid"/>
                      <a:round/>
                      <a:headEnd len="sm" w="sm" type="none"/>
                      <a:tailEnd len="sm" w="sm" type="none"/>
                    </a:lnB>
                    <a:solidFill>
                      <a:srgbClr val="88FA4E"/>
                    </a:solidFill>
                  </a:tcPr>
                </a:tc>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L cap="flat" cmpd="sng" w="76200">
                      <a:solidFill>
                        <a:srgbClr val="61D836"/>
                      </a:solidFill>
                      <a:prstDash val="solid"/>
                      <a:round/>
                      <a:headEnd len="sm" w="sm" type="none"/>
                      <a:tailEnd len="sm" w="sm" type="none"/>
                    </a:lnL>
                    <a:lnR cap="flat" cmpd="sng" w="57150">
                      <a:solidFill>
                        <a:srgbClr val="61D836"/>
                      </a:solidFill>
                      <a:prstDash val="solid"/>
                      <a:round/>
                      <a:headEnd len="sm" w="sm" type="none"/>
                      <a:tailEnd len="sm" w="sm" type="none"/>
                    </a:lnR>
                    <a:lnT cap="flat" cmpd="sng" w="57150">
                      <a:solidFill>
                        <a:srgbClr val="61D836"/>
                      </a:solidFill>
                      <a:prstDash val="solid"/>
                      <a:round/>
                      <a:headEnd len="sm" w="sm" type="none"/>
                      <a:tailEnd len="sm" w="sm" type="none"/>
                    </a:lnT>
                    <a:lnB cap="flat" cmpd="sng" w="57150">
                      <a:solidFill>
                        <a:srgbClr val="61D836"/>
                      </a:solidFill>
                      <a:prstDash val="solid"/>
                      <a:round/>
                      <a:headEnd len="sm" w="sm" type="none"/>
                      <a:tailEnd len="sm" w="sm" type="none"/>
                    </a:lnB>
                    <a:solidFill>
                      <a:srgbClr val="88FA4E"/>
                    </a:solidFill>
                  </a:tcPr>
                </a:tc>
              </a:tr>
            </a:tbl>
          </a:graphicData>
        </a:graphic>
      </p:graphicFrame>
      <p:grpSp>
        <p:nvGrpSpPr>
          <p:cNvPr id="1249" name="Google Shape;1249;p88"/>
          <p:cNvGrpSpPr/>
          <p:nvPr/>
        </p:nvGrpSpPr>
        <p:grpSpPr>
          <a:xfrm>
            <a:off x="7074830" y="4395472"/>
            <a:ext cx="327362" cy="214288"/>
            <a:chOff x="15555914" y="9664626"/>
            <a:chExt cx="719794" cy="471170"/>
          </a:xfrm>
        </p:grpSpPr>
        <p:sp>
          <p:nvSpPr>
            <p:cNvPr id="1250" name="Google Shape;1250;p88"/>
            <p:cNvSpPr/>
            <p:nvPr/>
          </p:nvSpPr>
          <p:spPr>
            <a:xfrm>
              <a:off x="15555914" y="9664626"/>
              <a:ext cx="356234" cy="471170"/>
            </a:xfrm>
            <a:custGeom>
              <a:rect b="b" l="l" r="r" t="t"/>
              <a:pathLst>
                <a:path extrusionOk="0" h="471170" w="356234">
                  <a:moveTo>
                    <a:pt x="356010" y="0"/>
                  </a:moveTo>
                  <a:lnTo>
                    <a:pt x="0" y="0"/>
                  </a:lnTo>
                  <a:lnTo>
                    <a:pt x="0" y="471106"/>
                  </a:lnTo>
                  <a:lnTo>
                    <a:pt x="356010" y="471106"/>
                  </a:lnTo>
                  <a:lnTo>
                    <a:pt x="356010" y="0"/>
                  </a:lnTo>
                  <a:close/>
                </a:path>
              </a:pathLst>
            </a:custGeom>
            <a:solidFill>
              <a:srgbClr val="88FA4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51" name="Google Shape;1251;p88"/>
            <p:cNvSpPr/>
            <p:nvPr/>
          </p:nvSpPr>
          <p:spPr>
            <a:xfrm>
              <a:off x="15555914" y="9664626"/>
              <a:ext cx="356234" cy="471170"/>
            </a:xfrm>
            <a:custGeom>
              <a:rect b="b" l="l" r="r" t="t"/>
              <a:pathLst>
                <a:path extrusionOk="0" h="471170" w="356234">
                  <a:moveTo>
                    <a:pt x="0" y="0"/>
                  </a:moveTo>
                  <a:lnTo>
                    <a:pt x="356010" y="0"/>
                  </a:lnTo>
                  <a:lnTo>
                    <a:pt x="356010" y="471106"/>
                  </a:lnTo>
                  <a:lnTo>
                    <a:pt x="0" y="471106"/>
                  </a:lnTo>
                  <a:lnTo>
                    <a:pt x="0" y="0"/>
                  </a:lnTo>
                  <a:close/>
                </a:path>
              </a:pathLst>
            </a:custGeom>
            <a:noFill/>
            <a:ln cap="flat" cmpd="sng" w="52350">
              <a:solidFill>
                <a:srgbClr val="61D836"/>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52" name="Google Shape;1252;p88"/>
            <p:cNvSpPr/>
            <p:nvPr/>
          </p:nvSpPr>
          <p:spPr>
            <a:xfrm>
              <a:off x="15919474" y="9664626"/>
              <a:ext cx="356234" cy="471170"/>
            </a:xfrm>
            <a:custGeom>
              <a:rect b="b" l="l" r="r" t="t"/>
              <a:pathLst>
                <a:path extrusionOk="0" h="471170" w="356234">
                  <a:moveTo>
                    <a:pt x="356010" y="0"/>
                  </a:moveTo>
                  <a:lnTo>
                    <a:pt x="0" y="0"/>
                  </a:lnTo>
                  <a:lnTo>
                    <a:pt x="0" y="471106"/>
                  </a:lnTo>
                  <a:lnTo>
                    <a:pt x="356010" y="471106"/>
                  </a:lnTo>
                  <a:lnTo>
                    <a:pt x="356010" y="0"/>
                  </a:lnTo>
                  <a:close/>
                </a:path>
              </a:pathLst>
            </a:custGeom>
            <a:solidFill>
              <a:srgbClr val="88FA4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53" name="Google Shape;1253;p88"/>
            <p:cNvSpPr/>
            <p:nvPr/>
          </p:nvSpPr>
          <p:spPr>
            <a:xfrm>
              <a:off x="15919474" y="9664626"/>
              <a:ext cx="356234" cy="471170"/>
            </a:xfrm>
            <a:custGeom>
              <a:rect b="b" l="l" r="r" t="t"/>
              <a:pathLst>
                <a:path extrusionOk="0" h="471170" w="356234">
                  <a:moveTo>
                    <a:pt x="0" y="0"/>
                  </a:moveTo>
                  <a:lnTo>
                    <a:pt x="356010" y="0"/>
                  </a:lnTo>
                  <a:lnTo>
                    <a:pt x="356010" y="471106"/>
                  </a:lnTo>
                  <a:lnTo>
                    <a:pt x="0" y="471106"/>
                  </a:lnTo>
                  <a:lnTo>
                    <a:pt x="0" y="0"/>
                  </a:lnTo>
                  <a:close/>
                </a:path>
              </a:pathLst>
            </a:custGeom>
            <a:noFill/>
            <a:ln cap="flat" cmpd="sng" w="52350">
              <a:solidFill>
                <a:srgbClr val="61D836"/>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254" name="Google Shape;1254;p88"/>
          <p:cNvGrpSpPr/>
          <p:nvPr/>
        </p:nvGrpSpPr>
        <p:grpSpPr>
          <a:xfrm>
            <a:off x="5082395" y="3583728"/>
            <a:ext cx="326596" cy="214288"/>
            <a:chOff x="11175010" y="7879788"/>
            <a:chExt cx="718108" cy="471170"/>
          </a:xfrm>
        </p:grpSpPr>
        <p:sp>
          <p:nvSpPr>
            <p:cNvPr id="1255" name="Google Shape;1255;p88"/>
            <p:cNvSpPr/>
            <p:nvPr/>
          </p:nvSpPr>
          <p:spPr>
            <a:xfrm>
              <a:off x="11175010" y="7879788"/>
              <a:ext cx="356234" cy="471170"/>
            </a:xfrm>
            <a:custGeom>
              <a:rect b="b" l="l" r="r" t="t"/>
              <a:pathLst>
                <a:path extrusionOk="0" h="471170" w="356234">
                  <a:moveTo>
                    <a:pt x="356010" y="0"/>
                  </a:moveTo>
                  <a:lnTo>
                    <a:pt x="0" y="0"/>
                  </a:lnTo>
                  <a:lnTo>
                    <a:pt x="0" y="471106"/>
                  </a:lnTo>
                  <a:lnTo>
                    <a:pt x="356010" y="471106"/>
                  </a:lnTo>
                  <a:lnTo>
                    <a:pt x="356010" y="0"/>
                  </a:lnTo>
                  <a:close/>
                </a:path>
              </a:pathLst>
            </a:custGeom>
            <a:solidFill>
              <a:srgbClr val="56C1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56" name="Google Shape;1256;p88"/>
            <p:cNvSpPr/>
            <p:nvPr/>
          </p:nvSpPr>
          <p:spPr>
            <a:xfrm>
              <a:off x="11175010" y="7879788"/>
              <a:ext cx="356234" cy="471170"/>
            </a:xfrm>
            <a:custGeom>
              <a:rect b="b" l="l" r="r" t="t"/>
              <a:pathLst>
                <a:path extrusionOk="0" h="471170" w="356234">
                  <a:moveTo>
                    <a:pt x="0" y="0"/>
                  </a:moveTo>
                  <a:lnTo>
                    <a:pt x="356010" y="0"/>
                  </a:lnTo>
                  <a:lnTo>
                    <a:pt x="356010"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57" name="Google Shape;1257;p88"/>
            <p:cNvSpPr/>
            <p:nvPr/>
          </p:nvSpPr>
          <p:spPr>
            <a:xfrm>
              <a:off x="11536884" y="7879788"/>
              <a:ext cx="356234" cy="471170"/>
            </a:xfrm>
            <a:custGeom>
              <a:rect b="b" l="l" r="r" t="t"/>
              <a:pathLst>
                <a:path extrusionOk="0" h="471170" w="356234">
                  <a:moveTo>
                    <a:pt x="356010" y="0"/>
                  </a:moveTo>
                  <a:lnTo>
                    <a:pt x="0" y="0"/>
                  </a:lnTo>
                  <a:lnTo>
                    <a:pt x="0" y="471106"/>
                  </a:lnTo>
                  <a:lnTo>
                    <a:pt x="356010" y="471106"/>
                  </a:lnTo>
                  <a:lnTo>
                    <a:pt x="356010" y="0"/>
                  </a:lnTo>
                  <a:close/>
                </a:path>
              </a:pathLst>
            </a:custGeom>
            <a:solidFill>
              <a:srgbClr val="56C1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58" name="Google Shape;1258;p88"/>
            <p:cNvSpPr/>
            <p:nvPr/>
          </p:nvSpPr>
          <p:spPr>
            <a:xfrm>
              <a:off x="11536884" y="7879788"/>
              <a:ext cx="356234" cy="471170"/>
            </a:xfrm>
            <a:custGeom>
              <a:rect b="b" l="l" r="r" t="t"/>
              <a:pathLst>
                <a:path extrusionOk="0" h="471170" w="356234">
                  <a:moveTo>
                    <a:pt x="0" y="0"/>
                  </a:moveTo>
                  <a:lnTo>
                    <a:pt x="356010" y="0"/>
                  </a:lnTo>
                  <a:lnTo>
                    <a:pt x="356010" y="471106"/>
                  </a:lnTo>
                  <a:lnTo>
                    <a:pt x="0" y="471106"/>
                  </a:lnTo>
                  <a:lnTo>
                    <a:pt x="0" y="0"/>
                  </a:lnTo>
                  <a:close/>
                </a:path>
              </a:pathLst>
            </a:custGeom>
            <a:noFill/>
            <a:ln cap="flat" cmpd="sng" w="52350">
              <a:solidFill>
                <a:srgbClr val="00A2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259" name="Google Shape;1259;p88"/>
          <p:cNvGrpSpPr/>
          <p:nvPr/>
        </p:nvGrpSpPr>
        <p:grpSpPr>
          <a:xfrm>
            <a:off x="5248384" y="4395472"/>
            <a:ext cx="327362" cy="214288"/>
            <a:chOff x="11539983" y="9664626"/>
            <a:chExt cx="719794" cy="471170"/>
          </a:xfrm>
        </p:grpSpPr>
        <p:sp>
          <p:nvSpPr>
            <p:cNvPr id="1260" name="Google Shape;1260;p88"/>
            <p:cNvSpPr/>
            <p:nvPr/>
          </p:nvSpPr>
          <p:spPr>
            <a:xfrm>
              <a:off x="11539983" y="9664626"/>
              <a:ext cx="356234" cy="471170"/>
            </a:xfrm>
            <a:custGeom>
              <a:rect b="b" l="l" r="r" t="t"/>
              <a:pathLst>
                <a:path extrusionOk="0" h="471170" w="356234">
                  <a:moveTo>
                    <a:pt x="356010" y="0"/>
                  </a:moveTo>
                  <a:lnTo>
                    <a:pt x="0" y="0"/>
                  </a:lnTo>
                  <a:lnTo>
                    <a:pt x="0" y="471106"/>
                  </a:lnTo>
                  <a:lnTo>
                    <a:pt x="356010" y="471106"/>
                  </a:lnTo>
                  <a:lnTo>
                    <a:pt x="356010" y="0"/>
                  </a:lnTo>
                  <a:close/>
                </a:path>
              </a:pathLst>
            </a:custGeom>
            <a:solidFill>
              <a:srgbClr val="88FA4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61" name="Google Shape;1261;p88"/>
            <p:cNvSpPr/>
            <p:nvPr/>
          </p:nvSpPr>
          <p:spPr>
            <a:xfrm>
              <a:off x="11539983" y="9664626"/>
              <a:ext cx="356234" cy="471170"/>
            </a:xfrm>
            <a:custGeom>
              <a:rect b="b" l="l" r="r" t="t"/>
              <a:pathLst>
                <a:path extrusionOk="0" h="471170" w="356234">
                  <a:moveTo>
                    <a:pt x="0" y="0"/>
                  </a:moveTo>
                  <a:lnTo>
                    <a:pt x="356010" y="0"/>
                  </a:lnTo>
                  <a:lnTo>
                    <a:pt x="356010" y="471106"/>
                  </a:lnTo>
                  <a:lnTo>
                    <a:pt x="0" y="471106"/>
                  </a:lnTo>
                  <a:lnTo>
                    <a:pt x="0" y="0"/>
                  </a:lnTo>
                  <a:close/>
                </a:path>
              </a:pathLst>
            </a:custGeom>
            <a:noFill/>
            <a:ln cap="flat" cmpd="sng" w="52350">
              <a:solidFill>
                <a:srgbClr val="61D836"/>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62" name="Google Shape;1262;p88"/>
            <p:cNvSpPr/>
            <p:nvPr/>
          </p:nvSpPr>
          <p:spPr>
            <a:xfrm>
              <a:off x="11903543" y="9664626"/>
              <a:ext cx="356234" cy="471170"/>
            </a:xfrm>
            <a:custGeom>
              <a:rect b="b" l="l" r="r" t="t"/>
              <a:pathLst>
                <a:path extrusionOk="0" h="471170" w="356234">
                  <a:moveTo>
                    <a:pt x="356010" y="0"/>
                  </a:moveTo>
                  <a:lnTo>
                    <a:pt x="0" y="0"/>
                  </a:lnTo>
                  <a:lnTo>
                    <a:pt x="0" y="471106"/>
                  </a:lnTo>
                  <a:lnTo>
                    <a:pt x="356010" y="471106"/>
                  </a:lnTo>
                  <a:lnTo>
                    <a:pt x="356010" y="0"/>
                  </a:lnTo>
                  <a:close/>
                </a:path>
              </a:pathLst>
            </a:custGeom>
            <a:solidFill>
              <a:srgbClr val="88FA4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63" name="Google Shape;1263;p88"/>
            <p:cNvSpPr/>
            <p:nvPr/>
          </p:nvSpPr>
          <p:spPr>
            <a:xfrm>
              <a:off x="11903543" y="9664626"/>
              <a:ext cx="356234" cy="471170"/>
            </a:xfrm>
            <a:custGeom>
              <a:rect b="b" l="l" r="r" t="t"/>
              <a:pathLst>
                <a:path extrusionOk="0" h="471170" w="356234">
                  <a:moveTo>
                    <a:pt x="0" y="0"/>
                  </a:moveTo>
                  <a:lnTo>
                    <a:pt x="356010" y="0"/>
                  </a:lnTo>
                  <a:lnTo>
                    <a:pt x="356010" y="471106"/>
                  </a:lnTo>
                  <a:lnTo>
                    <a:pt x="0" y="471106"/>
                  </a:lnTo>
                  <a:lnTo>
                    <a:pt x="0" y="0"/>
                  </a:lnTo>
                  <a:close/>
                </a:path>
              </a:pathLst>
            </a:custGeom>
            <a:noFill/>
            <a:ln cap="flat" cmpd="sng" w="52350">
              <a:solidFill>
                <a:srgbClr val="61D836"/>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264" name="Google Shape;1264;p88"/>
          <p:cNvSpPr/>
          <p:nvPr/>
        </p:nvSpPr>
        <p:spPr>
          <a:xfrm>
            <a:off x="138808" y="3969456"/>
            <a:ext cx="3629186" cy="419519"/>
          </a:xfrm>
          <a:custGeom>
            <a:rect b="b" l="l" r="r" t="t"/>
            <a:pathLst>
              <a:path extrusionOk="0" h="922020" w="7976234">
                <a:moveTo>
                  <a:pt x="7735587" y="0"/>
                </a:moveTo>
                <a:lnTo>
                  <a:pt x="240097" y="0"/>
                </a:lnTo>
                <a:lnTo>
                  <a:pt x="192318" y="183"/>
                </a:lnTo>
                <a:lnTo>
                  <a:pt x="153788" y="1470"/>
                </a:lnTo>
                <a:lnTo>
                  <a:pt x="99184" y="11766"/>
                </a:lnTo>
                <a:lnTo>
                  <a:pt x="45785" y="45785"/>
                </a:lnTo>
                <a:lnTo>
                  <a:pt x="11765" y="99184"/>
                </a:lnTo>
                <a:lnTo>
                  <a:pt x="1470" y="153788"/>
                </a:lnTo>
                <a:lnTo>
                  <a:pt x="183" y="192319"/>
                </a:lnTo>
                <a:lnTo>
                  <a:pt x="0" y="240097"/>
                </a:lnTo>
                <a:lnTo>
                  <a:pt x="0" y="681735"/>
                </a:lnTo>
                <a:lnTo>
                  <a:pt x="183" y="729513"/>
                </a:lnTo>
                <a:lnTo>
                  <a:pt x="1470" y="768044"/>
                </a:lnTo>
                <a:lnTo>
                  <a:pt x="11765" y="822647"/>
                </a:lnTo>
                <a:lnTo>
                  <a:pt x="45785" y="876047"/>
                </a:lnTo>
                <a:lnTo>
                  <a:pt x="99184" y="910066"/>
                </a:lnTo>
                <a:lnTo>
                  <a:pt x="153788" y="920360"/>
                </a:lnTo>
                <a:lnTo>
                  <a:pt x="192318" y="921647"/>
                </a:lnTo>
                <a:lnTo>
                  <a:pt x="240097" y="921831"/>
                </a:lnTo>
                <a:lnTo>
                  <a:pt x="7735587" y="921831"/>
                </a:lnTo>
                <a:lnTo>
                  <a:pt x="7783366" y="921647"/>
                </a:lnTo>
                <a:lnTo>
                  <a:pt x="7821896" y="920360"/>
                </a:lnTo>
                <a:lnTo>
                  <a:pt x="7876500" y="910066"/>
                </a:lnTo>
                <a:lnTo>
                  <a:pt x="7929899" y="876047"/>
                </a:lnTo>
                <a:lnTo>
                  <a:pt x="7963918" y="822647"/>
                </a:lnTo>
                <a:lnTo>
                  <a:pt x="7974214" y="768044"/>
                </a:lnTo>
                <a:lnTo>
                  <a:pt x="7975501" y="729513"/>
                </a:lnTo>
                <a:lnTo>
                  <a:pt x="7975685" y="681735"/>
                </a:lnTo>
                <a:lnTo>
                  <a:pt x="7975685" y="240097"/>
                </a:lnTo>
                <a:lnTo>
                  <a:pt x="7975501" y="192319"/>
                </a:lnTo>
                <a:lnTo>
                  <a:pt x="7974214" y="153788"/>
                </a:lnTo>
                <a:lnTo>
                  <a:pt x="7963918" y="99184"/>
                </a:lnTo>
                <a:lnTo>
                  <a:pt x="7929899" y="45785"/>
                </a:lnTo>
                <a:lnTo>
                  <a:pt x="7876500" y="11766"/>
                </a:lnTo>
                <a:lnTo>
                  <a:pt x="7821896" y="1470"/>
                </a:lnTo>
                <a:lnTo>
                  <a:pt x="7783366" y="183"/>
                </a:lnTo>
                <a:lnTo>
                  <a:pt x="7735587"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65" name="Google Shape;1265;p88"/>
          <p:cNvSpPr txBox="1"/>
          <p:nvPr/>
        </p:nvSpPr>
        <p:spPr>
          <a:xfrm>
            <a:off x="266080" y="4064736"/>
            <a:ext cx="34203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solidFill>
                  <a:srgbClr val="434343"/>
                </a:solidFill>
                <a:latin typeface="Arial"/>
                <a:ea typeface="Arial"/>
                <a:cs typeface="Arial"/>
                <a:sym typeface="Arial"/>
              </a:rPr>
              <a:t>A small GPU buffer, e.g., 128MB, is sufficient</a:t>
            </a:r>
            <a:endParaRPr sz="1300">
              <a:latin typeface="Arial"/>
              <a:ea typeface="Arial"/>
              <a:cs typeface="Arial"/>
              <a:sym typeface="Arial"/>
            </a:endParaRPr>
          </a:p>
        </p:txBody>
      </p:sp>
      <p:sp>
        <p:nvSpPr>
          <p:cNvPr id="1266" name="Google Shape;1266;p88"/>
          <p:cNvSpPr txBox="1"/>
          <p:nvPr/>
        </p:nvSpPr>
        <p:spPr>
          <a:xfrm>
            <a:off x="4282375" y="4406929"/>
            <a:ext cx="370200" cy="200100"/>
          </a:xfrm>
          <a:prstGeom prst="rect">
            <a:avLst/>
          </a:prstGeom>
          <a:noFill/>
          <a:ln>
            <a:noFill/>
          </a:ln>
        </p:spPr>
        <p:txBody>
          <a:bodyPr anchorCtr="0" anchor="t" bIns="0" lIns="0" spcFirstLastPara="1" rIns="0" wrap="square" tIns="0">
            <a:spAutoFit/>
          </a:bodyPr>
          <a:lstStyle/>
          <a:p>
            <a:pPr indent="0" lvl="0" marL="0" rtl="0" algn="l">
              <a:lnSpc>
                <a:spcPct val="119152"/>
              </a:lnSpc>
              <a:spcBef>
                <a:spcPts val="0"/>
              </a:spcBef>
              <a:spcAft>
                <a:spcPts val="0"/>
              </a:spcAft>
              <a:buNone/>
            </a:pPr>
            <a:r>
              <a:rPr lang="en" sz="1300">
                <a:latin typeface="Arial"/>
                <a:ea typeface="Arial"/>
                <a:cs typeface="Arial"/>
                <a:sym typeface="Arial"/>
              </a:rPr>
              <a:t>CPU</a:t>
            </a:r>
            <a:endParaRPr sz="1300">
              <a:latin typeface="Arial"/>
              <a:ea typeface="Arial"/>
              <a:cs typeface="Arial"/>
              <a:sym typeface="Arial"/>
            </a:endParaRPr>
          </a:p>
        </p:txBody>
      </p:sp>
      <p:sp>
        <p:nvSpPr>
          <p:cNvPr id="1267" name="Google Shape;1267;p88"/>
          <p:cNvSpPr txBox="1"/>
          <p:nvPr/>
        </p:nvSpPr>
        <p:spPr>
          <a:xfrm>
            <a:off x="5912239" y="4669566"/>
            <a:ext cx="780000" cy="200100"/>
          </a:xfrm>
          <a:prstGeom prst="rect">
            <a:avLst/>
          </a:prstGeom>
          <a:noFill/>
          <a:ln>
            <a:noFill/>
          </a:ln>
        </p:spPr>
        <p:txBody>
          <a:bodyPr anchorCtr="0" anchor="t" bIns="0" lIns="0" spcFirstLastPara="1" rIns="0" wrap="square" tIns="0">
            <a:spAutoFit/>
          </a:bodyPr>
          <a:lstStyle/>
          <a:p>
            <a:pPr indent="0" lvl="0" marL="0" rtl="0" algn="l">
              <a:lnSpc>
                <a:spcPct val="119152"/>
              </a:lnSpc>
              <a:spcBef>
                <a:spcPts val="0"/>
              </a:spcBef>
              <a:spcAft>
                <a:spcPts val="0"/>
              </a:spcAft>
              <a:buNone/>
            </a:pPr>
            <a:r>
              <a:rPr lang="en" sz="1300">
                <a:latin typeface="Arial"/>
                <a:ea typeface="Arial"/>
                <a:cs typeface="Arial"/>
                <a:sym typeface="Arial"/>
              </a:rPr>
              <a:t>(c) Gemini</a:t>
            </a:r>
            <a:endParaRPr sz="1300">
              <a:latin typeface="Arial"/>
              <a:ea typeface="Arial"/>
              <a:cs typeface="Arial"/>
              <a:sym typeface="Arial"/>
            </a:endParaRPr>
          </a:p>
        </p:txBody>
      </p:sp>
      <p:sp>
        <p:nvSpPr>
          <p:cNvPr id="1268" name="Google Shape;1268;p88"/>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2" name="Shape 1272"/>
        <p:cNvGrpSpPr/>
        <p:nvPr/>
      </p:nvGrpSpPr>
      <p:grpSpPr>
        <a:xfrm>
          <a:off x="0" y="0"/>
          <a:ext cx="0" cy="0"/>
          <a:chOff x="0" y="0"/>
          <a:chExt cx="0" cy="0"/>
        </a:xfrm>
      </p:grpSpPr>
      <p:sp>
        <p:nvSpPr>
          <p:cNvPr id="1273" name="Google Shape;1273;p89"/>
          <p:cNvSpPr txBox="1"/>
          <p:nvPr/>
        </p:nvSpPr>
        <p:spPr>
          <a:xfrm>
            <a:off x="463811" y="1917146"/>
            <a:ext cx="3665400" cy="344700"/>
          </a:xfrm>
          <a:prstGeom prst="rect">
            <a:avLst/>
          </a:prstGeom>
          <a:noFill/>
          <a:ln>
            <a:noFill/>
          </a:ln>
        </p:spPr>
        <p:txBody>
          <a:bodyPr anchorCtr="0" anchor="t" bIns="0" lIns="0" spcFirstLastPara="1" rIns="0" wrap="square" tIns="60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Checkpoints are available at local</a:t>
            </a:r>
            <a:endParaRPr sz="1800">
              <a:latin typeface="Arial"/>
              <a:ea typeface="Arial"/>
              <a:cs typeface="Arial"/>
              <a:sym typeface="Arial"/>
            </a:endParaRPr>
          </a:p>
        </p:txBody>
      </p:sp>
      <p:sp>
        <p:nvSpPr>
          <p:cNvPr id="1274" name="Google Shape;1274;p89"/>
          <p:cNvSpPr txBox="1"/>
          <p:nvPr>
            <p:ph type="title"/>
          </p:nvPr>
        </p:nvSpPr>
        <p:spPr>
          <a:xfrm>
            <a:off x="463806" y="404198"/>
            <a:ext cx="5483700" cy="13119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a:t>Resume training from failures</a:t>
            </a:r>
            <a:endParaRPr/>
          </a:p>
          <a:p>
            <a:pPr indent="0" lvl="0" marL="0" rtl="0" algn="l">
              <a:lnSpc>
                <a:spcPct val="100000"/>
              </a:lnSpc>
              <a:spcBef>
                <a:spcPts val="100"/>
              </a:spcBef>
              <a:spcAft>
                <a:spcPts val="0"/>
              </a:spcAft>
              <a:buNone/>
            </a:pPr>
            <a:r>
              <a:rPr lang="en" sz="2000"/>
              <a:t>Software failures</a:t>
            </a:r>
            <a:endParaRPr sz="2000"/>
          </a:p>
        </p:txBody>
      </p:sp>
      <p:grpSp>
        <p:nvGrpSpPr>
          <p:cNvPr id="1275" name="Google Shape;1275;p89"/>
          <p:cNvGrpSpPr/>
          <p:nvPr/>
        </p:nvGrpSpPr>
        <p:grpSpPr>
          <a:xfrm>
            <a:off x="2131717" y="2547632"/>
            <a:ext cx="729402" cy="364952"/>
            <a:chOff x="4687152" y="5601653"/>
            <a:chExt cx="1603786" cy="802445"/>
          </a:xfrm>
        </p:grpSpPr>
        <p:sp>
          <p:nvSpPr>
            <p:cNvPr id="1276" name="Google Shape;1276;p89"/>
            <p:cNvSpPr/>
            <p:nvPr/>
          </p:nvSpPr>
          <p:spPr>
            <a:xfrm>
              <a:off x="4687152" y="5601653"/>
              <a:ext cx="927735" cy="504825"/>
            </a:xfrm>
            <a:custGeom>
              <a:rect b="b" l="l" r="r" t="t"/>
              <a:pathLst>
                <a:path extrusionOk="0" h="504825" w="927735">
                  <a:moveTo>
                    <a:pt x="714698" y="0"/>
                  </a:moveTo>
                  <a:lnTo>
                    <a:pt x="212638" y="0"/>
                  </a:lnTo>
                  <a:lnTo>
                    <a:pt x="170324" y="162"/>
                  </a:lnTo>
                  <a:lnTo>
                    <a:pt x="109095" y="4395"/>
                  </a:lnTo>
                  <a:lnTo>
                    <a:pt x="62406" y="22982"/>
                  </a:lnTo>
                  <a:lnTo>
                    <a:pt x="22982" y="62406"/>
                  </a:lnTo>
                  <a:lnTo>
                    <a:pt x="4396" y="109095"/>
                  </a:lnTo>
                  <a:lnTo>
                    <a:pt x="162" y="170323"/>
                  </a:lnTo>
                  <a:lnTo>
                    <a:pt x="0" y="212637"/>
                  </a:lnTo>
                  <a:lnTo>
                    <a:pt x="0" y="291708"/>
                  </a:lnTo>
                  <a:lnTo>
                    <a:pt x="162" y="334022"/>
                  </a:lnTo>
                  <a:lnTo>
                    <a:pt x="4396" y="395251"/>
                  </a:lnTo>
                  <a:lnTo>
                    <a:pt x="22982" y="441940"/>
                  </a:lnTo>
                  <a:lnTo>
                    <a:pt x="62406" y="481364"/>
                  </a:lnTo>
                  <a:lnTo>
                    <a:pt x="109095" y="499950"/>
                  </a:lnTo>
                  <a:lnTo>
                    <a:pt x="170324" y="504184"/>
                  </a:lnTo>
                  <a:lnTo>
                    <a:pt x="212638" y="504346"/>
                  </a:lnTo>
                  <a:lnTo>
                    <a:pt x="714698" y="504346"/>
                  </a:lnTo>
                  <a:lnTo>
                    <a:pt x="757012" y="504184"/>
                  </a:lnTo>
                  <a:lnTo>
                    <a:pt x="818241" y="499950"/>
                  </a:lnTo>
                  <a:lnTo>
                    <a:pt x="864930" y="481364"/>
                  </a:lnTo>
                  <a:lnTo>
                    <a:pt x="904354" y="441940"/>
                  </a:lnTo>
                  <a:lnTo>
                    <a:pt x="922940" y="395251"/>
                  </a:lnTo>
                  <a:lnTo>
                    <a:pt x="927173" y="334022"/>
                  </a:lnTo>
                  <a:lnTo>
                    <a:pt x="927336" y="291708"/>
                  </a:lnTo>
                  <a:lnTo>
                    <a:pt x="927336" y="212637"/>
                  </a:lnTo>
                  <a:lnTo>
                    <a:pt x="927173" y="170323"/>
                  </a:lnTo>
                  <a:lnTo>
                    <a:pt x="922940" y="109095"/>
                  </a:lnTo>
                  <a:lnTo>
                    <a:pt x="904354" y="62406"/>
                  </a:lnTo>
                  <a:lnTo>
                    <a:pt x="864930" y="22982"/>
                  </a:lnTo>
                  <a:lnTo>
                    <a:pt x="818241" y="4395"/>
                  </a:lnTo>
                  <a:lnTo>
                    <a:pt x="757012" y="162"/>
                  </a:lnTo>
                  <a:lnTo>
                    <a:pt x="714698"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77" name="Google Shape;1277;p89"/>
            <p:cNvSpPr/>
            <p:nvPr/>
          </p:nvSpPr>
          <p:spPr>
            <a:xfrm>
              <a:off x="5705468" y="5818628"/>
              <a:ext cx="585470" cy="585470"/>
            </a:xfrm>
            <a:custGeom>
              <a:rect b="b" l="l" r="r" t="t"/>
              <a:pathLst>
                <a:path extrusionOk="0" h="585470" w="585470">
                  <a:moveTo>
                    <a:pt x="292594" y="0"/>
                  </a:moveTo>
                  <a:lnTo>
                    <a:pt x="247807" y="3427"/>
                  </a:lnTo>
                  <a:lnTo>
                    <a:pt x="203872" y="13711"/>
                  </a:lnTo>
                  <a:lnTo>
                    <a:pt x="161641" y="30851"/>
                  </a:lnTo>
                  <a:lnTo>
                    <a:pt x="121966" y="54847"/>
                  </a:lnTo>
                  <a:lnTo>
                    <a:pt x="85699" y="85698"/>
                  </a:lnTo>
                  <a:lnTo>
                    <a:pt x="54847" y="121965"/>
                  </a:lnTo>
                  <a:lnTo>
                    <a:pt x="30851" y="161641"/>
                  </a:lnTo>
                  <a:lnTo>
                    <a:pt x="13711" y="203872"/>
                  </a:lnTo>
                  <a:lnTo>
                    <a:pt x="3427" y="247807"/>
                  </a:lnTo>
                  <a:lnTo>
                    <a:pt x="0" y="292594"/>
                  </a:lnTo>
                  <a:lnTo>
                    <a:pt x="3427" y="337380"/>
                  </a:lnTo>
                  <a:lnTo>
                    <a:pt x="13711" y="381315"/>
                  </a:lnTo>
                  <a:lnTo>
                    <a:pt x="30851" y="423546"/>
                  </a:lnTo>
                  <a:lnTo>
                    <a:pt x="54847" y="463221"/>
                  </a:lnTo>
                  <a:lnTo>
                    <a:pt x="85699" y="499488"/>
                  </a:lnTo>
                  <a:lnTo>
                    <a:pt x="121966" y="530340"/>
                  </a:lnTo>
                  <a:lnTo>
                    <a:pt x="161641" y="554336"/>
                  </a:lnTo>
                  <a:lnTo>
                    <a:pt x="203872" y="571476"/>
                  </a:lnTo>
                  <a:lnTo>
                    <a:pt x="247807" y="581760"/>
                  </a:lnTo>
                  <a:lnTo>
                    <a:pt x="292594" y="585188"/>
                  </a:lnTo>
                  <a:lnTo>
                    <a:pt x="337380" y="581760"/>
                  </a:lnTo>
                  <a:lnTo>
                    <a:pt x="381315" y="571476"/>
                  </a:lnTo>
                  <a:lnTo>
                    <a:pt x="423546" y="554336"/>
                  </a:lnTo>
                  <a:lnTo>
                    <a:pt x="463222" y="530340"/>
                  </a:lnTo>
                  <a:lnTo>
                    <a:pt x="499489" y="499488"/>
                  </a:lnTo>
                  <a:lnTo>
                    <a:pt x="530341" y="463221"/>
                  </a:lnTo>
                  <a:lnTo>
                    <a:pt x="554336" y="423546"/>
                  </a:lnTo>
                  <a:lnTo>
                    <a:pt x="571476" y="381315"/>
                  </a:lnTo>
                  <a:lnTo>
                    <a:pt x="581760" y="337380"/>
                  </a:lnTo>
                  <a:lnTo>
                    <a:pt x="585188" y="292594"/>
                  </a:lnTo>
                  <a:lnTo>
                    <a:pt x="581760" y="247807"/>
                  </a:lnTo>
                  <a:lnTo>
                    <a:pt x="571476" y="203872"/>
                  </a:lnTo>
                  <a:lnTo>
                    <a:pt x="554336" y="161641"/>
                  </a:lnTo>
                  <a:lnTo>
                    <a:pt x="530341" y="121965"/>
                  </a:lnTo>
                  <a:lnTo>
                    <a:pt x="499489" y="85698"/>
                  </a:lnTo>
                  <a:lnTo>
                    <a:pt x="463222" y="54847"/>
                  </a:lnTo>
                  <a:lnTo>
                    <a:pt x="423546" y="30851"/>
                  </a:lnTo>
                  <a:lnTo>
                    <a:pt x="381315" y="13711"/>
                  </a:lnTo>
                  <a:lnTo>
                    <a:pt x="337380" y="3427"/>
                  </a:lnTo>
                  <a:lnTo>
                    <a:pt x="292594"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278" name="Google Shape;1278;p89"/>
          <p:cNvSpPr txBox="1"/>
          <p:nvPr/>
        </p:nvSpPr>
        <p:spPr>
          <a:xfrm>
            <a:off x="2137754" y="2288875"/>
            <a:ext cx="720300" cy="1926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1200">
                <a:latin typeface="Arial"/>
                <a:ea typeface="Arial"/>
                <a:cs typeface="Arial"/>
                <a:sym typeface="Arial"/>
              </a:rPr>
              <a:t>Machine 1</a:t>
            </a:r>
            <a:endParaRPr sz="1200">
              <a:latin typeface="Arial"/>
              <a:ea typeface="Arial"/>
              <a:cs typeface="Arial"/>
              <a:sym typeface="Arial"/>
            </a:endParaRPr>
          </a:p>
        </p:txBody>
      </p:sp>
      <p:sp>
        <p:nvSpPr>
          <p:cNvPr id="1279" name="Google Shape;1279;p89"/>
          <p:cNvSpPr txBox="1"/>
          <p:nvPr/>
        </p:nvSpPr>
        <p:spPr>
          <a:xfrm>
            <a:off x="962415" y="3944312"/>
            <a:ext cx="720300" cy="1926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1200">
                <a:latin typeface="Arial"/>
                <a:ea typeface="Arial"/>
                <a:cs typeface="Arial"/>
                <a:sym typeface="Arial"/>
              </a:rPr>
              <a:t>Machine 2</a:t>
            </a:r>
            <a:endParaRPr sz="1200">
              <a:latin typeface="Arial"/>
              <a:ea typeface="Arial"/>
              <a:cs typeface="Arial"/>
              <a:sym typeface="Arial"/>
            </a:endParaRPr>
          </a:p>
        </p:txBody>
      </p:sp>
      <p:sp>
        <p:nvSpPr>
          <p:cNvPr id="1280" name="Google Shape;1280;p89"/>
          <p:cNvSpPr/>
          <p:nvPr/>
        </p:nvSpPr>
        <p:spPr>
          <a:xfrm>
            <a:off x="2131803" y="2815552"/>
            <a:ext cx="422119" cy="229695"/>
          </a:xfrm>
          <a:custGeom>
            <a:rect b="b" l="l" r="r" t="t"/>
            <a:pathLst>
              <a:path extrusionOk="0" h="504825" w="927735">
                <a:moveTo>
                  <a:pt x="714698" y="0"/>
                </a:moveTo>
                <a:lnTo>
                  <a:pt x="212637" y="0"/>
                </a:lnTo>
                <a:lnTo>
                  <a:pt x="170323" y="162"/>
                </a:lnTo>
                <a:lnTo>
                  <a:pt x="109095" y="4395"/>
                </a:lnTo>
                <a:lnTo>
                  <a:pt x="62406" y="22982"/>
                </a:lnTo>
                <a:lnTo>
                  <a:pt x="22982" y="62406"/>
                </a:lnTo>
                <a:lnTo>
                  <a:pt x="4396" y="109095"/>
                </a:lnTo>
                <a:lnTo>
                  <a:pt x="162" y="170323"/>
                </a:lnTo>
                <a:lnTo>
                  <a:pt x="0" y="212637"/>
                </a:lnTo>
                <a:lnTo>
                  <a:pt x="0" y="291708"/>
                </a:lnTo>
                <a:lnTo>
                  <a:pt x="162" y="334022"/>
                </a:lnTo>
                <a:lnTo>
                  <a:pt x="4396" y="395251"/>
                </a:lnTo>
                <a:lnTo>
                  <a:pt x="22982" y="441940"/>
                </a:lnTo>
                <a:lnTo>
                  <a:pt x="62406" y="481364"/>
                </a:lnTo>
                <a:lnTo>
                  <a:pt x="109095" y="499950"/>
                </a:lnTo>
                <a:lnTo>
                  <a:pt x="170323" y="504184"/>
                </a:lnTo>
                <a:lnTo>
                  <a:pt x="212637" y="504346"/>
                </a:lnTo>
                <a:lnTo>
                  <a:pt x="714698" y="504346"/>
                </a:lnTo>
                <a:lnTo>
                  <a:pt x="757012" y="504184"/>
                </a:lnTo>
                <a:lnTo>
                  <a:pt x="818240" y="499950"/>
                </a:lnTo>
                <a:lnTo>
                  <a:pt x="864929" y="481364"/>
                </a:lnTo>
                <a:lnTo>
                  <a:pt x="904353" y="441940"/>
                </a:lnTo>
                <a:lnTo>
                  <a:pt x="922939" y="395251"/>
                </a:lnTo>
                <a:lnTo>
                  <a:pt x="927173" y="334022"/>
                </a:lnTo>
                <a:lnTo>
                  <a:pt x="927336" y="291708"/>
                </a:lnTo>
                <a:lnTo>
                  <a:pt x="927336" y="212637"/>
                </a:lnTo>
                <a:lnTo>
                  <a:pt x="927173" y="170323"/>
                </a:lnTo>
                <a:lnTo>
                  <a:pt x="922939" y="109095"/>
                </a:lnTo>
                <a:lnTo>
                  <a:pt x="904353" y="62406"/>
                </a:lnTo>
                <a:lnTo>
                  <a:pt x="864929" y="22982"/>
                </a:lnTo>
                <a:lnTo>
                  <a:pt x="818240" y="4395"/>
                </a:lnTo>
                <a:lnTo>
                  <a:pt x="757012" y="162"/>
                </a:lnTo>
                <a:lnTo>
                  <a:pt x="714698" y="0"/>
                </a:lnTo>
                <a:close/>
              </a:path>
            </a:pathLst>
          </a:custGeom>
          <a:solidFill>
            <a:srgbClr val="FEAE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81" name="Google Shape;1281;p89"/>
          <p:cNvSpPr txBox="1"/>
          <p:nvPr/>
        </p:nvSpPr>
        <p:spPr>
          <a:xfrm>
            <a:off x="2082819" y="2508495"/>
            <a:ext cx="830400" cy="518400"/>
          </a:xfrm>
          <a:prstGeom prst="rect">
            <a:avLst/>
          </a:prstGeom>
          <a:noFill/>
          <a:ln cap="flat" cmpd="sng" w="52350">
            <a:solidFill>
              <a:srgbClr val="000000"/>
            </a:solidFill>
            <a:prstDash val="solid"/>
            <a:round/>
            <a:headEnd len="sm" w="sm" type="none"/>
            <a:tailEnd len="sm" w="sm" type="none"/>
          </a:ln>
        </p:spPr>
        <p:txBody>
          <a:bodyPr anchorCtr="0" anchor="t" bIns="0" lIns="0" spcFirstLastPara="1" rIns="0" wrap="square" tIns="58625">
            <a:spAutoFit/>
          </a:bodyPr>
          <a:lstStyle/>
          <a:p>
            <a:pPr indent="0" lvl="0" marL="203200" rtl="0" algn="l">
              <a:lnSpc>
                <a:spcPct val="100000"/>
              </a:lnSpc>
              <a:spcBef>
                <a:spcPts val="0"/>
              </a:spcBef>
              <a:spcAft>
                <a:spcPts val="0"/>
              </a:spcAft>
              <a:buNone/>
            </a:pPr>
            <a:r>
              <a:rPr lang="en" sz="1200">
                <a:solidFill>
                  <a:srgbClr val="FFFFFF"/>
                </a:solidFill>
                <a:latin typeface="Arial"/>
                <a:ea typeface="Arial"/>
                <a:cs typeface="Arial"/>
                <a:sym typeface="Arial"/>
              </a:rPr>
              <a:t>1</a:t>
            </a:r>
            <a:endParaRPr sz="1200">
              <a:latin typeface="Arial"/>
              <a:ea typeface="Arial"/>
              <a:cs typeface="Arial"/>
              <a:sym typeface="Arial"/>
            </a:endParaRPr>
          </a:p>
          <a:p>
            <a:pPr indent="0" lvl="0" marL="203200" rtl="0" algn="l">
              <a:lnSpc>
                <a:spcPct val="100000"/>
              </a:lnSpc>
              <a:spcBef>
                <a:spcPts val="700"/>
              </a:spcBef>
              <a:spcAft>
                <a:spcPts val="0"/>
              </a:spcAft>
              <a:buNone/>
            </a:pPr>
            <a:r>
              <a:rPr lang="en" sz="1200">
                <a:solidFill>
                  <a:srgbClr val="FFFFFF"/>
                </a:solidFill>
                <a:latin typeface="Arial"/>
                <a:ea typeface="Arial"/>
                <a:cs typeface="Arial"/>
                <a:sym typeface="Arial"/>
              </a:rPr>
              <a:t>2</a:t>
            </a:r>
            <a:endParaRPr sz="1200">
              <a:latin typeface="Arial"/>
              <a:ea typeface="Arial"/>
              <a:cs typeface="Arial"/>
              <a:sym typeface="Arial"/>
            </a:endParaRPr>
          </a:p>
        </p:txBody>
      </p:sp>
      <p:grpSp>
        <p:nvGrpSpPr>
          <p:cNvPr id="1282" name="Google Shape;1282;p89"/>
          <p:cNvGrpSpPr/>
          <p:nvPr/>
        </p:nvGrpSpPr>
        <p:grpSpPr>
          <a:xfrm>
            <a:off x="963607" y="3384669"/>
            <a:ext cx="729401" cy="364952"/>
            <a:chOff x="2118749" y="7442104"/>
            <a:chExt cx="1603784" cy="802445"/>
          </a:xfrm>
        </p:grpSpPr>
        <p:sp>
          <p:nvSpPr>
            <p:cNvPr id="1283" name="Google Shape;1283;p89"/>
            <p:cNvSpPr/>
            <p:nvPr/>
          </p:nvSpPr>
          <p:spPr>
            <a:xfrm>
              <a:off x="2118749" y="7442104"/>
              <a:ext cx="927735" cy="504825"/>
            </a:xfrm>
            <a:custGeom>
              <a:rect b="b" l="l" r="r" t="t"/>
              <a:pathLst>
                <a:path extrusionOk="0" h="504825" w="927735">
                  <a:moveTo>
                    <a:pt x="714698" y="0"/>
                  </a:moveTo>
                  <a:lnTo>
                    <a:pt x="212638" y="0"/>
                  </a:lnTo>
                  <a:lnTo>
                    <a:pt x="170324" y="162"/>
                  </a:lnTo>
                  <a:lnTo>
                    <a:pt x="109095" y="4396"/>
                  </a:lnTo>
                  <a:lnTo>
                    <a:pt x="62406" y="22982"/>
                  </a:lnTo>
                  <a:lnTo>
                    <a:pt x="22982" y="62406"/>
                  </a:lnTo>
                  <a:lnTo>
                    <a:pt x="4396" y="109095"/>
                  </a:lnTo>
                  <a:lnTo>
                    <a:pt x="162" y="170324"/>
                  </a:lnTo>
                  <a:lnTo>
                    <a:pt x="0" y="212638"/>
                  </a:lnTo>
                  <a:lnTo>
                    <a:pt x="0" y="291709"/>
                  </a:lnTo>
                  <a:lnTo>
                    <a:pt x="162" y="334023"/>
                  </a:lnTo>
                  <a:lnTo>
                    <a:pt x="4396" y="395251"/>
                  </a:lnTo>
                  <a:lnTo>
                    <a:pt x="22982" y="441940"/>
                  </a:lnTo>
                  <a:lnTo>
                    <a:pt x="62406" y="481364"/>
                  </a:lnTo>
                  <a:lnTo>
                    <a:pt x="109095" y="499950"/>
                  </a:lnTo>
                  <a:lnTo>
                    <a:pt x="170324" y="504184"/>
                  </a:lnTo>
                  <a:lnTo>
                    <a:pt x="212638" y="504346"/>
                  </a:lnTo>
                  <a:lnTo>
                    <a:pt x="714698" y="504346"/>
                  </a:lnTo>
                  <a:lnTo>
                    <a:pt x="757012" y="504184"/>
                  </a:lnTo>
                  <a:lnTo>
                    <a:pt x="818240" y="499950"/>
                  </a:lnTo>
                  <a:lnTo>
                    <a:pt x="864929" y="481364"/>
                  </a:lnTo>
                  <a:lnTo>
                    <a:pt x="904353" y="441940"/>
                  </a:lnTo>
                  <a:lnTo>
                    <a:pt x="922940" y="395251"/>
                  </a:lnTo>
                  <a:lnTo>
                    <a:pt x="927173" y="334023"/>
                  </a:lnTo>
                  <a:lnTo>
                    <a:pt x="927336" y="291709"/>
                  </a:lnTo>
                  <a:lnTo>
                    <a:pt x="927336" y="212638"/>
                  </a:lnTo>
                  <a:lnTo>
                    <a:pt x="927173" y="170324"/>
                  </a:lnTo>
                  <a:lnTo>
                    <a:pt x="922940" y="109095"/>
                  </a:lnTo>
                  <a:lnTo>
                    <a:pt x="904353" y="62406"/>
                  </a:lnTo>
                  <a:lnTo>
                    <a:pt x="864929" y="22982"/>
                  </a:lnTo>
                  <a:lnTo>
                    <a:pt x="818240" y="4396"/>
                  </a:lnTo>
                  <a:lnTo>
                    <a:pt x="757012" y="162"/>
                  </a:lnTo>
                  <a:lnTo>
                    <a:pt x="714698"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84" name="Google Shape;1284;p89"/>
            <p:cNvSpPr/>
            <p:nvPr/>
          </p:nvSpPr>
          <p:spPr>
            <a:xfrm>
              <a:off x="3137063" y="7659079"/>
              <a:ext cx="585470" cy="585470"/>
            </a:xfrm>
            <a:custGeom>
              <a:rect b="b" l="l" r="r" t="t"/>
              <a:pathLst>
                <a:path extrusionOk="0" h="585470" w="585470">
                  <a:moveTo>
                    <a:pt x="292594" y="0"/>
                  </a:moveTo>
                  <a:lnTo>
                    <a:pt x="247807" y="3427"/>
                  </a:lnTo>
                  <a:lnTo>
                    <a:pt x="203872" y="13711"/>
                  </a:lnTo>
                  <a:lnTo>
                    <a:pt x="161641" y="30851"/>
                  </a:lnTo>
                  <a:lnTo>
                    <a:pt x="121966" y="54847"/>
                  </a:lnTo>
                  <a:lnTo>
                    <a:pt x="85699" y="85698"/>
                  </a:lnTo>
                  <a:lnTo>
                    <a:pt x="54847" y="121965"/>
                  </a:lnTo>
                  <a:lnTo>
                    <a:pt x="30851" y="161641"/>
                  </a:lnTo>
                  <a:lnTo>
                    <a:pt x="13711" y="203872"/>
                  </a:lnTo>
                  <a:lnTo>
                    <a:pt x="3427" y="247807"/>
                  </a:lnTo>
                  <a:lnTo>
                    <a:pt x="0" y="292594"/>
                  </a:lnTo>
                  <a:lnTo>
                    <a:pt x="3427" y="337380"/>
                  </a:lnTo>
                  <a:lnTo>
                    <a:pt x="13711" y="381315"/>
                  </a:lnTo>
                  <a:lnTo>
                    <a:pt x="30851" y="423546"/>
                  </a:lnTo>
                  <a:lnTo>
                    <a:pt x="54847" y="463221"/>
                  </a:lnTo>
                  <a:lnTo>
                    <a:pt x="85699" y="499488"/>
                  </a:lnTo>
                  <a:lnTo>
                    <a:pt x="121966" y="530340"/>
                  </a:lnTo>
                  <a:lnTo>
                    <a:pt x="161641" y="554336"/>
                  </a:lnTo>
                  <a:lnTo>
                    <a:pt x="203872" y="571476"/>
                  </a:lnTo>
                  <a:lnTo>
                    <a:pt x="247807" y="581760"/>
                  </a:lnTo>
                  <a:lnTo>
                    <a:pt x="292594" y="585188"/>
                  </a:lnTo>
                  <a:lnTo>
                    <a:pt x="337380" y="581760"/>
                  </a:lnTo>
                  <a:lnTo>
                    <a:pt x="381315" y="571476"/>
                  </a:lnTo>
                  <a:lnTo>
                    <a:pt x="423546" y="554336"/>
                  </a:lnTo>
                  <a:lnTo>
                    <a:pt x="463222" y="530340"/>
                  </a:lnTo>
                  <a:lnTo>
                    <a:pt x="499489" y="499488"/>
                  </a:lnTo>
                  <a:lnTo>
                    <a:pt x="530341" y="463221"/>
                  </a:lnTo>
                  <a:lnTo>
                    <a:pt x="554336" y="423546"/>
                  </a:lnTo>
                  <a:lnTo>
                    <a:pt x="571476" y="381315"/>
                  </a:lnTo>
                  <a:lnTo>
                    <a:pt x="581760" y="337380"/>
                  </a:lnTo>
                  <a:lnTo>
                    <a:pt x="585188" y="292594"/>
                  </a:lnTo>
                  <a:lnTo>
                    <a:pt x="581760" y="247807"/>
                  </a:lnTo>
                  <a:lnTo>
                    <a:pt x="571476" y="203872"/>
                  </a:lnTo>
                  <a:lnTo>
                    <a:pt x="554336" y="161641"/>
                  </a:lnTo>
                  <a:lnTo>
                    <a:pt x="530341" y="121965"/>
                  </a:lnTo>
                  <a:lnTo>
                    <a:pt x="499489" y="85698"/>
                  </a:lnTo>
                  <a:lnTo>
                    <a:pt x="463222" y="54847"/>
                  </a:lnTo>
                  <a:lnTo>
                    <a:pt x="423546" y="30851"/>
                  </a:lnTo>
                  <a:lnTo>
                    <a:pt x="381315" y="13711"/>
                  </a:lnTo>
                  <a:lnTo>
                    <a:pt x="337380" y="3427"/>
                  </a:lnTo>
                  <a:lnTo>
                    <a:pt x="292594"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285" name="Google Shape;1285;p89"/>
          <p:cNvSpPr/>
          <p:nvPr/>
        </p:nvSpPr>
        <p:spPr>
          <a:xfrm>
            <a:off x="963609" y="3652591"/>
            <a:ext cx="422119" cy="229695"/>
          </a:xfrm>
          <a:custGeom>
            <a:rect b="b" l="l" r="r" t="t"/>
            <a:pathLst>
              <a:path extrusionOk="0" h="504825" w="927735">
                <a:moveTo>
                  <a:pt x="714697" y="0"/>
                </a:moveTo>
                <a:lnTo>
                  <a:pt x="212637" y="0"/>
                </a:lnTo>
                <a:lnTo>
                  <a:pt x="170323" y="162"/>
                </a:lnTo>
                <a:lnTo>
                  <a:pt x="109094" y="4396"/>
                </a:lnTo>
                <a:lnTo>
                  <a:pt x="62405" y="22982"/>
                </a:lnTo>
                <a:lnTo>
                  <a:pt x="22981" y="62406"/>
                </a:lnTo>
                <a:lnTo>
                  <a:pt x="4395" y="109095"/>
                </a:lnTo>
                <a:lnTo>
                  <a:pt x="162" y="170324"/>
                </a:lnTo>
                <a:lnTo>
                  <a:pt x="0" y="212638"/>
                </a:lnTo>
                <a:lnTo>
                  <a:pt x="0" y="291709"/>
                </a:lnTo>
                <a:lnTo>
                  <a:pt x="162" y="334023"/>
                </a:lnTo>
                <a:lnTo>
                  <a:pt x="4395" y="395251"/>
                </a:lnTo>
                <a:lnTo>
                  <a:pt x="22981" y="441940"/>
                </a:lnTo>
                <a:lnTo>
                  <a:pt x="62405" y="481364"/>
                </a:lnTo>
                <a:lnTo>
                  <a:pt x="109094" y="499950"/>
                </a:lnTo>
                <a:lnTo>
                  <a:pt x="170323" y="504184"/>
                </a:lnTo>
                <a:lnTo>
                  <a:pt x="212637" y="504346"/>
                </a:lnTo>
                <a:lnTo>
                  <a:pt x="714697" y="504346"/>
                </a:lnTo>
                <a:lnTo>
                  <a:pt x="757011" y="504184"/>
                </a:lnTo>
                <a:lnTo>
                  <a:pt x="818240" y="499950"/>
                </a:lnTo>
                <a:lnTo>
                  <a:pt x="864929" y="481364"/>
                </a:lnTo>
                <a:lnTo>
                  <a:pt x="904353" y="441940"/>
                </a:lnTo>
                <a:lnTo>
                  <a:pt x="922939" y="395251"/>
                </a:lnTo>
                <a:lnTo>
                  <a:pt x="927173" y="334023"/>
                </a:lnTo>
                <a:lnTo>
                  <a:pt x="927336" y="291709"/>
                </a:lnTo>
                <a:lnTo>
                  <a:pt x="927336" y="212638"/>
                </a:lnTo>
                <a:lnTo>
                  <a:pt x="927173" y="170324"/>
                </a:lnTo>
                <a:lnTo>
                  <a:pt x="922939" y="109095"/>
                </a:lnTo>
                <a:lnTo>
                  <a:pt x="904353" y="62406"/>
                </a:lnTo>
                <a:lnTo>
                  <a:pt x="864929" y="22982"/>
                </a:lnTo>
                <a:lnTo>
                  <a:pt x="818240" y="4396"/>
                </a:lnTo>
                <a:lnTo>
                  <a:pt x="757011" y="162"/>
                </a:lnTo>
                <a:lnTo>
                  <a:pt x="714697" y="0"/>
                </a:lnTo>
                <a:close/>
              </a:path>
            </a:pathLst>
          </a:custGeom>
          <a:solidFill>
            <a:srgbClr val="FEAE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86" name="Google Shape;1286;p89"/>
          <p:cNvSpPr txBox="1"/>
          <p:nvPr/>
        </p:nvSpPr>
        <p:spPr>
          <a:xfrm>
            <a:off x="914626" y="3345534"/>
            <a:ext cx="830400" cy="518400"/>
          </a:xfrm>
          <a:prstGeom prst="rect">
            <a:avLst/>
          </a:prstGeom>
          <a:noFill/>
          <a:ln cap="flat" cmpd="sng" w="52350">
            <a:solidFill>
              <a:srgbClr val="000000"/>
            </a:solidFill>
            <a:prstDash val="solid"/>
            <a:round/>
            <a:headEnd len="sm" w="sm" type="none"/>
            <a:tailEnd len="sm" w="sm" type="none"/>
          </a:ln>
        </p:spPr>
        <p:txBody>
          <a:bodyPr anchorCtr="0" anchor="t" bIns="0" lIns="0" spcFirstLastPara="1" rIns="0" wrap="square" tIns="58625">
            <a:spAutoFit/>
          </a:bodyPr>
          <a:lstStyle/>
          <a:p>
            <a:pPr indent="0" lvl="0" marL="203200" rtl="0" algn="l">
              <a:lnSpc>
                <a:spcPct val="100000"/>
              </a:lnSpc>
              <a:spcBef>
                <a:spcPts val="0"/>
              </a:spcBef>
              <a:spcAft>
                <a:spcPts val="0"/>
              </a:spcAft>
              <a:buNone/>
            </a:pPr>
            <a:r>
              <a:rPr lang="en" sz="1200">
                <a:solidFill>
                  <a:srgbClr val="FFFFFF"/>
                </a:solidFill>
                <a:latin typeface="Arial"/>
                <a:ea typeface="Arial"/>
                <a:cs typeface="Arial"/>
                <a:sym typeface="Arial"/>
              </a:rPr>
              <a:t>2</a:t>
            </a:r>
            <a:endParaRPr sz="1200">
              <a:latin typeface="Arial"/>
              <a:ea typeface="Arial"/>
              <a:cs typeface="Arial"/>
              <a:sym typeface="Arial"/>
            </a:endParaRPr>
          </a:p>
          <a:p>
            <a:pPr indent="0" lvl="0" marL="203200" rtl="0" algn="l">
              <a:lnSpc>
                <a:spcPct val="100000"/>
              </a:lnSpc>
              <a:spcBef>
                <a:spcPts val="700"/>
              </a:spcBef>
              <a:spcAft>
                <a:spcPts val="0"/>
              </a:spcAft>
              <a:buNone/>
            </a:pPr>
            <a:r>
              <a:rPr lang="en" sz="1200">
                <a:solidFill>
                  <a:srgbClr val="FFFFFF"/>
                </a:solidFill>
                <a:latin typeface="Arial"/>
                <a:ea typeface="Arial"/>
                <a:cs typeface="Arial"/>
                <a:sym typeface="Arial"/>
              </a:rPr>
              <a:t>1</a:t>
            </a:r>
            <a:endParaRPr sz="1200">
              <a:latin typeface="Arial"/>
              <a:ea typeface="Arial"/>
              <a:cs typeface="Arial"/>
              <a:sym typeface="Arial"/>
            </a:endParaRPr>
          </a:p>
        </p:txBody>
      </p:sp>
      <p:sp>
        <p:nvSpPr>
          <p:cNvPr id="1287" name="Google Shape;1287;p89"/>
          <p:cNvSpPr txBox="1"/>
          <p:nvPr/>
        </p:nvSpPr>
        <p:spPr>
          <a:xfrm>
            <a:off x="2134853" y="4747764"/>
            <a:ext cx="720300" cy="1926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1200">
                <a:latin typeface="Arial"/>
                <a:ea typeface="Arial"/>
                <a:cs typeface="Arial"/>
                <a:sym typeface="Arial"/>
              </a:rPr>
              <a:t>Machine 3</a:t>
            </a:r>
            <a:endParaRPr sz="1200">
              <a:latin typeface="Arial"/>
              <a:ea typeface="Arial"/>
              <a:cs typeface="Arial"/>
              <a:sym typeface="Arial"/>
            </a:endParaRPr>
          </a:p>
        </p:txBody>
      </p:sp>
      <p:sp>
        <p:nvSpPr>
          <p:cNvPr id="1288" name="Google Shape;1288;p89"/>
          <p:cNvSpPr txBox="1"/>
          <p:nvPr/>
        </p:nvSpPr>
        <p:spPr>
          <a:xfrm>
            <a:off x="3334056" y="3944676"/>
            <a:ext cx="720300" cy="192600"/>
          </a:xfrm>
          <a:prstGeom prst="rect">
            <a:avLst/>
          </a:prstGeom>
          <a:noFill/>
          <a:ln>
            <a:noFill/>
          </a:ln>
        </p:spPr>
        <p:txBody>
          <a:bodyPr anchorCtr="0" anchor="t" bIns="0" lIns="0" spcFirstLastPara="1" rIns="0" wrap="square" tIns="7800">
            <a:spAutoFit/>
          </a:bodyPr>
          <a:lstStyle/>
          <a:p>
            <a:pPr indent="0" lvl="0" marL="0" rtl="0" algn="l">
              <a:lnSpc>
                <a:spcPct val="100000"/>
              </a:lnSpc>
              <a:spcBef>
                <a:spcPts val="0"/>
              </a:spcBef>
              <a:spcAft>
                <a:spcPts val="0"/>
              </a:spcAft>
              <a:buNone/>
            </a:pPr>
            <a:r>
              <a:rPr lang="en" sz="1200">
                <a:latin typeface="Arial"/>
                <a:ea typeface="Arial"/>
                <a:cs typeface="Arial"/>
                <a:sym typeface="Arial"/>
              </a:rPr>
              <a:t>Machine 4</a:t>
            </a:r>
            <a:endParaRPr sz="1200">
              <a:latin typeface="Arial"/>
              <a:ea typeface="Arial"/>
              <a:cs typeface="Arial"/>
              <a:sym typeface="Arial"/>
            </a:endParaRPr>
          </a:p>
        </p:txBody>
      </p:sp>
      <p:grpSp>
        <p:nvGrpSpPr>
          <p:cNvPr id="1289" name="Google Shape;1289;p89"/>
          <p:cNvGrpSpPr/>
          <p:nvPr/>
        </p:nvGrpSpPr>
        <p:grpSpPr>
          <a:xfrm>
            <a:off x="2131717" y="4192517"/>
            <a:ext cx="729402" cy="364952"/>
            <a:chOff x="4687152" y="9218376"/>
            <a:chExt cx="1603786" cy="802446"/>
          </a:xfrm>
        </p:grpSpPr>
        <p:sp>
          <p:nvSpPr>
            <p:cNvPr id="1290" name="Google Shape;1290;p89"/>
            <p:cNvSpPr/>
            <p:nvPr/>
          </p:nvSpPr>
          <p:spPr>
            <a:xfrm>
              <a:off x="4687152" y="9218376"/>
              <a:ext cx="927735" cy="504825"/>
            </a:xfrm>
            <a:custGeom>
              <a:rect b="b" l="l" r="r" t="t"/>
              <a:pathLst>
                <a:path extrusionOk="0" h="504825" w="927735">
                  <a:moveTo>
                    <a:pt x="714698" y="0"/>
                  </a:moveTo>
                  <a:lnTo>
                    <a:pt x="212638" y="0"/>
                  </a:lnTo>
                  <a:lnTo>
                    <a:pt x="170324" y="162"/>
                  </a:lnTo>
                  <a:lnTo>
                    <a:pt x="109095" y="4396"/>
                  </a:lnTo>
                  <a:lnTo>
                    <a:pt x="62406" y="22982"/>
                  </a:lnTo>
                  <a:lnTo>
                    <a:pt x="22982" y="62406"/>
                  </a:lnTo>
                  <a:lnTo>
                    <a:pt x="4396" y="109095"/>
                  </a:lnTo>
                  <a:lnTo>
                    <a:pt x="162" y="170324"/>
                  </a:lnTo>
                  <a:lnTo>
                    <a:pt x="0" y="212638"/>
                  </a:lnTo>
                  <a:lnTo>
                    <a:pt x="0" y="291709"/>
                  </a:lnTo>
                  <a:lnTo>
                    <a:pt x="162" y="334023"/>
                  </a:lnTo>
                  <a:lnTo>
                    <a:pt x="4396" y="395251"/>
                  </a:lnTo>
                  <a:lnTo>
                    <a:pt x="22982" y="441940"/>
                  </a:lnTo>
                  <a:lnTo>
                    <a:pt x="62406" y="481365"/>
                  </a:lnTo>
                  <a:lnTo>
                    <a:pt x="109095" y="499951"/>
                  </a:lnTo>
                  <a:lnTo>
                    <a:pt x="170324" y="504184"/>
                  </a:lnTo>
                  <a:lnTo>
                    <a:pt x="212638" y="504346"/>
                  </a:lnTo>
                  <a:lnTo>
                    <a:pt x="714698" y="504346"/>
                  </a:lnTo>
                  <a:lnTo>
                    <a:pt x="757012" y="504184"/>
                  </a:lnTo>
                  <a:lnTo>
                    <a:pt x="818241" y="499951"/>
                  </a:lnTo>
                  <a:lnTo>
                    <a:pt x="864930" y="481365"/>
                  </a:lnTo>
                  <a:lnTo>
                    <a:pt x="904354" y="441940"/>
                  </a:lnTo>
                  <a:lnTo>
                    <a:pt x="922940" y="395251"/>
                  </a:lnTo>
                  <a:lnTo>
                    <a:pt x="927173" y="334023"/>
                  </a:lnTo>
                  <a:lnTo>
                    <a:pt x="927336" y="291709"/>
                  </a:lnTo>
                  <a:lnTo>
                    <a:pt x="927336" y="212638"/>
                  </a:lnTo>
                  <a:lnTo>
                    <a:pt x="927173" y="170324"/>
                  </a:lnTo>
                  <a:lnTo>
                    <a:pt x="922940" y="109095"/>
                  </a:lnTo>
                  <a:lnTo>
                    <a:pt x="904354" y="62406"/>
                  </a:lnTo>
                  <a:lnTo>
                    <a:pt x="864930" y="22982"/>
                  </a:lnTo>
                  <a:lnTo>
                    <a:pt x="818241" y="4396"/>
                  </a:lnTo>
                  <a:lnTo>
                    <a:pt x="757012" y="162"/>
                  </a:lnTo>
                  <a:lnTo>
                    <a:pt x="714698"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91" name="Google Shape;1291;p89"/>
            <p:cNvSpPr/>
            <p:nvPr/>
          </p:nvSpPr>
          <p:spPr>
            <a:xfrm>
              <a:off x="5705468" y="9435352"/>
              <a:ext cx="585470" cy="585470"/>
            </a:xfrm>
            <a:custGeom>
              <a:rect b="b" l="l" r="r" t="t"/>
              <a:pathLst>
                <a:path extrusionOk="0" h="585470" w="585470">
                  <a:moveTo>
                    <a:pt x="292594" y="0"/>
                  </a:moveTo>
                  <a:lnTo>
                    <a:pt x="247807" y="3427"/>
                  </a:lnTo>
                  <a:lnTo>
                    <a:pt x="203872" y="13711"/>
                  </a:lnTo>
                  <a:lnTo>
                    <a:pt x="161641" y="30851"/>
                  </a:lnTo>
                  <a:lnTo>
                    <a:pt x="121966" y="54847"/>
                  </a:lnTo>
                  <a:lnTo>
                    <a:pt x="85699" y="85699"/>
                  </a:lnTo>
                  <a:lnTo>
                    <a:pt x="54847" y="121966"/>
                  </a:lnTo>
                  <a:lnTo>
                    <a:pt x="30851" y="161641"/>
                  </a:lnTo>
                  <a:lnTo>
                    <a:pt x="13711" y="203872"/>
                  </a:lnTo>
                  <a:lnTo>
                    <a:pt x="3427" y="247807"/>
                  </a:lnTo>
                  <a:lnTo>
                    <a:pt x="0" y="292594"/>
                  </a:lnTo>
                  <a:lnTo>
                    <a:pt x="3427" y="337380"/>
                  </a:lnTo>
                  <a:lnTo>
                    <a:pt x="13711" y="381315"/>
                  </a:lnTo>
                  <a:lnTo>
                    <a:pt x="30851" y="423546"/>
                  </a:lnTo>
                  <a:lnTo>
                    <a:pt x="54847" y="463222"/>
                  </a:lnTo>
                  <a:lnTo>
                    <a:pt x="85699" y="499489"/>
                  </a:lnTo>
                  <a:lnTo>
                    <a:pt x="121966" y="530341"/>
                  </a:lnTo>
                  <a:lnTo>
                    <a:pt x="161641" y="554336"/>
                  </a:lnTo>
                  <a:lnTo>
                    <a:pt x="203872" y="571476"/>
                  </a:lnTo>
                  <a:lnTo>
                    <a:pt x="247807" y="581760"/>
                  </a:lnTo>
                  <a:lnTo>
                    <a:pt x="292594" y="585188"/>
                  </a:lnTo>
                  <a:lnTo>
                    <a:pt x="337380" y="581760"/>
                  </a:lnTo>
                  <a:lnTo>
                    <a:pt x="381315" y="571476"/>
                  </a:lnTo>
                  <a:lnTo>
                    <a:pt x="423546" y="554336"/>
                  </a:lnTo>
                  <a:lnTo>
                    <a:pt x="463222" y="530341"/>
                  </a:lnTo>
                  <a:lnTo>
                    <a:pt x="499489" y="499489"/>
                  </a:lnTo>
                  <a:lnTo>
                    <a:pt x="530341" y="463222"/>
                  </a:lnTo>
                  <a:lnTo>
                    <a:pt x="554336" y="423546"/>
                  </a:lnTo>
                  <a:lnTo>
                    <a:pt x="571476" y="381315"/>
                  </a:lnTo>
                  <a:lnTo>
                    <a:pt x="581760" y="337380"/>
                  </a:lnTo>
                  <a:lnTo>
                    <a:pt x="585188" y="292594"/>
                  </a:lnTo>
                  <a:lnTo>
                    <a:pt x="581760" y="247807"/>
                  </a:lnTo>
                  <a:lnTo>
                    <a:pt x="571476" y="203872"/>
                  </a:lnTo>
                  <a:lnTo>
                    <a:pt x="554336" y="161641"/>
                  </a:lnTo>
                  <a:lnTo>
                    <a:pt x="530341" y="121966"/>
                  </a:lnTo>
                  <a:lnTo>
                    <a:pt x="499489" y="85699"/>
                  </a:lnTo>
                  <a:lnTo>
                    <a:pt x="463222" y="54847"/>
                  </a:lnTo>
                  <a:lnTo>
                    <a:pt x="423546" y="30851"/>
                  </a:lnTo>
                  <a:lnTo>
                    <a:pt x="381315" y="13711"/>
                  </a:lnTo>
                  <a:lnTo>
                    <a:pt x="337380" y="3427"/>
                  </a:lnTo>
                  <a:lnTo>
                    <a:pt x="292594"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292" name="Google Shape;1292;p89"/>
          <p:cNvSpPr/>
          <p:nvPr/>
        </p:nvSpPr>
        <p:spPr>
          <a:xfrm>
            <a:off x="2131803" y="4460440"/>
            <a:ext cx="422119" cy="229695"/>
          </a:xfrm>
          <a:custGeom>
            <a:rect b="b" l="l" r="r" t="t"/>
            <a:pathLst>
              <a:path extrusionOk="0" h="504825" w="927735">
                <a:moveTo>
                  <a:pt x="714698" y="0"/>
                </a:moveTo>
                <a:lnTo>
                  <a:pt x="212637" y="0"/>
                </a:lnTo>
                <a:lnTo>
                  <a:pt x="170323" y="162"/>
                </a:lnTo>
                <a:lnTo>
                  <a:pt x="109095" y="4396"/>
                </a:lnTo>
                <a:lnTo>
                  <a:pt x="62406" y="22982"/>
                </a:lnTo>
                <a:lnTo>
                  <a:pt x="22982" y="62406"/>
                </a:lnTo>
                <a:lnTo>
                  <a:pt x="4396" y="109095"/>
                </a:lnTo>
                <a:lnTo>
                  <a:pt x="162" y="170324"/>
                </a:lnTo>
                <a:lnTo>
                  <a:pt x="0" y="212638"/>
                </a:lnTo>
                <a:lnTo>
                  <a:pt x="0" y="291709"/>
                </a:lnTo>
                <a:lnTo>
                  <a:pt x="162" y="334023"/>
                </a:lnTo>
                <a:lnTo>
                  <a:pt x="4396" y="395251"/>
                </a:lnTo>
                <a:lnTo>
                  <a:pt x="22982" y="441940"/>
                </a:lnTo>
                <a:lnTo>
                  <a:pt x="62406" y="481364"/>
                </a:lnTo>
                <a:lnTo>
                  <a:pt x="109095" y="499951"/>
                </a:lnTo>
                <a:lnTo>
                  <a:pt x="170323" y="504184"/>
                </a:lnTo>
                <a:lnTo>
                  <a:pt x="212637" y="504347"/>
                </a:lnTo>
                <a:lnTo>
                  <a:pt x="714698" y="504347"/>
                </a:lnTo>
                <a:lnTo>
                  <a:pt x="757012" y="504184"/>
                </a:lnTo>
                <a:lnTo>
                  <a:pt x="818240" y="499951"/>
                </a:lnTo>
                <a:lnTo>
                  <a:pt x="864929" y="481364"/>
                </a:lnTo>
                <a:lnTo>
                  <a:pt x="904353" y="441940"/>
                </a:lnTo>
                <a:lnTo>
                  <a:pt x="922939" y="395251"/>
                </a:lnTo>
                <a:lnTo>
                  <a:pt x="927173" y="334023"/>
                </a:lnTo>
                <a:lnTo>
                  <a:pt x="927336" y="291709"/>
                </a:lnTo>
                <a:lnTo>
                  <a:pt x="927336" y="212638"/>
                </a:lnTo>
                <a:lnTo>
                  <a:pt x="927173" y="170324"/>
                </a:lnTo>
                <a:lnTo>
                  <a:pt x="922939" y="109095"/>
                </a:lnTo>
                <a:lnTo>
                  <a:pt x="904353" y="62406"/>
                </a:lnTo>
                <a:lnTo>
                  <a:pt x="864929" y="22982"/>
                </a:lnTo>
                <a:lnTo>
                  <a:pt x="818240" y="4396"/>
                </a:lnTo>
                <a:lnTo>
                  <a:pt x="757012" y="162"/>
                </a:lnTo>
                <a:lnTo>
                  <a:pt x="714698" y="0"/>
                </a:lnTo>
                <a:close/>
              </a:path>
            </a:pathLst>
          </a:custGeom>
          <a:solidFill>
            <a:srgbClr val="FEAE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93" name="Google Shape;1293;p89"/>
          <p:cNvSpPr txBox="1"/>
          <p:nvPr/>
        </p:nvSpPr>
        <p:spPr>
          <a:xfrm>
            <a:off x="2082819" y="4153383"/>
            <a:ext cx="830400" cy="518400"/>
          </a:xfrm>
          <a:prstGeom prst="rect">
            <a:avLst/>
          </a:prstGeom>
          <a:noFill/>
          <a:ln cap="flat" cmpd="sng" w="52350">
            <a:solidFill>
              <a:srgbClr val="000000"/>
            </a:solidFill>
            <a:prstDash val="solid"/>
            <a:round/>
            <a:headEnd len="sm" w="sm" type="none"/>
            <a:tailEnd len="sm" w="sm" type="none"/>
          </a:ln>
        </p:spPr>
        <p:txBody>
          <a:bodyPr anchorCtr="0" anchor="t" bIns="0" lIns="0" spcFirstLastPara="1" rIns="0" wrap="square" tIns="58625">
            <a:spAutoFit/>
          </a:bodyPr>
          <a:lstStyle/>
          <a:p>
            <a:pPr indent="0" lvl="0" marL="203200" rtl="0" algn="l">
              <a:lnSpc>
                <a:spcPct val="100000"/>
              </a:lnSpc>
              <a:spcBef>
                <a:spcPts val="0"/>
              </a:spcBef>
              <a:spcAft>
                <a:spcPts val="0"/>
              </a:spcAft>
              <a:buNone/>
            </a:pPr>
            <a:r>
              <a:rPr lang="en" sz="1200">
                <a:solidFill>
                  <a:srgbClr val="FFFFFF"/>
                </a:solidFill>
                <a:latin typeface="Arial"/>
                <a:ea typeface="Arial"/>
                <a:cs typeface="Arial"/>
                <a:sym typeface="Arial"/>
              </a:rPr>
              <a:t>3</a:t>
            </a:r>
            <a:endParaRPr sz="1200">
              <a:latin typeface="Arial"/>
              <a:ea typeface="Arial"/>
              <a:cs typeface="Arial"/>
              <a:sym typeface="Arial"/>
            </a:endParaRPr>
          </a:p>
          <a:p>
            <a:pPr indent="0" lvl="0" marL="203200" rtl="0" algn="l">
              <a:lnSpc>
                <a:spcPct val="100000"/>
              </a:lnSpc>
              <a:spcBef>
                <a:spcPts val="700"/>
              </a:spcBef>
              <a:spcAft>
                <a:spcPts val="0"/>
              </a:spcAft>
              <a:buNone/>
            </a:pPr>
            <a:r>
              <a:rPr lang="en" sz="1200">
                <a:solidFill>
                  <a:srgbClr val="FFFFFF"/>
                </a:solidFill>
                <a:latin typeface="Arial"/>
                <a:ea typeface="Arial"/>
                <a:cs typeface="Arial"/>
                <a:sym typeface="Arial"/>
              </a:rPr>
              <a:t>4</a:t>
            </a:r>
            <a:endParaRPr sz="1200">
              <a:latin typeface="Arial"/>
              <a:ea typeface="Arial"/>
              <a:cs typeface="Arial"/>
              <a:sym typeface="Arial"/>
            </a:endParaRPr>
          </a:p>
        </p:txBody>
      </p:sp>
      <p:grpSp>
        <p:nvGrpSpPr>
          <p:cNvPr id="1294" name="Google Shape;1294;p89"/>
          <p:cNvGrpSpPr/>
          <p:nvPr/>
        </p:nvGrpSpPr>
        <p:grpSpPr>
          <a:xfrm>
            <a:off x="3320786" y="3384669"/>
            <a:ext cx="729401" cy="364952"/>
            <a:chOff x="7301640" y="7442104"/>
            <a:chExt cx="1603784" cy="802445"/>
          </a:xfrm>
        </p:grpSpPr>
        <p:sp>
          <p:nvSpPr>
            <p:cNvPr id="1295" name="Google Shape;1295;p89"/>
            <p:cNvSpPr/>
            <p:nvPr/>
          </p:nvSpPr>
          <p:spPr>
            <a:xfrm>
              <a:off x="7301640" y="7442104"/>
              <a:ext cx="927734" cy="504825"/>
            </a:xfrm>
            <a:custGeom>
              <a:rect b="b" l="l" r="r" t="t"/>
              <a:pathLst>
                <a:path extrusionOk="0" h="504825" w="927734">
                  <a:moveTo>
                    <a:pt x="714698" y="0"/>
                  </a:moveTo>
                  <a:lnTo>
                    <a:pt x="212638" y="0"/>
                  </a:lnTo>
                  <a:lnTo>
                    <a:pt x="170324" y="162"/>
                  </a:lnTo>
                  <a:lnTo>
                    <a:pt x="109095" y="4396"/>
                  </a:lnTo>
                  <a:lnTo>
                    <a:pt x="62406" y="22982"/>
                  </a:lnTo>
                  <a:lnTo>
                    <a:pt x="22982" y="62406"/>
                  </a:lnTo>
                  <a:lnTo>
                    <a:pt x="4396" y="109095"/>
                  </a:lnTo>
                  <a:lnTo>
                    <a:pt x="162" y="170324"/>
                  </a:lnTo>
                  <a:lnTo>
                    <a:pt x="0" y="212638"/>
                  </a:lnTo>
                  <a:lnTo>
                    <a:pt x="0" y="291709"/>
                  </a:lnTo>
                  <a:lnTo>
                    <a:pt x="162" y="334023"/>
                  </a:lnTo>
                  <a:lnTo>
                    <a:pt x="4396" y="395251"/>
                  </a:lnTo>
                  <a:lnTo>
                    <a:pt x="22982" y="441940"/>
                  </a:lnTo>
                  <a:lnTo>
                    <a:pt x="62406" y="481364"/>
                  </a:lnTo>
                  <a:lnTo>
                    <a:pt x="109095" y="499950"/>
                  </a:lnTo>
                  <a:lnTo>
                    <a:pt x="170324" y="504184"/>
                  </a:lnTo>
                  <a:lnTo>
                    <a:pt x="212638" y="504346"/>
                  </a:lnTo>
                  <a:lnTo>
                    <a:pt x="714698" y="504346"/>
                  </a:lnTo>
                  <a:lnTo>
                    <a:pt x="757012" y="504184"/>
                  </a:lnTo>
                  <a:lnTo>
                    <a:pt x="818241" y="499950"/>
                  </a:lnTo>
                  <a:lnTo>
                    <a:pt x="864930" y="481364"/>
                  </a:lnTo>
                  <a:lnTo>
                    <a:pt x="904354" y="441940"/>
                  </a:lnTo>
                  <a:lnTo>
                    <a:pt x="922940" y="395251"/>
                  </a:lnTo>
                  <a:lnTo>
                    <a:pt x="927173" y="334023"/>
                  </a:lnTo>
                  <a:lnTo>
                    <a:pt x="927336" y="291709"/>
                  </a:lnTo>
                  <a:lnTo>
                    <a:pt x="927336" y="212638"/>
                  </a:lnTo>
                  <a:lnTo>
                    <a:pt x="927173" y="170324"/>
                  </a:lnTo>
                  <a:lnTo>
                    <a:pt x="922940" y="109095"/>
                  </a:lnTo>
                  <a:lnTo>
                    <a:pt x="904354" y="62406"/>
                  </a:lnTo>
                  <a:lnTo>
                    <a:pt x="864930" y="22982"/>
                  </a:lnTo>
                  <a:lnTo>
                    <a:pt x="818241" y="4396"/>
                  </a:lnTo>
                  <a:lnTo>
                    <a:pt x="757012" y="162"/>
                  </a:lnTo>
                  <a:lnTo>
                    <a:pt x="714698"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96" name="Google Shape;1296;p89"/>
            <p:cNvSpPr/>
            <p:nvPr/>
          </p:nvSpPr>
          <p:spPr>
            <a:xfrm>
              <a:off x="8319954" y="7659079"/>
              <a:ext cx="585470" cy="585470"/>
            </a:xfrm>
            <a:custGeom>
              <a:rect b="b" l="l" r="r" t="t"/>
              <a:pathLst>
                <a:path extrusionOk="0" h="585470" w="585470">
                  <a:moveTo>
                    <a:pt x="292594" y="0"/>
                  </a:moveTo>
                  <a:lnTo>
                    <a:pt x="247807" y="3427"/>
                  </a:lnTo>
                  <a:lnTo>
                    <a:pt x="203872" y="13711"/>
                  </a:lnTo>
                  <a:lnTo>
                    <a:pt x="161641" y="30851"/>
                  </a:lnTo>
                  <a:lnTo>
                    <a:pt x="121966" y="54847"/>
                  </a:lnTo>
                  <a:lnTo>
                    <a:pt x="85699" y="85698"/>
                  </a:lnTo>
                  <a:lnTo>
                    <a:pt x="54847" y="121965"/>
                  </a:lnTo>
                  <a:lnTo>
                    <a:pt x="30851" y="161641"/>
                  </a:lnTo>
                  <a:lnTo>
                    <a:pt x="13711" y="203872"/>
                  </a:lnTo>
                  <a:lnTo>
                    <a:pt x="3427" y="247807"/>
                  </a:lnTo>
                  <a:lnTo>
                    <a:pt x="0" y="292594"/>
                  </a:lnTo>
                  <a:lnTo>
                    <a:pt x="3427" y="337380"/>
                  </a:lnTo>
                  <a:lnTo>
                    <a:pt x="13711" y="381315"/>
                  </a:lnTo>
                  <a:lnTo>
                    <a:pt x="30851" y="423546"/>
                  </a:lnTo>
                  <a:lnTo>
                    <a:pt x="54847" y="463221"/>
                  </a:lnTo>
                  <a:lnTo>
                    <a:pt x="85699" y="499488"/>
                  </a:lnTo>
                  <a:lnTo>
                    <a:pt x="121966" y="530340"/>
                  </a:lnTo>
                  <a:lnTo>
                    <a:pt x="161641" y="554336"/>
                  </a:lnTo>
                  <a:lnTo>
                    <a:pt x="203872" y="571476"/>
                  </a:lnTo>
                  <a:lnTo>
                    <a:pt x="247807" y="581760"/>
                  </a:lnTo>
                  <a:lnTo>
                    <a:pt x="292594" y="585188"/>
                  </a:lnTo>
                  <a:lnTo>
                    <a:pt x="337380" y="581760"/>
                  </a:lnTo>
                  <a:lnTo>
                    <a:pt x="381315" y="571476"/>
                  </a:lnTo>
                  <a:lnTo>
                    <a:pt x="423546" y="554336"/>
                  </a:lnTo>
                  <a:lnTo>
                    <a:pt x="463222" y="530340"/>
                  </a:lnTo>
                  <a:lnTo>
                    <a:pt x="499489" y="499488"/>
                  </a:lnTo>
                  <a:lnTo>
                    <a:pt x="530341" y="463221"/>
                  </a:lnTo>
                  <a:lnTo>
                    <a:pt x="554336" y="423546"/>
                  </a:lnTo>
                  <a:lnTo>
                    <a:pt x="571476" y="381315"/>
                  </a:lnTo>
                  <a:lnTo>
                    <a:pt x="581760" y="337380"/>
                  </a:lnTo>
                  <a:lnTo>
                    <a:pt x="585188" y="292594"/>
                  </a:lnTo>
                  <a:lnTo>
                    <a:pt x="581760" y="247807"/>
                  </a:lnTo>
                  <a:lnTo>
                    <a:pt x="571476" y="203872"/>
                  </a:lnTo>
                  <a:lnTo>
                    <a:pt x="554336" y="161641"/>
                  </a:lnTo>
                  <a:lnTo>
                    <a:pt x="530341" y="121965"/>
                  </a:lnTo>
                  <a:lnTo>
                    <a:pt x="499489" y="85698"/>
                  </a:lnTo>
                  <a:lnTo>
                    <a:pt x="463222" y="54847"/>
                  </a:lnTo>
                  <a:lnTo>
                    <a:pt x="423546" y="30851"/>
                  </a:lnTo>
                  <a:lnTo>
                    <a:pt x="381315" y="13711"/>
                  </a:lnTo>
                  <a:lnTo>
                    <a:pt x="337380" y="3427"/>
                  </a:lnTo>
                  <a:lnTo>
                    <a:pt x="292594"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297" name="Google Shape;1297;p89"/>
          <p:cNvSpPr/>
          <p:nvPr/>
        </p:nvSpPr>
        <p:spPr>
          <a:xfrm>
            <a:off x="3320957" y="3652591"/>
            <a:ext cx="422119" cy="229695"/>
          </a:xfrm>
          <a:custGeom>
            <a:rect b="b" l="l" r="r" t="t"/>
            <a:pathLst>
              <a:path extrusionOk="0" h="504825" w="927734">
                <a:moveTo>
                  <a:pt x="714697" y="0"/>
                </a:moveTo>
                <a:lnTo>
                  <a:pt x="212637" y="0"/>
                </a:lnTo>
                <a:lnTo>
                  <a:pt x="170323" y="162"/>
                </a:lnTo>
                <a:lnTo>
                  <a:pt x="109095" y="4396"/>
                </a:lnTo>
                <a:lnTo>
                  <a:pt x="62406" y="22982"/>
                </a:lnTo>
                <a:lnTo>
                  <a:pt x="22982" y="62406"/>
                </a:lnTo>
                <a:lnTo>
                  <a:pt x="4395" y="109095"/>
                </a:lnTo>
                <a:lnTo>
                  <a:pt x="162" y="170324"/>
                </a:lnTo>
                <a:lnTo>
                  <a:pt x="0" y="212638"/>
                </a:lnTo>
                <a:lnTo>
                  <a:pt x="0" y="291709"/>
                </a:lnTo>
                <a:lnTo>
                  <a:pt x="162" y="334023"/>
                </a:lnTo>
                <a:lnTo>
                  <a:pt x="4395" y="395251"/>
                </a:lnTo>
                <a:lnTo>
                  <a:pt x="22982" y="441940"/>
                </a:lnTo>
                <a:lnTo>
                  <a:pt x="62406" y="481364"/>
                </a:lnTo>
                <a:lnTo>
                  <a:pt x="109095" y="499950"/>
                </a:lnTo>
                <a:lnTo>
                  <a:pt x="170323" y="504184"/>
                </a:lnTo>
                <a:lnTo>
                  <a:pt x="212637" y="504346"/>
                </a:lnTo>
                <a:lnTo>
                  <a:pt x="714697" y="504346"/>
                </a:lnTo>
                <a:lnTo>
                  <a:pt x="757011" y="504184"/>
                </a:lnTo>
                <a:lnTo>
                  <a:pt x="818240" y="499950"/>
                </a:lnTo>
                <a:lnTo>
                  <a:pt x="864929" y="481364"/>
                </a:lnTo>
                <a:lnTo>
                  <a:pt x="904353" y="441940"/>
                </a:lnTo>
                <a:lnTo>
                  <a:pt x="922939" y="395251"/>
                </a:lnTo>
                <a:lnTo>
                  <a:pt x="927173" y="334023"/>
                </a:lnTo>
                <a:lnTo>
                  <a:pt x="927336" y="291709"/>
                </a:lnTo>
                <a:lnTo>
                  <a:pt x="927336" y="212638"/>
                </a:lnTo>
                <a:lnTo>
                  <a:pt x="927173" y="170324"/>
                </a:lnTo>
                <a:lnTo>
                  <a:pt x="922939" y="109095"/>
                </a:lnTo>
                <a:lnTo>
                  <a:pt x="904353" y="62406"/>
                </a:lnTo>
                <a:lnTo>
                  <a:pt x="864929" y="22982"/>
                </a:lnTo>
                <a:lnTo>
                  <a:pt x="818240" y="4396"/>
                </a:lnTo>
                <a:lnTo>
                  <a:pt x="757011" y="162"/>
                </a:lnTo>
                <a:lnTo>
                  <a:pt x="714697" y="0"/>
                </a:lnTo>
                <a:close/>
              </a:path>
            </a:pathLst>
          </a:custGeom>
          <a:solidFill>
            <a:srgbClr val="FEAE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98" name="Google Shape;1298;p89"/>
          <p:cNvSpPr txBox="1"/>
          <p:nvPr/>
        </p:nvSpPr>
        <p:spPr>
          <a:xfrm>
            <a:off x="3271974" y="3345534"/>
            <a:ext cx="830400" cy="518400"/>
          </a:xfrm>
          <a:prstGeom prst="rect">
            <a:avLst/>
          </a:prstGeom>
          <a:noFill/>
          <a:ln cap="flat" cmpd="sng" w="52350">
            <a:solidFill>
              <a:srgbClr val="000000"/>
            </a:solidFill>
            <a:prstDash val="solid"/>
            <a:round/>
            <a:headEnd len="sm" w="sm" type="none"/>
            <a:tailEnd len="sm" w="sm" type="none"/>
          </a:ln>
        </p:spPr>
        <p:txBody>
          <a:bodyPr anchorCtr="0" anchor="t" bIns="0" lIns="0" spcFirstLastPara="1" rIns="0" wrap="square" tIns="58625">
            <a:spAutoFit/>
          </a:bodyPr>
          <a:lstStyle/>
          <a:p>
            <a:pPr indent="0" lvl="0" marL="203200" rtl="0" algn="l">
              <a:lnSpc>
                <a:spcPct val="100000"/>
              </a:lnSpc>
              <a:spcBef>
                <a:spcPts val="0"/>
              </a:spcBef>
              <a:spcAft>
                <a:spcPts val="0"/>
              </a:spcAft>
              <a:buNone/>
            </a:pPr>
            <a:r>
              <a:rPr lang="en" sz="1200">
                <a:solidFill>
                  <a:srgbClr val="FFFFFF"/>
                </a:solidFill>
                <a:latin typeface="Arial"/>
                <a:ea typeface="Arial"/>
                <a:cs typeface="Arial"/>
                <a:sym typeface="Arial"/>
              </a:rPr>
              <a:t>4</a:t>
            </a:r>
            <a:endParaRPr sz="1200">
              <a:latin typeface="Arial"/>
              <a:ea typeface="Arial"/>
              <a:cs typeface="Arial"/>
              <a:sym typeface="Arial"/>
            </a:endParaRPr>
          </a:p>
          <a:p>
            <a:pPr indent="0" lvl="0" marL="203200" rtl="0" algn="l">
              <a:lnSpc>
                <a:spcPct val="100000"/>
              </a:lnSpc>
              <a:spcBef>
                <a:spcPts val="700"/>
              </a:spcBef>
              <a:spcAft>
                <a:spcPts val="0"/>
              </a:spcAft>
              <a:buNone/>
            </a:pPr>
            <a:r>
              <a:rPr lang="en" sz="1200">
                <a:solidFill>
                  <a:srgbClr val="FFFFFF"/>
                </a:solidFill>
                <a:latin typeface="Arial"/>
                <a:ea typeface="Arial"/>
                <a:cs typeface="Arial"/>
                <a:sym typeface="Arial"/>
              </a:rPr>
              <a:t>3</a:t>
            </a:r>
            <a:endParaRPr sz="1200">
              <a:latin typeface="Arial"/>
              <a:ea typeface="Arial"/>
              <a:cs typeface="Arial"/>
              <a:sym typeface="Arial"/>
            </a:endParaRPr>
          </a:p>
        </p:txBody>
      </p:sp>
      <p:sp>
        <p:nvSpPr>
          <p:cNvPr id="1299" name="Google Shape;1299;p89"/>
          <p:cNvSpPr/>
          <p:nvPr/>
        </p:nvSpPr>
        <p:spPr>
          <a:xfrm>
            <a:off x="3181426" y="4537923"/>
            <a:ext cx="347288" cy="187512"/>
          </a:xfrm>
          <a:custGeom>
            <a:rect b="b" l="l" r="r" t="t"/>
            <a:pathLst>
              <a:path extrusionOk="0" h="412115" w="763270">
                <a:moveTo>
                  <a:pt x="550375" y="0"/>
                </a:moveTo>
                <a:lnTo>
                  <a:pt x="212638" y="0"/>
                </a:lnTo>
                <a:lnTo>
                  <a:pt x="170439" y="159"/>
                </a:lnTo>
                <a:lnTo>
                  <a:pt x="109376" y="4317"/>
                </a:lnTo>
                <a:lnTo>
                  <a:pt x="62572" y="22880"/>
                </a:lnTo>
                <a:lnTo>
                  <a:pt x="22881" y="62572"/>
                </a:lnTo>
                <a:lnTo>
                  <a:pt x="4499" y="108454"/>
                </a:lnTo>
                <a:lnTo>
                  <a:pt x="220" y="167518"/>
                </a:lnTo>
                <a:lnTo>
                  <a:pt x="0" y="205882"/>
                </a:lnTo>
                <a:lnTo>
                  <a:pt x="220" y="244246"/>
                </a:lnTo>
                <a:lnTo>
                  <a:pt x="4499" y="303309"/>
                </a:lnTo>
                <a:lnTo>
                  <a:pt x="22881" y="349192"/>
                </a:lnTo>
                <a:lnTo>
                  <a:pt x="62572" y="388884"/>
                </a:lnTo>
                <a:lnTo>
                  <a:pt x="109376" y="407447"/>
                </a:lnTo>
                <a:lnTo>
                  <a:pt x="170439" y="411605"/>
                </a:lnTo>
                <a:lnTo>
                  <a:pt x="212638" y="411764"/>
                </a:lnTo>
                <a:lnTo>
                  <a:pt x="550375" y="411764"/>
                </a:lnTo>
                <a:lnTo>
                  <a:pt x="592575" y="411605"/>
                </a:lnTo>
                <a:lnTo>
                  <a:pt x="653637" y="407447"/>
                </a:lnTo>
                <a:lnTo>
                  <a:pt x="700441" y="388884"/>
                </a:lnTo>
                <a:lnTo>
                  <a:pt x="740132" y="349192"/>
                </a:lnTo>
                <a:lnTo>
                  <a:pt x="758514" y="303309"/>
                </a:lnTo>
                <a:lnTo>
                  <a:pt x="762793" y="244246"/>
                </a:lnTo>
                <a:lnTo>
                  <a:pt x="763013" y="205882"/>
                </a:lnTo>
                <a:lnTo>
                  <a:pt x="762793" y="167518"/>
                </a:lnTo>
                <a:lnTo>
                  <a:pt x="758514" y="108454"/>
                </a:lnTo>
                <a:lnTo>
                  <a:pt x="740132" y="62572"/>
                </a:lnTo>
                <a:lnTo>
                  <a:pt x="700441" y="22880"/>
                </a:lnTo>
                <a:lnTo>
                  <a:pt x="653637" y="4317"/>
                </a:lnTo>
                <a:lnTo>
                  <a:pt x="592575" y="159"/>
                </a:lnTo>
                <a:lnTo>
                  <a:pt x="550375" y="0"/>
                </a:lnTo>
                <a:close/>
              </a:path>
            </a:pathLst>
          </a:custGeom>
          <a:solidFill>
            <a:srgbClr val="92929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00" name="Google Shape;1300;p89"/>
          <p:cNvSpPr txBox="1"/>
          <p:nvPr/>
        </p:nvSpPr>
        <p:spPr>
          <a:xfrm>
            <a:off x="3528717" y="4537920"/>
            <a:ext cx="1258200" cy="445500"/>
          </a:xfrm>
          <a:prstGeom prst="rect">
            <a:avLst/>
          </a:prstGeom>
          <a:noFill/>
          <a:ln>
            <a:noFill/>
          </a:ln>
        </p:spPr>
        <p:txBody>
          <a:bodyPr anchorCtr="0" anchor="t" bIns="0" lIns="0" spcFirstLastPara="1" rIns="0" wrap="square" tIns="5475">
            <a:spAutoFit/>
          </a:bodyPr>
          <a:lstStyle/>
          <a:p>
            <a:pPr indent="25400" lvl="0" marL="0" marR="0" rtl="0" algn="l">
              <a:lnSpc>
                <a:spcPct val="159800"/>
              </a:lnSpc>
              <a:spcBef>
                <a:spcPts val="0"/>
              </a:spcBef>
              <a:spcAft>
                <a:spcPts val="0"/>
              </a:spcAft>
              <a:buNone/>
            </a:pPr>
            <a:r>
              <a:rPr lang="en" sz="1100">
                <a:latin typeface="Arial"/>
                <a:ea typeface="Arial"/>
                <a:cs typeface="Arial"/>
                <a:sym typeface="Arial"/>
              </a:rPr>
              <a:t>Local checkpoint Remote checkpoint</a:t>
            </a:r>
            <a:endParaRPr sz="1100">
              <a:latin typeface="Arial"/>
              <a:ea typeface="Arial"/>
              <a:cs typeface="Arial"/>
              <a:sym typeface="Arial"/>
            </a:endParaRPr>
          </a:p>
        </p:txBody>
      </p:sp>
      <p:sp>
        <p:nvSpPr>
          <p:cNvPr id="1301" name="Google Shape;1301;p89"/>
          <p:cNvSpPr/>
          <p:nvPr/>
        </p:nvSpPr>
        <p:spPr>
          <a:xfrm>
            <a:off x="3181426" y="4797055"/>
            <a:ext cx="347288" cy="187512"/>
          </a:xfrm>
          <a:custGeom>
            <a:rect b="b" l="l" r="r" t="t"/>
            <a:pathLst>
              <a:path extrusionOk="0" h="412115" w="763270">
                <a:moveTo>
                  <a:pt x="550375" y="0"/>
                </a:moveTo>
                <a:lnTo>
                  <a:pt x="212638" y="0"/>
                </a:lnTo>
                <a:lnTo>
                  <a:pt x="170439" y="159"/>
                </a:lnTo>
                <a:lnTo>
                  <a:pt x="109376" y="4317"/>
                </a:lnTo>
                <a:lnTo>
                  <a:pt x="62572" y="22880"/>
                </a:lnTo>
                <a:lnTo>
                  <a:pt x="22881" y="62572"/>
                </a:lnTo>
                <a:lnTo>
                  <a:pt x="4499" y="108455"/>
                </a:lnTo>
                <a:lnTo>
                  <a:pt x="220" y="167518"/>
                </a:lnTo>
                <a:lnTo>
                  <a:pt x="0" y="205882"/>
                </a:lnTo>
                <a:lnTo>
                  <a:pt x="220" y="244246"/>
                </a:lnTo>
                <a:lnTo>
                  <a:pt x="4499" y="303310"/>
                </a:lnTo>
                <a:lnTo>
                  <a:pt x="22881" y="349193"/>
                </a:lnTo>
                <a:lnTo>
                  <a:pt x="62572" y="388884"/>
                </a:lnTo>
                <a:lnTo>
                  <a:pt x="109376" y="407448"/>
                </a:lnTo>
                <a:lnTo>
                  <a:pt x="170439" y="411605"/>
                </a:lnTo>
                <a:lnTo>
                  <a:pt x="212638" y="411765"/>
                </a:lnTo>
                <a:lnTo>
                  <a:pt x="550375" y="411765"/>
                </a:lnTo>
                <a:lnTo>
                  <a:pt x="592575" y="411605"/>
                </a:lnTo>
                <a:lnTo>
                  <a:pt x="653637" y="407448"/>
                </a:lnTo>
                <a:lnTo>
                  <a:pt x="700441" y="388884"/>
                </a:lnTo>
                <a:lnTo>
                  <a:pt x="740132" y="349193"/>
                </a:lnTo>
                <a:lnTo>
                  <a:pt x="758514" y="303310"/>
                </a:lnTo>
                <a:lnTo>
                  <a:pt x="762793" y="244246"/>
                </a:lnTo>
                <a:lnTo>
                  <a:pt x="763013" y="205882"/>
                </a:lnTo>
                <a:lnTo>
                  <a:pt x="762793" y="167518"/>
                </a:lnTo>
                <a:lnTo>
                  <a:pt x="758514" y="108455"/>
                </a:lnTo>
                <a:lnTo>
                  <a:pt x="740132" y="62572"/>
                </a:lnTo>
                <a:lnTo>
                  <a:pt x="700441" y="22880"/>
                </a:lnTo>
                <a:lnTo>
                  <a:pt x="653637" y="4317"/>
                </a:lnTo>
                <a:lnTo>
                  <a:pt x="592575" y="159"/>
                </a:lnTo>
                <a:lnTo>
                  <a:pt x="550375" y="0"/>
                </a:lnTo>
                <a:close/>
              </a:path>
            </a:pathLst>
          </a:custGeom>
          <a:solidFill>
            <a:srgbClr val="FEAE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nvGrpSpPr>
          <p:cNvPr id="1302" name="Google Shape;1302;p89"/>
          <p:cNvGrpSpPr/>
          <p:nvPr/>
        </p:nvGrpSpPr>
        <p:grpSpPr>
          <a:xfrm>
            <a:off x="2555545" y="2558897"/>
            <a:ext cx="222886" cy="215952"/>
            <a:chOff x="5619053" y="5626423"/>
            <a:chExt cx="490075" cy="474828"/>
          </a:xfrm>
        </p:grpSpPr>
        <p:sp>
          <p:nvSpPr>
            <p:cNvPr id="1303" name="Google Shape;1303;p89"/>
            <p:cNvSpPr/>
            <p:nvPr/>
          </p:nvSpPr>
          <p:spPr>
            <a:xfrm>
              <a:off x="5619053" y="5626423"/>
              <a:ext cx="405129" cy="321310"/>
            </a:xfrm>
            <a:custGeom>
              <a:rect b="b" l="l" r="r" t="t"/>
              <a:pathLst>
                <a:path extrusionOk="0" h="321310" w="405129">
                  <a:moveTo>
                    <a:pt x="0" y="202034"/>
                  </a:moveTo>
                  <a:lnTo>
                    <a:pt x="35971" y="152660"/>
                  </a:lnTo>
                  <a:lnTo>
                    <a:pt x="70402" y="110178"/>
                  </a:lnTo>
                  <a:lnTo>
                    <a:pt x="103294" y="74587"/>
                  </a:lnTo>
                  <a:lnTo>
                    <a:pt x="134647" y="45887"/>
                  </a:lnTo>
                  <a:lnTo>
                    <a:pt x="192734" y="9161"/>
                  </a:lnTo>
                  <a:lnTo>
                    <a:pt x="244664" y="0"/>
                  </a:lnTo>
                  <a:lnTo>
                    <a:pt x="268319" y="5755"/>
                  </a:lnTo>
                  <a:lnTo>
                    <a:pt x="311012" y="37941"/>
                  </a:lnTo>
                  <a:lnTo>
                    <a:pt x="347546" y="97691"/>
                  </a:lnTo>
                  <a:lnTo>
                    <a:pt x="363504" y="137903"/>
                  </a:lnTo>
                  <a:lnTo>
                    <a:pt x="377923" y="185006"/>
                  </a:lnTo>
                  <a:lnTo>
                    <a:pt x="390802" y="239000"/>
                  </a:lnTo>
                  <a:lnTo>
                    <a:pt x="402142" y="299885"/>
                  </a:lnTo>
                  <a:lnTo>
                    <a:pt x="404640" y="320685"/>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04" name="Google Shape;1304;p89"/>
            <p:cNvSpPr/>
            <p:nvPr/>
          </p:nvSpPr>
          <p:spPr>
            <a:xfrm>
              <a:off x="5933868" y="5915831"/>
              <a:ext cx="175260" cy="185420"/>
            </a:xfrm>
            <a:custGeom>
              <a:rect b="b" l="l" r="r" t="t"/>
              <a:pathLst>
                <a:path extrusionOk="0" h="185420" w="175260">
                  <a:moveTo>
                    <a:pt x="174656" y="0"/>
                  </a:moveTo>
                  <a:lnTo>
                    <a:pt x="0" y="20970"/>
                  </a:lnTo>
                  <a:lnTo>
                    <a:pt x="108298" y="185142"/>
                  </a:lnTo>
                  <a:lnTo>
                    <a:pt x="17465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305" name="Google Shape;1305;p89"/>
          <p:cNvGrpSpPr/>
          <p:nvPr/>
        </p:nvGrpSpPr>
        <p:grpSpPr>
          <a:xfrm>
            <a:off x="3741465" y="3394369"/>
            <a:ext cx="222886" cy="215952"/>
            <a:chOff x="8226617" y="7463433"/>
            <a:chExt cx="490075" cy="474828"/>
          </a:xfrm>
        </p:grpSpPr>
        <p:sp>
          <p:nvSpPr>
            <p:cNvPr id="1306" name="Google Shape;1306;p89"/>
            <p:cNvSpPr/>
            <p:nvPr/>
          </p:nvSpPr>
          <p:spPr>
            <a:xfrm>
              <a:off x="8226617" y="7463433"/>
              <a:ext cx="405129" cy="321309"/>
            </a:xfrm>
            <a:custGeom>
              <a:rect b="b" l="l" r="r" t="t"/>
              <a:pathLst>
                <a:path extrusionOk="0" h="321309" w="405129">
                  <a:moveTo>
                    <a:pt x="0" y="202034"/>
                  </a:moveTo>
                  <a:lnTo>
                    <a:pt x="35971" y="152660"/>
                  </a:lnTo>
                  <a:lnTo>
                    <a:pt x="70402" y="110178"/>
                  </a:lnTo>
                  <a:lnTo>
                    <a:pt x="103294" y="74587"/>
                  </a:lnTo>
                  <a:lnTo>
                    <a:pt x="134647" y="45887"/>
                  </a:lnTo>
                  <a:lnTo>
                    <a:pt x="192734" y="9161"/>
                  </a:lnTo>
                  <a:lnTo>
                    <a:pt x="244664" y="0"/>
                  </a:lnTo>
                  <a:lnTo>
                    <a:pt x="268319" y="5755"/>
                  </a:lnTo>
                  <a:lnTo>
                    <a:pt x="311012" y="37941"/>
                  </a:lnTo>
                  <a:lnTo>
                    <a:pt x="347546" y="97691"/>
                  </a:lnTo>
                  <a:lnTo>
                    <a:pt x="363504" y="137903"/>
                  </a:lnTo>
                  <a:lnTo>
                    <a:pt x="377923" y="185006"/>
                  </a:lnTo>
                  <a:lnTo>
                    <a:pt x="390802" y="239000"/>
                  </a:lnTo>
                  <a:lnTo>
                    <a:pt x="402142" y="299885"/>
                  </a:lnTo>
                  <a:lnTo>
                    <a:pt x="404640" y="320685"/>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07" name="Google Shape;1307;p89"/>
            <p:cNvSpPr/>
            <p:nvPr/>
          </p:nvSpPr>
          <p:spPr>
            <a:xfrm>
              <a:off x="8541433" y="7752841"/>
              <a:ext cx="175259" cy="185420"/>
            </a:xfrm>
            <a:custGeom>
              <a:rect b="b" l="l" r="r" t="t"/>
              <a:pathLst>
                <a:path extrusionOk="0" h="185420" w="175259">
                  <a:moveTo>
                    <a:pt x="174656" y="0"/>
                  </a:moveTo>
                  <a:lnTo>
                    <a:pt x="0" y="20970"/>
                  </a:lnTo>
                  <a:lnTo>
                    <a:pt x="108297" y="185142"/>
                  </a:lnTo>
                  <a:lnTo>
                    <a:pt x="17465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308" name="Google Shape;1308;p89"/>
          <p:cNvGrpSpPr/>
          <p:nvPr/>
        </p:nvGrpSpPr>
        <p:grpSpPr>
          <a:xfrm>
            <a:off x="1386834" y="3403748"/>
            <a:ext cx="222886" cy="215952"/>
            <a:chOff x="3049328" y="7484054"/>
            <a:chExt cx="490074" cy="474828"/>
          </a:xfrm>
        </p:grpSpPr>
        <p:sp>
          <p:nvSpPr>
            <p:cNvPr id="1309" name="Google Shape;1309;p89"/>
            <p:cNvSpPr/>
            <p:nvPr/>
          </p:nvSpPr>
          <p:spPr>
            <a:xfrm>
              <a:off x="3049328" y="7484054"/>
              <a:ext cx="405129" cy="321309"/>
            </a:xfrm>
            <a:custGeom>
              <a:rect b="b" l="l" r="r" t="t"/>
              <a:pathLst>
                <a:path extrusionOk="0" h="321309" w="405129">
                  <a:moveTo>
                    <a:pt x="0" y="202034"/>
                  </a:moveTo>
                  <a:lnTo>
                    <a:pt x="35971" y="152660"/>
                  </a:lnTo>
                  <a:lnTo>
                    <a:pt x="70402" y="110178"/>
                  </a:lnTo>
                  <a:lnTo>
                    <a:pt x="103294" y="74587"/>
                  </a:lnTo>
                  <a:lnTo>
                    <a:pt x="134647" y="45887"/>
                  </a:lnTo>
                  <a:lnTo>
                    <a:pt x="192734" y="9161"/>
                  </a:lnTo>
                  <a:lnTo>
                    <a:pt x="244664" y="0"/>
                  </a:lnTo>
                  <a:lnTo>
                    <a:pt x="268319" y="5755"/>
                  </a:lnTo>
                  <a:lnTo>
                    <a:pt x="311012" y="37941"/>
                  </a:lnTo>
                  <a:lnTo>
                    <a:pt x="347546" y="97691"/>
                  </a:lnTo>
                  <a:lnTo>
                    <a:pt x="363504" y="137903"/>
                  </a:lnTo>
                  <a:lnTo>
                    <a:pt x="377923" y="185006"/>
                  </a:lnTo>
                  <a:lnTo>
                    <a:pt x="390802" y="239000"/>
                  </a:lnTo>
                  <a:lnTo>
                    <a:pt x="402142" y="299885"/>
                  </a:lnTo>
                  <a:lnTo>
                    <a:pt x="404640" y="320685"/>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10" name="Google Shape;1310;p89"/>
            <p:cNvSpPr/>
            <p:nvPr/>
          </p:nvSpPr>
          <p:spPr>
            <a:xfrm>
              <a:off x="3364142" y="7773462"/>
              <a:ext cx="175260" cy="185420"/>
            </a:xfrm>
            <a:custGeom>
              <a:rect b="b" l="l" r="r" t="t"/>
              <a:pathLst>
                <a:path extrusionOk="0" h="185420" w="175260">
                  <a:moveTo>
                    <a:pt x="174657" y="0"/>
                  </a:moveTo>
                  <a:lnTo>
                    <a:pt x="0" y="20970"/>
                  </a:lnTo>
                  <a:lnTo>
                    <a:pt x="108298" y="185140"/>
                  </a:lnTo>
                  <a:lnTo>
                    <a:pt x="174657"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311" name="Google Shape;1311;p89"/>
          <p:cNvGrpSpPr/>
          <p:nvPr/>
        </p:nvGrpSpPr>
        <p:grpSpPr>
          <a:xfrm>
            <a:off x="2555545" y="4208445"/>
            <a:ext cx="222886" cy="215952"/>
            <a:chOff x="5619053" y="9253396"/>
            <a:chExt cx="490075" cy="474829"/>
          </a:xfrm>
        </p:grpSpPr>
        <p:sp>
          <p:nvSpPr>
            <p:cNvPr id="1312" name="Google Shape;1312;p89"/>
            <p:cNvSpPr/>
            <p:nvPr/>
          </p:nvSpPr>
          <p:spPr>
            <a:xfrm>
              <a:off x="5619053" y="9253396"/>
              <a:ext cx="405129" cy="321309"/>
            </a:xfrm>
            <a:custGeom>
              <a:rect b="b" l="l" r="r" t="t"/>
              <a:pathLst>
                <a:path extrusionOk="0" h="321309" w="405129">
                  <a:moveTo>
                    <a:pt x="0" y="202034"/>
                  </a:moveTo>
                  <a:lnTo>
                    <a:pt x="35971" y="152660"/>
                  </a:lnTo>
                  <a:lnTo>
                    <a:pt x="70402" y="110178"/>
                  </a:lnTo>
                  <a:lnTo>
                    <a:pt x="103294" y="74587"/>
                  </a:lnTo>
                  <a:lnTo>
                    <a:pt x="134647" y="45887"/>
                  </a:lnTo>
                  <a:lnTo>
                    <a:pt x="192734" y="9161"/>
                  </a:lnTo>
                  <a:lnTo>
                    <a:pt x="244664" y="0"/>
                  </a:lnTo>
                  <a:lnTo>
                    <a:pt x="268319" y="5755"/>
                  </a:lnTo>
                  <a:lnTo>
                    <a:pt x="311012" y="37941"/>
                  </a:lnTo>
                  <a:lnTo>
                    <a:pt x="347546" y="97691"/>
                  </a:lnTo>
                  <a:lnTo>
                    <a:pt x="363504" y="137903"/>
                  </a:lnTo>
                  <a:lnTo>
                    <a:pt x="377923" y="185006"/>
                  </a:lnTo>
                  <a:lnTo>
                    <a:pt x="390802" y="239000"/>
                  </a:lnTo>
                  <a:lnTo>
                    <a:pt x="402142" y="299885"/>
                  </a:lnTo>
                  <a:lnTo>
                    <a:pt x="404640" y="320685"/>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13" name="Google Shape;1313;p89"/>
            <p:cNvSpPr/>
            <p:nvPr/>
          </p:nvSpPr>
          <p:spPr>
            <a:xfrm>
              <a:off x="5933868" y="9542805"/>
              <a:ext cx="175260" cy="185420"/>
            </a:xfrm>
            <a:custGeom>
              <a:rect b="b" l="l" r="r" t="t"/>
              <a:pathLst>
                <a:path extrusionOk="0" h="185420" w="175260">
                  <a:moveTo>
                    <a:pt x="174656" y="0"/>
                  </a:moveTo>
                  <a:lnTo>
                    <a:pt x="0" y="20968"/>
                  </a:lnTo>
                  <a:lnTo>
                    <a:pt x="108298" y="185140"/>
                  </a:lnTo>
                  <a:lnTo>
                    <a:pt x="17465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314" name="Google Shape;1314;p89"/>
          <p:cNvSpPr/>
          <p:nvPr/>
        </p:nvSpPr>
        <p:spPr>
          <a:xfrm>
            <a:off x="5788676" y="2822277"/>
            <a:ext cx="2799394" cy="419519"/>
          </a:xfrm>
          <a:custGeom>
            <a:rect b="b" l="l" r="r" t="t"/>
            <a:pathLst>
              <a:path extrusionOk="0" h="922020" w="6152515">
                <a:moveTo>
                  <a:pt x="5912385" y="0"/>
                </a:moveTo>
                <a:lnTo>
                  <a:pt x="240097" y="0"/>
                </a:lnTo>
                <a:lnTo>
                  <a:pt x="192322" y="183"/>
                </a:lnTo>
                <a:lnTo>
                  <a:pt x="153792" y="1470"/>
                </a:lnTo>
                <a:lnTo>
                  <a:pt x="99190" y="11765"/>
                </a:lnTo>
                <a:lnTo>
                  <a:pt x="45789" y="45784"/>
                </a:lnTo>
                <a:lnTo>
                  <a:pt x="11769" y="99184"/>
                </a:lnTo>
                <a:lnTo>
                  <a:pt x="1471" y="153787"/>
                </a:lnTo>
                <a:lnTo>
                  <a:pt x="183" y="192318"/>
                </a:lnTo>
                <a:lnTo>
                  <a:pt x="0" y="240096"/>
                </a:lnTo>
                <a:lnTo>
                  <a:pt x="0" y="681734"/>
                </a:lnTo>
                <a:lnTo>
                  <a:pt x="183" y="729512"/>
                </a:lnTo>
                <a:lnTo>
                  <a:pt x="1471" y="768043"/>
                </a:lnTo>
                <a:lnTo>
                  <a:pt x="11769" y="822647"/>
                </a:lnTo>
                <a:lnTo>
                  <a:pt x="45789" y="876046"/>
                </a:lnTo>
                <a:lnTo>
                  <a:pt x="99190" y="910065"/>
                </a:lnTo>
                <a:lnTo>
                  <a:pt x="153792" y="920360"/>
                </a:lnTo>
                <a:lnTo>
                  <a:pt x="192322" y="921647"/>
                </a:lnTo>
                <a:lnTo>
                  <a:pt x="240097" y="921831"/>
                </a:lnTo>
                <a:lnTo>
                  <a:pt x="5912385" y="921831"/>
                </a:lnTo>
                <a:lnTo>
                  <a:pt x="5960164" y="921647"/>
                </a:lnTo>
                <a:lnTo>
                  <a:pt x="5998695" y="920360"/>
                </a:lnTo>
                <a:lnTo>
                  <a:pt x="6053302" y="910065"/>
                </a:lnTo>
                <a:lnTo>
                  <a:pt x="6106700" y="876046"/>
                </a:lnTo>
                <a:lnTo>
                  <a:pt x="6140724" y="822647"/>
                </a:lnTo>
                <a:lnTo>
                  <a:pt x="6151012" y="768043"/>
                </a:lnTo>
                <a:lnTo>
                  <a:pt x="6152299" y="729512"/>
                </a:lnTo>
                <a:lnTo>
                  <a:pt x="6152482" y="681734"/>
                </a:lnTo>
                <a:lnTo>
                  <a:pt x="6152482" y="240096"/>
                </a:lnTo>
                <a:lnTo>
                  <a:pt x="6152299" y="192318"/>
                </a:lnTo>
                <a:lnTo>
                  <a:pt x="6151012" y="153787"/>
                </a:lnTo>
                <a:lnTo>
                  <a:pt x="6140724" y="99184"/>
                </a:lnTo>
                <a:lnTo>
                  <a:pt x="6106700" y="45784"/>
                </a:lnTo>
                <a:lnTo>
                  <a:pt x="6053302" y="11765"/>
                </a:lnTo>
                <a:lnTo>
                  <a:pt x="5998695" y="1470"/>
                </a:lnTo>
                <a:lnTo>
                  <a:pt x="5960164" y="183"/>
                </a:lnTo>
                <a:lnTo>
                  <a:pt x="5912385"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15" name="Google Shape;1315;p89"/>
          <p:cNvSpPr txBox="1"/>
          <p:nvPr/>
        </p:nvSpPr>
        <p:spPr>
          <a:xfrm>
            <a:off x="6314656" y="2917558"/>
            <a:ext cx="17934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solidFill>
                  <a:srgbClr val="434343"/>
                </a:solidFill>
                <a:latin typeface="Arial"/>
                <a:ea typeface="Arial"/>
                <a:cs typeface="Arial"/>
                <a:sym typeface="Arial"/>
              </a:rPr>
              <a:t>Negligible retrieval time</a:t>
            </a:r>
            <a:endParaRPr sz="1300">
              <a:latin typeface="Arial"/>
              <a:ea typeface="Arial"/>
              <a:cs typeface="Arial"/>
              <a:sym typeface="Arial"/>
            </a:endParaRPr>
          </a:p>
        </p:txBody>
      </p:sp>
      <p:sp>
        <p:nvSpPr>
          <p:cNvPr id="1316" name="Google Shape;1316;p89"/>
          <p:cNvSpPr/>
          <p:nvPr/>
        </p:nvSpPr>
        <p:spPr>
          <a:xfrm>
            <a:off x="5788676" y="3557655"/>
            <a:ext cx="2799394" cy="419519"/>
          </a:xfrm>
          <a:custGeom>
            <a:rect b="b" l="l" r="r" t="t"/>
            <a:pathLst>
              <a:path extrusionOk="0" h="922020" w="6152515">
                <a:moveTo>
                  <a:pt x="5912385" y="0"/>
                </a:moveTo>
                <a:lnTo>
                  <a:pt x="240097" y="0"/>
                </a:lnTo>
                <a:lnTo>
                  <a:pt x="192322" y="183"/>
                </a:lnTo>
                <a:lnTo>
                  <a:pt x="153792" y="1470"/>
                </a:lnTo>
                <a:lnTo>
                  <a:pt x="99190" y="11766"/>
                </a:lnTo>
                <a:lnTo>
                  <a:pt x="45789" y="45785"/>
                </a:lnTo>
                <a:lnTo>
                  <a:pt x="11769" y="99184"/>
                </a:lnTo>
                <a:lnTo>
                  <a:pt x="1471" y="153788"/>
                </a:lnTo>
                <a:lnTo>
                  <a:pt x="183" y="192319"/>
                </a:lnTo>
                <a:lnTo>
                  <a:pt x="0" y="240097"/>
                </a:lnTo>
                <a:lnTo>
                  <a:pt x="0" y="681735"/>
                </a:lnTo>
                <a:lnTo>
                  <a:pt x="183" y="729512"/>
                </a:lnTo>
                <a:lnTo>
                  <a:pt x="1471" y="768043"/>
                </a:lnTo>
                <a:lnTo>
                  <a:pt x="11769" y="822647"/>
                </a:lnTo>
                <a:lnTo>
                  <a:pt x="45789" y="876046"/>
                </a:lnTo>
                <a:lnTo>
                  <a:pt x="99190" y="910066"/>
                </a:lnTo>
                <a:lnTo>
                  <a:pt x="153792" y="920360"/>
                </a:lnTo>
                <a:lnTo>
                  <a:pt x="192322" y="921647"/>
                </a:lnTo>
                <a:lnTo>
                  <a:pt x="240097" y="921831"/>
                </a:lnTo>
                <a:lnTo>
                  <a:pt x="5912385" y="921831"/>
                </a:lnTo>
                <a:lnTo>
                  <a:pt x="5960164" y="921647"/>
                </a:lnTo>
                <a:lnTo>
                  <a:pt x="5998695" y="920360"/>
                </a:lnTo>
                <a:lnTo>
                  <a:pt x="6053302" y="910066"/>
                </a:lnTo>
                <a:lnTo>
                  <a:pt x="6106700" y="876046"/>
                </a:lnTo>
                <a:lnTo>
                  <a:pt x="6140724" y="822647"/>
                </a:lnTo>
                <a:lnTo>
                  <a:pt x="6151012" y="768043"/>
                </a:lnTo>
                <a:lnTo>
                  <a:pt x="6152299" y="729512"/>
                </a:lnTo>
                <a:lnTo>
                  <a:pt x="6152482" y="681735"/>
                </a:lnTo>
                <a:lnTo>
                  <a:pt x="6152482" y="240097"/>
                </a:lnTo>
                <a:lnTo>
                  <a:pt x="6152299" y="192319"/>
                </a:lnTo>
                <a:lnTo>
                  <a:pt x="6151012" y="153788"/>
                </a:lnTo>
                <a:lnTo>
                  <a:pt x="6140724" y="99184"/>
                </a:lnTo>
                <a:lnTo>
                  <a:pt x="6106700" y="45785"/>
                </a:lnTo>
                <a:lnTo>
                  <a:pt x="6053302" y="11766"/>
                </a:lnTo>
                <a:lnTo>
                  <a:pt x="5998695" y="1470"/>
                </a:lnTo>
                <a:lnTo>
                  <a:pt x="5960164" y="183"/>
                </a:lnTo>
                <a:lnTo>
                  <a:pt x="5912385"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17" name="Google Shape;1317;p89"/>
          <p:cNvSpPr txBox="1"/>
          <p:nvPr/>
        </p:nvSpPr>
        <p:spPr>
          <a:xfrm>
            <a:off x="6214572" y="3652934"/>
            <a:ext cx="19938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solidFill>
                  <a:srgbClr val="434343"/>
                </a:solidFill>
                <a:latin typeface="Arial"/>
                <a:ea typeface="Arial"/>
                <a:cs typeface="Arial"/>
                <a:sym typeface="Arial"/>
              </a:rPr>
              <a:t>Just few iterations are lost</a:t>
            </a:r>
            <a:endParaRPr sz="1300">
              <a:latin typeface="Arial"/>
              <a:ea typeface="Arial"/>
              <a:cs typeface="Arial"/>
              <a:sym typeface="Arial"/>
            </a:endParaRPr>
          </a:p>
        </p:txBody>
      </p:sp>
      <p:sp>
        <p:nvSpPr>
          <p:cNvPr id="1318" name="Google Shape;1318;p89"/>
          <p:cNvSpPr txBox="1"/>
          <p:nvPr/>
        </p:nvSpPr>
        <p:spPr>
          <a:xfrm>
            <a:off x="4516217" y="4920808"/>
            <a:ext cx="107100" cy="111300"/>
          </a:xfrm>
          <a:prstGeom prst="rect">
            <a:avLst/>
          </a:prstGeom>
          <a:noFill/>
          <a:ln>
            <a:noFill/>
          </a:ln>
        </p:spPr>
        <p:txBody>
          <a:bodyPr anchorCtr="0" anchor="t" bIns="0" lIns="0" spcFirstLastPara="1" rIns="0" wrap="square" tIns="3450">
            <a:spAutoFit/>
          </a:bodyPr>
          <a:lstStyle/>
          <a:p>
            <a:pPr indent="0" lvl="0" marL="0" rtl="0" algn="l">
              <a:lnSpc>
                <a:spcPct val="100000"/>
              </a:lnSpc>
              <a:spcBef>
                <a:spcPts val="0"/>
              </a:spcBef>
              <a:spcAft>
                <a:spcPts val="0"/>
              </a:spcAft>
              <a:buNone/>
            </a:pPr>
            <a:r>
              <a:rPr lang="en" sz="700">
                <a:latin typeface="Arial"/>
                <a:ea typeface="Arial"/>
                <a:cs typeface="Arial"/>
                <a:sym typeface="Arial"/>
              </a:rPr>
              <a:t>29</a:t>
            </a:r>
            <a:endParaRPr sz="700">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22" name="Shape 1322"/>
        <p:cNvGrpSpPr/>
        <p:nvPr/>
      </p:nvGrpSpPr>
      <p:grpSpPr>
        <a:xfrm>
          <a:off x="0" y="0"/>
          <a:ext cx="0" cy="0"/>
          <a:chOff x="0" y="0"/>
          <a:chExt cx="0" cy="0"/>
        </a:xfrm>
      </p:grpSpPr>
      <p:sp>
        <p:nvSpPr>
          <p:cNvPr id="1323" name="Google Shape;1323;p90"/>
          <p:cNvSpPr txBox="1"/>
          <p:nvPr/>
        </p:nvSpPr>
        <p:spPr>
          <a:xfrm>
            <a:off x="463811" y="1716096"/>
            <a:ext cx="5164500" cy="344700"/>
          </a:xfrm>
          <a:prstGeom prst="rect">
            <a:avLst/>
          </a:prstGeom>
          <a:noFill/>
          <a:ln>
            <a:noFill/>
          </a:ln>
        </p:spPr>
        <p:txBody>
          <a:bodyPr anchorCtr="0" anchor="t" bIns="0" lIns="0" spcFirstLastPara="1" rIns="0" wrap="square" tIns="60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Checkpoints are still available at other machines</a:t>
            </a:r>
            <a:endParaRPr sz="1800">
              <a:latin typeface="Arial"/>
              <a:ea typeface="Arial"/>
              <a:cs typeface="Arial"/>
              <a:sym typeface="Arial"/>
            </a:endParaRPr>
          </a:p>
        </p:txBody>
      </p:sp>
      <p:sp>
        <p:nvSpPr>
          <p:cNvPr id="1324" name="Google Shape;1324;p90"/>
          <p:cNvSpPr txBox="1"/>
          <p:nvPr>
            <p:ph type="title"/>
          </p:nvPr>
        </p:nvSpPr>
        <p:spPr>
          <a:xfrm>
            <a:off x="463806" y="404198"/>
            <a:ext cx="5483700" cy="13119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a:t>Resume training from failures</a:t>
            </a:r>
            <a:endParaRPr/>
          </a:p>
          <a:p>
            <a:pPr indent="0" lvl="0" marL="0" rtl="0" algn="l">
              <a:lnSpc>
                <a:spcPct val="100000"/>
              </a:lnSpc>
              <a:spcBef>
                <a:spcPts val="100"/>
              </a:spcBef>
              <a:spcAft>
                <a:spcPts val="0"/>
              </a:spcAft>
              <a:buNone/>
            </a:pPr>
            <a:r>
              <a:rPr lang="en" sz="2000"/>
              <a:t>Hardware failures</a:t>
            </a:r>
            <a:endParaRPr sz="2000"/>
          </a:p>
        </p:txBody>
      </p:sp>
      <p:pic>
        <p:nvPicPr>
          <p:cNvPr id="1325" name="Google Shape;1325;p90"/>
          <p:cNvPicPr preferRelativeResize="0"/>
          <p:nvPr/>
        </p:nvPicPr>
        <p:blipFill>
          <a:blip r:embed="rId3">
            <a:alphaModFix/>
          </a:blip>
          <a:stretch>
            <a:fillRect/>
          </a:stretch>
        </p:blipFill>
        <p:spPr>
          <a:xfrm>
            <a:off x="152400" y="2091221"/>
            <a:ext cx="5887634" cy="289987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29" name="Shape 1329"/>
        <p:cNvGrpSpPr/>
        <p:nvPr/>
      </p:nvGrpSpPr>
      <p:grpSpPr>
        <a:xfrm>
          <a:off x="0" y="0"/>
          <a:ext cx="0" cy="0"/>
          <a:chOff x="0" y="0"/>
          <a:chExt cx="0" cy="0"/>
        </a:xfrm>
      </p:grpSpPr>
      <p:sp>
        <p:nvSpPr>
          <p:cNvPr id="1330" name="Google Shape;1330;p91"/>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sp>
        <p:nvSpPr>
          <p:cNvPr id="1331" name="Google Shape;1331;p91"/>
          <p:cNvSpPr txBox="1"/>
          <p:nvPr>
            <p:ph type="title"/>
          </p:nvPr>
        </p:nvSpPr>
        <p:spPr>
          <a:xfrm>
            <a:off x="463806" y="404198"/>
            <a:ext cx="5483700" cy="4986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a:t>Evaluation</a:t>
            </a:r>
            <a:endParaRPr/>
          </a:p>
        </p:txBody>
      </p:sp>
      <p:sp>
        <p:nvSpPr>
          <p:cNvPr id="1332" name="Google Shape;1332;p91"/>
          <p:cNvSpPr txBox="1"/>
          <p:nvPr/>
        </p:nvSpPr>
        <p:spPr>
          <a:xfrm>
            <a:off x="922911" y="1865805"/>
            <a:ext cx="5569500" cy="1714800"/>
          </a:xfrm>
          <a:prstGeom prst="rect">
            <a:avLst/>
          </a:prstGeom>
          <a:noFill/>
          <a:ln>
            <a:noFill/>
          </a:ln>
        </p:spPr>
        <p:txBody>
          <a:bodyPr anchorCtr="0" anchor="t" bIns="0" lIns="0" spcFirstLastPara="1" rIns="0" wrap="square" tIns="97625">
            <a:spAutoFit/>
          </a:bodyPr>
          <a:lstStyle/>
          <a:p>
            <a:pPr indent="-323850" lvl="0" marL="457200" rtl="0" algn="l">
              <a:lnSpc>
                <a:spcPct val="100000"/>
              </a:lnSpc>
              <a:spcBef>
                <a:spcPts val="0"/>
              </a:spcBef>
              <a:spcAft>
                <a:spcPts val="0"/>
              </a:spcAft>
              <a:buSzPts val="1500"/>
              <a:buChar char="●"/>
            </a:pPr>
            <a:r>
              <a:rPr lang="en" sz="1500"/>
              <a:t>Settings</a:t>
            </a:r>
            <a:endParaRPr sz="1500"/>
          </a:p>
          <a:p>
            <a:pPr indent="-323850" lvl="1" marL="914400" rtl="0" algn="l">
              <a:lnSpc>
                <a:spcPct val="100000"/>
              </a:lnSpc>
              <a:spcBef>
                <a:spcPts val="0"/>
              </a:spcBef>
              <a:spcAft>
                <a:spcPts val="0"/>
              </a:spcAft>
              <a:buSzPts val="1500"/>
              <a:buChar char="○"/>
            </a:pPr>
            <a:r>
              <a:rPr lang="en" sz="1500">
                <a:latin typeface="Arial"/>
                <a:ea typeface="Arial"/>
                <a:cs typeface="Arial"/>
                <a:sym typeface="Arial"/>
              </a:rPr>
              <a:t>Framework: DeepSpeed, ZeRO-3</a:t>
            </a:r>
            <a:endParaRPr sz="1500"/>
          </a:p>
          <a:p>
            <a:pPr indent="-323850" lvl="1" marL="914400" rtl="0" algn="l">
              <a:lnSpc>
                <a:spcPct val="100000"/>
              </a:lnSpc>
              <a:spcBef>
                <a:spcPts val="0"/>
              </a:spcBef>
              <a:spcAft>
                <a:spcPts val="0"/>
              </a:spcAft>
              <a:buSzPts val="1500"/>
              <a:buChar char="○"/>
            </a:pPr>
            <a:r>
              <a:rPr lang="en" sz="1500">
                <a:latin typeface="Arial"/>
                <a:ea typeface="Arial"/>
                <a:cs typeface="Arial"/>
                <a:sym typeface="Arial"/>
              </a:rPr>
              <a:t>16 p4d instances (128 A100 GPUs), 400Gbps network bandwidth </a:t>
            </a:r>
            <a:endParaRPr sz="1500">
              <a:latin typeface="Arial"/>
              <a:ea typeface="Arial"/>
              <a:cs typeface="Arial"/>
              <a:sym typeface="Arial"/>
            </a:endParaRPr>
          </a:p>
          <a:p>
            <a:pPr indent="-323850" lvl="1" marL="914400" rtl="0" algn="l">
              <a:lnSpc>
                <a:spcPct val="100000"/>
              </a:lnSpc>
              <a:spcBef>
                <a:spcPts val="0"/>
              </a:spcBef>
              <a:spcAft>
                <a:spcPts val="0"/>
              </a:spcAft>
              <a:buSzPts val="1500"/>
              <a:buChar char="○"/>
            </a:pPr>
            <a:r>
              <a:rPr lang="en" sz="1500">
                <a:latin typeface="Arial"/>
                <a:ea typeface="Arial"/>
                <a:cs typeface="Arial"/>
                <a:sym typeface="Arial"/>
              </a:rPr>
              <a:t>The aggregated bandwidth of remote storage: 20Gbps</a:t>
            </a:r>
            <a:endParaRPr sz="1500"/>
          </a:p>
          <a:p>
            <a:pPr indent="-323850" lvl="1" marL="914400" rtl="0" algn="l">
              <a:lnSpc>
                <a:spcPct val="100000"/>
              </a:lnSpc>
              <a:spcBef>
                <a:spcPts val="0"/>
              </a:spcBef>
              <a:spcAft>
                <a:spcPts val="0"/>
              </a:spcAft>
              <a:buSzPts val="1500"/>
              <a:buChar char="○"/>
            </a:pPr>
            <a:r>
              <a:rPr lang="en" sz="1500">
                <a:latin typeface="Arial"/>
                <a:ea typeface="Arial"/>
                <a:cs typeface="Arial"/>
                <a:sym typeface="Arial"/>
              </a:rPr>
              <a:t>The size of LLM: 100 billion parameters </a:t>
            </a:r>
            <a:endParaRPr sz="1500">
              <a:latin typeface="Arial"/>
              <a:ea typeface="Arial"/>
              <a:cs typeface="Arial"/>
              <a:sym typeface="Arial"/>
            </a:endParaRPr>
          </a:p>
          <a:p>
            <a:pPr indent="-323850" lvl="1" marL="914400" rtl="0" algn="l">
              <a:lnSpc>
                <a:spcPct val="100000"/>
              </a:lnSpc>
              <a:spcBef>
                <a:spcPts val="0"/>
              </a:spcBef>
              <a:spcAft>
                <a:spcPts val="0"/>
              </a:spcAft>
              <a:buSzPts val="1500"/>
              <a:buChar char="○"/>
            </a:pPr>
            <a:r>
              <a:rPr lang="en" sz="1500">
                <a:latin typeface="Arial"/>
                <a:ea typeface="Arial"/>
                <a:cs typeface="Arial"/>
                <a:sym typeface="Arial"/>
              </a:rPr>
              <a:t>Reserved GPU buﬀer size: 128MB</a:t>
            </a:r>
            <a:endParaRPr sz="1500">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36" name="Shape 1336"/>
        <p:cNvGrpSpPr/>
        <p:nvPr/>
      </p:nvGrpSpPr>
      <p:grpSpPr>
        <a:xfrm>
          <a:off x="0" y="0"/>
          <a:ext cx="0" cy="0"/>
          <a:chOff x="0" y="0"/>
          <a:chExt cx="0" cy="0"/>
        </a:xfrm>
      </p:grpSpPr>
      <p:sp>
        <p:nvSpPr>
          <p:cNvPr id="1337" name="Google Shape;1337;p92"/>
          <p:cNvSpPr txBox="1"/>
          <p:nvPr>
            <p:ph type="title"/>
          </p:nvPr>
        </p:nvSpPr>
        <p:spPr>
          <a:xfrm>
            <a:off x="463806" y="404198"/>
            <a:ext cx="5483700" cy="4986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a:t>Checkpoint frequency</a:t>
            </a:r>
            <a:endParaRPr/>
          </a:p>
        </p:txBody>
      </p:sp>
      <p:sp>
        <p:nvSpPr>
          <p:cNvPr id="1338" name="Google Shape;1338;p92"/>
          <p:cNvSpPr txBox="1"/>
          <p:nvPr/>
        </p:nvSpPr>
        <p:spPr>
          <a:xfrm>
            <a:off x="465711" y="1594121"/>
            <a:ext cx="1222200" cy="344700"/>
          </a:xfrm>
          <a:prstGeom prst="rect">
            <a:avLst/>
          </a:prstGeom>
          <a:noFill/>
          <a:ln>
            <a:noFill/>
          </a:ln>
        </p:spPr>
        <p:txBody>
          <a:bodyPr anchorCtr="0" anchor="t" bIns="0" lIns="0" spcFirstLastPara="1" rIns="0" wrap="square" tIns="60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Baselines</a:t>
            </a:r>
            <a:endParaRPr sz="1800">
              <a:latin typeface="Arial"/>
              <a:ea typeface="Arial"/>
              <a:cs typeface="Arial"/>
              <a:sym typeface="Arial"/>
            </a:endParaRPr>
          </a:p>
        </p:txBody>
      </p:sp>
      <p:sp>
        <p:nvSpPr>
          <p:cNvPr id="1339" name="Google Shape;1339;p92"/>
          <p:cNvSpPr txBox="1"/>
          <p:nvPr/>
        </p:nvSpPr>
        <p:spPr>
          <a:xfrm>
            <a:off x="694311" y="1888433"/>
            <a:ext cx="93600" cy="638400"/>
          </a:xfrm>
          <a:prstGeom prst="rect">
            <a:avLst/>
          </a:prstGeom>
          <a:noFill/>
          <a:ln>
            <a:noFill/>
          </a:ln>
        </p:spPr>
        <p:txBody>
          <a:bodyPr anchorCtr="0" anchor="t" bIns="0" lIns="0" spcFirstLastPara="1" rIns="0" wrap="square" tIns="45325">
            <a:spAutoFit/>
          </a:bodyPr>
          <a:lstStyle/>
          <a:p>
            <a:pPr indent="0" lvl="0" marL="0" rtl="0" algn="l">
              <a:lnSpc>
                <a:spcPct val="100000"/>
              </a:lnSpc>
              <a:spcBef>
                <a:spcPts val="0"/>
              </a:spcBef>
              <a:spcAft>
                <a:spcPts val="0"/>
              </a:spcAft>
              <a:buNone/>
            </a:pPr>
            <a:r>
              <a:rPr lang="en" sz="1800">
                <a:latin typeface="Arial"/>
                <a:ea typeface="Arial"/>
                <a:cs typeface="Arial"/>
                <a:sym typeface="Arial"/>
              </a:rPr>
              <a:t>•</a:t>
            </a:r>
            <a:endParaRPr sz="1800">
              <a:latin typeface="Arial"/>
              <a:ea typeface="Arial"/>
              <a:cs typeface="Arial"/>
              <a:sym typeface="Arial"/>
            </a:endParaRPr>
          </a:p>
          <a:p>
            <a:pPr indent="0" lvl="0" marL="0" rtl="0" algn="l">
              <a:lnSpc>
                <a:spcPct val="100000"/>
              </a:lnSpc>
              <a:spcBef>
                <a:spcPts val="300"/>
              </a:spcBef>
              <a:spcAft>
                <a:spcPts val="0"/>
              </a:spcAft>
              <a:buNone/>
            </a:pPr>
            <a:r>
              <a:rPr lang="en" sz="1800">
                <a:latin typeface="Arial"/>
                <a:ea typeface="Arial"/>
                <a:cs typeface="Arial"/>
                <a:sym typeface="Arial"/>
              </a:rPr>
              <a:t>•</a:t>
            </a:r>
            <a:endParaRPr sz="1800">
              <a:latin typeface="Arial"/>
              <a:ea typeface="Arial"/>
              <a:cs typeface="Arial"/>
              <a:sym typeface="Arial"/>
            </a:endParaRPr>
          </a:p>
        </p:txBody>
      </p:sp>
      <p:sp>
        <p:nvSpPr>
          <p:cNvPr id="1340" name="Google Shape;1340;p92"/>
          <p:cNvSpPr txBox="1"/>
          <p:nvPr/>
        </p:nvSpPr>
        <p:spPr>
          <a:xfrm>
            <a:off x="930258" y="1971080"/>
            <a:ext cx="5002800" cy="560100"/>
          </a:xfrm>
          <a:prstGeom prst="rect">
            <a:avLst/>
          </a:prstGeom>
          <a:noFill/>
          <a:ln>
            <a:noFill/>
          </a:ln>
        </p:spPr>
        <p:txBody>
          <a:bodyPr anchorCtr="0" anchor="t" bIns="0" lIns="0" spcFirstLastPara="1" rIns="0" wrap="square" tIns="5775">
            <a:spAutoFit/>
          </a:bodyPr>
          <a:lstStyle/>
          <a:p>
            <a:pPr indent="0" lvl="0" marL="12700" marR="12700" rtl="0" algn="l">
              <a:lnSpc>
                <a:spcPct val="140100"/>
              </a:lnSpc>
              <a:spcBef>
                <a:spcPts val="0"/>
              </a:spcBef>
              <a:spcAft>
                <a:spcPts val="0"/>
              </a:spcAft>
              <a:buNone/>
            </a:pPr>
            <a:r>
              <a:rPr lang="en" sz="1500">
                <a:latin typeface="Arial"/>
                <a:ea typeface="Arial"/>
                <a:cs typeface="Arial"/>
                <a:sym typeface="Arial"/>
              </a:rPr>
              <a:t>Strawman: every 3 hours (BLOOM’s frequency </a:t>
            </a:r>
            <a:r>
              <a:rPr baseline="30000" lang="en" sz="1500">
                <a:latin typeface="Arial"/>
                <a:ea typeface="Arial"/>
                <a:cs typeface="Arial"/>
                <a:sym typeface="Arial"/>
              </a:rPr>
              <a:t>[1]</a:t>
            </a:r>
            <a:r>
              <a:rPr lang="en" sz="1500">
                <a:latin typeface="Arial"/>
                <a:ea typeface="Arial"/>
                <a:cs typeface="Arial"/>
                <a:sym typeface="Arial"/>
              </a:rPr>
              <a:t>) HighFreq: saturate the remote storage bandwidth capacity</a:t>
            </a:r>
            <a:endParaRPr sz="1500">
              <a:latin typeface="Arial"/>
              <a:ea typeface="Arial"/>
              <a:cs typeface="Arial"/>
              <a:sym typeface="Arial"/>
            </a:endParaRPr>
          </a:p>
        </p:txBody>
      </p:sp>
      <p:grpSp>
        <p:nvGrpSpPr>
          <p:cNvPr id="1341" name="Google Shape;1341;p92"/>
          <p:cNvGrpSpPr/>
          <p:nvPr/>
        </p:nvGrpSpPr>
        <p:grpSpPr>
          <a:xfrm>
            <a:off x="2855229" y="2605316"/>
            <a:ext cx="3529229" cy="1946293"/>
            <a:chOff x="6277960" y="5636373"/>
            <a:chExt cx="7759959" cy="4370745"/>
          </a:xfrm>
        </p:grpSpPr>
        <p:pic>
          <p:nvPicPr>
            <p:cNvPr id="1342" name="Google Shape;1342;p92"/>
            <p:cNvPicPr preferRelativeResize="0"/>
            <p:nvPr/>
          </p:nvPicPr>
          <p:blipFill rotWithShape="1">
            <a:blip r:embed="rId3">
              <a:alphaModFix/>
            </a:blip>
            <a:srcRect b="0" l="0" r="0" t="0"/>
            <a:stretch/>
          </p:blipFill>
          <p:spPr>
            <a:xfrm>
              <a:off x="6277960" y="5636373"/>
              <a:ext cx="7759959" cy="4370745"/>
            </a:xfrm>
            <a:prstGeom prst="rect">
              <a:avLst/>
            </a:prstGeom>
            <a:noFill/>
            <a:ln>
              <a:noFill/>
            </a:ln>
          </p:spPr>
        </p:pic>
        <p:sp>
          <p:nvSpPr>
            <p:cNvPr id="1343" name="Google Shape;1343;p92"/>
            <p:cNvSpPr/>
            <p:nvPr/>
          </p:nvSpPr>
          <p:spPr>
            <a:xfrm>
              <a:off x="12943480" y="5897709"/>
              <a:ext cx="667384" cy="0"/>
            </a:xfrm>
            <a:custGeom>
              <a:rect b="b" l="l" r="r" t="t"/>
              <a:pathLst>
                <a:path extrusionOk="0" h="120000" w="667384">
                  <a:moveTo>
                    <a:pt x="0" y="0"/>
                  </a:moveTo>
                  <a:lnTo>
                    <a:pt x="667328"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44" name="Google Shape;1344;p92"/>
            <p:cNvSpPr/>
            <p:nvPr/>
          </p:nvSpPr>
          <p:spPr>
            <a:xfrm>
              <a:off x="13277145" y="6102043"/>
              <a:ext cx="0" cy="1087754"/>
            </a:xfrm>
            <a:custGeom>
              <a:rect b="b" l="l" r="r" t="t"/>
              <a:pathLst>
                <a:path extrusionOk="0" h="1087754" w="120000">
                  <a:moveTo>
                    <a:pt x="0" y="1087422"/>
                  </a:moveTo>
                  <a:lnTo>
                    <a:pt x="0" y="20941"/>
                  </a:lnTo>
                  <a:lnTo>
                    <a:pt x="0"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45" name="Google Shape;1345;p92"/>
            <p:cNvSpPr/>
            <p:nvPr/>
          </p:nvSpPr>
          <p:spPr>
            <a:xfrm>
              <a:off x="13189189" y="5947074"/>
              <a:ext cx="176530" cy="176529"/>
            </a:xfrm>
            <a:custGeom>
              <a:rect b="b" l="l" r="r" t="t"/>
              <a:pathLst>
                <a:path extrusionOk="0" h="176529" w="176530">
                  <a:moveTo>
                    <a:pt x="87955" y="0"/>
                  </a:moveTo>
                  <a:lnTo>
                    <a:pt x="0" y="175910"/>
                  </a:lnTo>
                  <a:lnTo>
                    <a:pt x="175910" y="175910"/>
                  </a:lnTo>
                  <a:lnTo>
                    <a:pt x="8795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46" name="Google Shape;1346;p92"/>
            <p:cNvSpPr/>
            <p:nvPr/>
          </p:nvSpPr>
          <p:spPr>
            <a:xfrm>
              <a:off x="13277145" y="7865646"/>
              <a:ext cx="0" cy="1080770"/>
            </a:xfrm>
            <a:custGeom>
              <a:rect b="b" l="l" r="r" t="t"/>
              <a:pathLst>
                <a:path extrusionOk="0" h="1080770" w="120000">
                  <a:moveTo>
                    <a:pt x="0" y="0"/>
                  </a:moveTo>
                  <a:lnTo>
                    <a:pt x="0" y="1059660"/>
                  </a:lnTo>
                  <a:lnTo>
                    <a:pt x="0" y="1080602"/>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47" name="Google Shape;1347;p92"/>
            <p:cNvSpPr/>
            <p:nvPr/>
          </p:nvSpPr>
          <p:spPr>
            <a:xfrm>
              <a:off x="13189189" y="8925307"/>
              <a:ext cx="176530" cy="176529"/>
            </a:xfrm>
            <a:custGeom>
              <a:rect b="b" l="l" r="r" t="t"/>
              <a:pathLst>
                <a:path extrusionOk="0" h="176529" w="176530">
                  <a:moveTo>
                    <a:pt x="175910" y="0"/>
                  </a:moveTo>
                  <a:lnTo>
                    <a:pt x="0" y="0"/>
                  </a:lnTo>
                  <a:lnTo>
                    <a:pt x="87955" y="175910"/>
                  </a:lnTo>
                  <a:lnTo>
                    <a:pt x="17591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348" name="Google Shape;1348;p92"/>
          <p:cNvSpPr txBox="1"/>
          <p:nvPr/>
        </p:nvSpPr>
        <p:spPr>
          <a:xfrm>
            <a:off x="5933061" y="3320730"/>
            <a:ext cx="2118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solidFill>
                  <a:srgbClr val="EE220C"/>
                </a:solidFill>
                <a:latin typeface="Arial"/>
                <a:ea typeface="Arial"/>
                <a:cs typeface="Arial"/>
                <a:sym typeface="Arial"/>
              </a:rPr>
              <a:t>8X</a:t>
            </a:r>
            <a:endParaRPr sz="1300">
              <a:latin typeface="Arial"/>
              <a:ea typeface="Arial"/>
              <a:cs typeface="Arial"/>
              <a:sym typeface="Arial"/>
            </a:endParaRPr>
          </a:p>
        </p:txBody>
      </p:sp>
      <p:grpSp>
        <p:nvGrpSpPr>
          <p:cNvPr id="1349" name="Google Shape;1349;p92"/>
          <p:cNvGrpSpPr/>
          <p:nvPr/>
        </p:nvGrpSpPr>
        <p:grpSpPr>
          <a:xfrm>
            <a:off x="4813890" y="2682767"/>
            <a:ext cx="303526" cy="1666158"/>
            <a:chOff x="10584630" y="5898785"/>
            <a:chExt cx="667384" cy="3663497"/>
          </a:xfrm>
        </p:grpSpPr>
        <p:sp>
          <p:nvSpPr>
            <p:cNvPr id="1350" name="Google Shape;1350;p92"/>
            <p:cNvSpPr/>
            <p:nvPr/>
          </p:nvSpPr>
          <p:spPr>
            <a:xfrm>
              <a:off x="10584630" y="5898785"/>
              <a:ext cx="667384" cy="0"/>
            </a:xfrm>
            <a:custGeom>
              <a:rect b="b" l="l" r="r" t="t"/>
              <a:pathLst>
                <a:path extrusionOk="0" h="120000" w="667384">
                  <a:moveTo>
                    <a:pt x="0" y="0"/>
                  </a:moveTo>
                  <a:lnTo>
                    <a:pt x="667328"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51" name="Google Shape;1351;p92"/>
            <p:cNvSpPr/>
            <p:nvPr/>
          </p:nvSpPr>
          <p:spPr>
            <a:xfrm>
              <a:off x="10918295" y="6102043"/>
              <a:ext cx="0" cy="1087754"/>
            </a:xfrm>
            <a:custGeom>
              <a:rect b="b" l="l" r="r" t="t"/>
              <a:pathLst>
                <a:path extrusionOk="0" h="1087754" w="120000">
                  <a:moveTo>
                    <a:pt x="0" y="1087422"/>
                  </a:moveTo>
                  <a:lnTo>
                    <a:pt x="0" y="20941"/>
                  </a:lnTo>
                  <a:lnTo>
                    <a:pt x="0"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52" name="Google Shape;1352;p92"/>
            <p:cNvSpPr/>
            <p:nvPr/>
          </p:nvSpPr>
          <p:spPr>
            <a:xfrm>
              <a:off x="10830340" y="5947074"/>
              <a:ext cx="176529" cy="176529"/>
            </a:xfrm>
            <a:custGeom>
              <a:rect b="b" l="l" r="r" t="t"/>
              <a:pathLst>
                <a:path extrusionOk="0" h="176529" w="176529">
                  <a:moveTo>
                    <a:pt x="87955" y="0"/>
                  </a:moveTo>
                  <a:lnTo>
                    <a:pt x="0" y="175910"/>
                  </a:lnTo>
                  <a:lnTo>
                    <a:pt x="175910" y="175910"/>
                  </a:lnTo>
                  <a:lnTo>
                    <a:pt x="8795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53" name="Google Shape;1353;p92"/>
            <p:cNvSpPr/>
            <p:nvPr/>
          </p:nvSpPr>
          <p:spPr>
            <a:xfrm>
              <a:off x="10923656" y="8326092"/>
              <a:ext cx="0" cy="1080770"/>
            </a:xfrm>
            <a:custGeom>
              <a:rect b="b" l="l" r="r" t="t"/>
              <a:pathLst>
                <a:path extrusionOk="0" h="1080770" w="120000">
                  <a:moveTo>
                    <a:pt x="0" y="0"/>
                  </a:moveTo>
                  <a:lnTo>
                    <a:pt x="0" y="1059660"/>
                  </a:lnTo>
                  <a:lnTo>
                    <a:pt x="0" y="1080602"/>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54" name="Google Shape;1354;p92"/>
            <p:cNvSpPr/>
            <p:nvPr/>
          </p:nvSpPr>
          <p:spPr>
            <a:xfrm>
              <a:off x="10835701" y="9385753"/>
              <a:ext cx="176529" cy="176529"/>
            </a:xfrm>
            <a:custGeom>
              <a:rect b="b" l="l" r="r" t="t"/>
              <a:pathLst>
                <a:path extrusionOk="0" h="176529" w="176529">
                  <a:moveTo>
                    <a:pt x="175910" y="0"/>
                  </a:moveTo>
                  <a:lnTo>
                    <a:pt x="0" y="0"/>
                  </a:lnTo>
                  <a:lnTo>
                    <a:pt x="87955" y="175910"/>
                  </a:lnTo>
                  <a:lnTo>
                    <a:pt x="17591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355" name="Google Shape;1355;p92"/>
          <p:cNvSpPr txBox="1"/>
          <p:nvPr/>
        </p:nvSpPr>
        <p:spPr>
          <a:xfrm>
            <a:off x="4764853" y="3417487"/>
            <a:ext cx="4023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solidFill>
                  <a:srgbClr val="EE220C"/>
                </a:solidFill>
                <a:latin typeface="Arial"/>
                <a:ea typeface="Arial"/>
                <a:cs typeface="Arial"/>
                <a:sym typeface="Arial"/>
              </a:rPr>
              <a:t>170X</a:t>
            </a:r>
            <a:endParaRPr sz="1300">
              <a:latin typeface="Arial"/>
              <a:ea typeface="Arial"/>
              <a:cs typeface="Arial"/>
              <a:sym typeface="Arial"/>
            </a:endParaRPr>
          </a:p>
        </p:txBody>
      </p:sp>
      <p:sp>
        <p:nvSpPr>
          <p:cNvPr id="1356" name="Google Shape;1356;p92"/>
          <p:cNvSpPr/>
          <p:nvPr/>
        </p:nvSpPr>
        <p:spPr>
          <a:xfrm>
            <a:off x="2634548" y="4606215"/>
            <a:ext cx="3968962" cy="350755"/>
          </a:xfrm>
          <a:custGeom>
            <a:rect b="b" l="l" r="r" t="t"/>
            <a:pathLst>
              <a:path extrusionOk="0" h="770890" w="8722994">
                <a:moveTo>
                  <a:pt x="8482694" y="0"/>
                </a:moveTo>
                <a:lnTo>
                  <a:pt x="240096" y="0"/>
                </a:lnTo>
                <a:lnTo>
                  <a:pt x="192318" y="183"/>
                </a:lnTo>
                <a:lnTo>
                  <a:pt x="153787" y="1470"/>
                </a:lnTo>
                <a:lnTo>
                  <a:pt x="99184" y="11766"/>
                </a:lnTo>
                <a:lnTo>
                  <a:pt x="45784" y="45785"/>
                </a:lnTo>
                <a:lnTo>
                  <a:pt x="11765" y="99184"/>
                </a:lnTo>
                <a:lnTo>
                  <a:pt x="1470" y="153788"/>
                </a:lnTo>
                <a:lnTo>
                  <a:pt x="183" y="192318"/>
                </a:lnTo>
                <a:lnTo>
                  <a:pt x="0" y="240097"/>
                </a:lnTo>
                <a:lnTo>
                  <a:pt x="0" y="530608"/>
                </a:lnTo>
                <a:lnTo>
                  <a:pt x="183" y="578386"/>
                </a:lnTo>
                <a:lnTo>
                  <a:pt x="1470" y="616917"/>
                </a:lnTo>
                <a:lnTo>
                  <a:pt x="11765" y="671521"/>
                </a:lnTo>
                <a:lnTo>
                  <a:pt x="45784" y="724920"/>
                </a:lnTo>
                <a:lnTo>
                  <a:pt x="99184" y="758939"/>
                </a:lnTo>
                <a:lnTo>
                  <a:pt x="153787" y="769234"/>
                </a:lnTo>
                <a:lnTo>
                  <a:pt x="192318" y="770521"/>
                </a:lnTo>
                <a:lnTo>
                  <a:pt x="240096" y="770705"/>
                </a:lnTo>
                <a:lnTo>
                  <a:pt x="8482694" y="770705"/>
                </a:lnTo>
                <a:lnTo>
                  <a:pt x="8530475" y="770521"/>
                </a:lnTo>
                <a:lnTo>
                  <a:pt x="8569008" y="769234"/>
                </a:lnTo>
                <a:lnTo>
                  <a:pt x="8623611" y="758939"/>
                </a:lnTo>
                <a:lnTo>
                  <a:pt x="8677013" y="724920"/>
                </a:lnTo>
                <a:lnTo>
                  <a:pt x="8711033" y="671521"/>
                </a:lnTo>
                <a:lnTo>
                  <a:pt x="8721322" y="616917"/>
                </a:lnTo>
                <a:lnTo>
                  <a:pt x="8722608" y="578386"/>
                </a:lnTo>
                <a:lnTo>
                  <a:pt x="8722791" y="530608"/>
                </a:lnTo>
                <a:lnTo>
                  <a:pt x="8722791" y="240097"/>
                </a:lnTo>
                <a:lnTo>
                  <a:pt x="8722608" y="192318"/>
                </a:lnTo>
                <a:lnTo>
                  <a:pt x="8721322" y="153788"/>
                </a:lnTo>
                <a:lnTo>
                  <a:pt x="8711033" y="99184"/>
                </a:lnTo>
                <a:lnTo>
                  <a:pt x="8677013" y="45785"/>
                </a:lnTo>
                <a:lnTo>
                  <a:pt x="8623611" y="11766"/>
                </a:lnTo>
                <a:lnTo>
                  <a:pt x="8569008" y="1470"/>
                </a:lnTo>
                <a:lnTo>
                  <a:pt x="8530475" y="183"/>
                </a:lnTo>
                <a:lnTo>
                  <a:pt x="8482694"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57" name="Google Shape;1357;p92"/>
          <p:cNvSpPr txBox="1"/>
          <p:nvPr/>
        </p:nvSpPr>
        <p:spPr>
          <a:xfrm>
            <a:off x="63039" y="4668161"/>
            <a:ext cx="6403800" cy="414600"/>
          </a:xfrm>
          <a:prstGeom prst="rect">
            <a:avLst/>
          </a:prstGeom>
          <a:noFill/>
          <a:ln>
            <a:noFill/>
          </a:ln>
        </p:spPr>
        <p:txBody>
          <a:bodyPr anchorCtr="0" anchor="t" bIns="0" lIns="0" spcFirstLastPara="1" rIns="0" wrap="square" tIns="6650">
            <a:spAutoFit/>
          </a:bodyPr>
          <a:lstStyle/>
          <a:p>
            <a:pPr indent="0" lvl="0" marL="2755900" rtl="0" algn="l">
              <a:lnSpc>
                <a:spcPct val="100000"/>
              </a:lnSpc>
              <a:spcBef>
                <a:spcPts val="0"/>
              </a:spcBef>
              <a:spcAft>
                <a:spcPts val="0"/>
              </a:spcAft>
              <a:buNone/>
            </a:pPr>
            <a:r>
              <a:rPr lang="en" sz="1300">
                <a:solidFill>
                  <a:srgbClr val="434343"/>
                </a:solidFill>
                <a:latin typeface="Arial"/>
                <a:ea typeface="Arial"/>
                <a:cs typeface="Arial"/>
                <a:sym typeface="Arial"/>
              </a:rPr>
              <a:t>Gemini: Checkpoint model states every iteration</a:t>
            </a:r>
            <a:endParaRPr sz="1300">
              <a:latin typeface="Arial"/>
              <a:ea typeface="Arial"/>
              <a:cs typeface="Arial"/>
              <a:sym typeface="Arial"/>
            </a:endParaRPr>
          </a:p>
          <a:p>
            <a:pPr indent="0" lvl="0" marL="0" rtl="0" algn="l">
              <a:lnSpc>
                <a:spcPct val="100000"/>
              </a:lnSpc>
              <a:spcBef>
                <a:spcPts val="900"/>
              </a:spcBef>
              <a:spcAft>
                <a:spcPts val="0"/>
              </a:spcAft>
              <a:buNone/>
            </a:pPr>
            <a:r>
              <a:rPr lang="en" sz="600">
                <a:latin typeface="Arial"/>
                <a:ea typeface="Arial"/>
                <a:cs typeface="Arial"/>
                <a:sym typeface="Arial"/>
              </a:rPr>
              <a:t>[1] Bloom: A 176b-parameter open-access multilingual language model. arXiv preprint arXiv:2211.05100</a:t>
            </a:r>
            <a:endParaRPr sz="600">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61" name="Shape 1361"/>
        <p:cNvGrpSpPr/>
        <p:nvPr/>
      </p:nvGrpSpPr>
      <p:grpSpPr>
        <a:xfrm>
          <a:off x="0" y="0"/>
          <a:ext cx="0" cy="0"/>
          <a:chOff x="0" y="0"/>
          <a:chExt cx="0" cy="0"/>
        </a:xfrm>
      </p:grpSpPr>
      <p:sp>
        <p:nvSpPr>
          <p:cNvPr id="1362" name="Google Shape;1362;p93"/>
          <p:cNvSpPr txBox="1"/>
          <p:nvPr>
            <p:ph type="title"/>
          </p:nvPr>
        </p:nvSpPr>
        <p:spPr>
          <a:xfrm>
            <a:off x="463806" y="404198"/>
            <a:ext cx="5483700" cy="4986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a:t>Training efficiency</a:t>
            </a:r>
            <a:endParaRPr/>
          </a:p>
        </p:txBody>
      </p:sp>
      <p:sp>
        <p:nvSpPr>
          <p:cNvPr id="1363" name="Google Shape;1363;p93"/>
          <p:cNvSpPr txBox="1"/>
          <p:nvPr/>
        </p:nvSpPr>
        <p:spPr>
          <a:xfrm>
            <a:off x="465711" y="1549695"/>
            <a:ext cx="5984100" cy="756600"/>
          </a:xfrm>
          <a:prstGeom prst="rect">
            <a:avLst/>
          </a:prstGeom>
          <a:noFill/>
          <a:ln>
            <a:noFill/>
          </a:ln>
        </p:spPr>
        <p:txBody>
          <a:bodyPr anchorCtr="0" anchor="t" bIns="0" lIns="0" spcFirstLastPara="1" rIns="0" wrap="square" tIns="505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Training time</a:t>
            </a:r>
            <a:endParaRPr sz="1800">
              <a:latin typeface="Arial"/>
              <a:ea typeface="Arial"/>
              <a:cs typeface="Arial"/>
              <a:sym typeface="Arial"/>
            </a:endParaRPr>
          </a:p>
          <a:p>
            <a:pPr indent="-215900" lvl="1" marL="457200" rtl="0" algn="l">
              <a:lnSpc>
                <a:spcPct val="100000"/>
              </a:lnSpc>
              <a:spcBef>
                <a:spcPts val="700"/>
              </a:spcBef>
              <a:spcAft>
                <a:spcPts val="0"/>
              </a:spcAft>
              <a:buSzPts val="1800"/>
              <a:buFont typeface="Arial"/>
              <a:buChar char="•"/>
            </a:pPr>
            <a:r>
              <a:rPr lang="en" sz="1500">
                <a:latin typeface="Arial"/>
                <a:ea typeface="Arial"/>
                <a:cs typeface="Arial"/>
                <a:sym typeface="Arial"/>
              </a:rPr>
              <a:t>Gemini checkpoints model states to CPU memory every iteration</a:t>
            </a:r>
            <a:endParaRPr sz="1500">
              <a:latin typeface="Arial"/>
              <a:ea typeface="Arial"/>
              <a:cs typeface="Arial"/>
              <a:sym typeface="Arial"/>
            </a:endParaRPr>
          </a:p>
        </p:txBody>
      </p:sp>
      <p:pic>
        <p:nvPicPr>
          <p:cNvPr id="1364" name="Google Shape;1364;p93"/>
          <p:cNvPicPr preferRelativeResize="0"/>
          <p:nvPr/>
        </p:nvPicPr>
        <p:blipFill rotWithShape="1">
          <a:blip r:embed="rId3">
            <a:alphaModFix/>
          </a:blip>
          <a:srcRect b="0" l="0" r="0" t="0"/>
          <a:stretch/>
        </p:blipFill>
        <p:spPr>
          <a:xfrm>
            <a:off x="715017" y="2419835"/>
            <a:ext cx="3271750" cy="1872744"/>
          </a:xfrm>
          <a:prstGeom prst="rect">
            <a:avLst/>
          </a:prstGeom>
          <a:noFill/>
          <a:ln>
            <a:noFill/>
          </a:ln>
        </p:spPr>
      </p:pic>
      <p:sp>
        <p:nvSpPr>
          <p:cNvPr id="1365" name="Google Shape;1365;p93"/>
          <p:cNvSpPr/>
          <p:nvPr/>
        </p:nvSpPr>
        <p:spPr>
          <a:xfrm>
            <a:off x="826813" y="4590185"/>
            <a:ext cx="3042380" cy="350755"/>
          </a:xfrm>
          <a:custGeom>
            <a:rect b="b" l="l" r="r" t="t"/>
            <a:pathLst>
              <a:path extrusionOk="0" h="770890" w="6686550">
                <a:moveTo>
                  <a:pt x="6445850" y="0"/>
                </a:moveTo>
                <a:lnTo>
                  <a:pt x="240097" y="0"/>
                </a:lnTo>
                <a:lnTo>
                  <a:pt x="192319" y="183"/>
                </a:lnTo>
                <a:lnTo>
                  <a:pt x="153788" y="1470"/>
                </a:lnTo>
                <a:lnTo>
                  <a:pt x="99184" y="11766"/>
                </a:lnTo>
                <a:lnTo>
                  <a:pt x="45785" y="45785"/>
                </a:lnTo>
                <a:lnTo>
                  <a:pt x="11766" y="99184"/>
                </a:lnTo>
                <a:lnTo>
                  <a:pt x="1470" y="153788"/>
                </a:lnTo>
                <a:lnTo>
                  <a:pt x="183" y="192318"/>
                </a:lnTo>
                <a:lnTo>
                  <a:pt x="0" y="240097"/>
                </a:lnTo>
                <a:lnTo>
                  <a:pt x="0" y="530608"/>
                </a:lnTo>
                <a:lnTo>
                  <a:pt x="183" y="578386"/>
                </a:lnTo>
                <a:lnTo>
                  <a:pt x="1470" y="616917"/>
                </a:lnTo>
                <a:lnTo>
                  <a:pt x="11766" y="671521"/>
                </a:lnTo>
                <a:lnTo>
                  <a:pt x="45785" y="724920"/>
                </a:lnTo>
                <a:lnTo>
                  <a:pt x="99184" y="758939"/>
                </a:lnTo>
                <a:lnTo>
                  <a:pt x="153788" y="769234"/>
                </a:lnTo>
                <a:lnTo>
                  <a:pt x="192319" y="770521"/>
                </a:lnTo>
                <a:lnTo>
                  <a:pt x="240097" y="770705"/>
                </a:lnTo>
                <a:lnTo>
                  <a:pt x="6445850" y="770705"/>
                </a:lnTo>
                <a:lnTo>
                  <a:pt x="6493629" y="770521"/>
                </a:lnTo>
                <a:lnTo>
                  <a:pt x="6532160" y="769234"/>
                </a:lnTo>
                <a:lnTo>
                  <a:pt x="6586763" y="758939"/>
                </a:lnTo>
                <a:lnTo>
                  <a:pt x="6640163" y="724920"/>
                </a:lnTo>
                <a:lnTo>
                  <a:pt x="6674182" y="671521"/>
                </a:lnTo>
                <a:lnTo>
                  <a:pt x="6684477" y="616917"/>
                </a:lnTo>
                <a:lnTo>
                  <a:pt x="6685764" y="578386"/>
                </a:lnTo>
                <a:lnTo>
                  <a:pt x="6685948" y="530608"/>
                </a:lnTo>
                <a:lnTo>
                  <a:pt x="6685948" y="240097"/>
                </a:lnTo>
                <a:lnTo>
                  <a:pt x="6685764" y="192318"/>
                </a:lnTo>
                <a:lnTo>
                  <a:pt x="6684477" y="153788"/>
                </a:lnTo>
                <a:lnTo>
                  <a:pt x="6674182" y="99184"/>
                </a:lnTo>
                <a:lnTo>
                  <a:pt x="6640163" y="45785"/>
                </a:lnTo>
                <a:lnTo>
                  <a:pt x="6586763" y="11766"/>
                </a:lnTo>
                <a:lnTo>
                  <a:pt x="6532160" y="1470"/>
                </a:lnTo>
                <a:lnTo>
                  <a:pt x="6493629" y="183"/>
                </a:lnTo>
                <a:lnTo>
                  <a:pt x="6445850"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66" name="Google Shape;1366;p93"/>
          <p:cNvSpPr txBox="1"/>
          <p:nvPr/>
        </p:nvSpPr>
        <p:spPr>
          <a:xfrm>
            <a:off x="972532" y="4652131"/>
            <a:ext cx="2794500" cy="206700"/>
          </a:xfrm>
          <a:prstGeom prst="rect">
            <a:avLst/>
          </a:prstGeom>
          <a:noFill/>
          <a:ln>
            <a:noFill/>
          </a:ln>
        </p:spPr>
        <p:txBody>
          <a:bodyPr anchorCtr="0" anchor="t" bIns="0" lIns="0" spcFirstLastPara="1" rIns="0" wrap="square" tIns="6650">
            <a:spAutoFit/>
          </a:bodyPr>
          <a:lstStyle/>
          <a:p>
            <a:pPr indent="0" lvl="0" marL="0" rtl="0" algn="l">
              <a:lnSpc>
                <a:spcPct val="100000"/>
              </a:lnSpc>
              <a:spcBef>
                <a:spcPts val="0"/>
              </a:spcBef>
              <a:spcAft>
                <a:spcPts val="0"/>
              </a:spcAft>
              <a:buNone/>
            </a:pPr>
            <a:r>
              <a:rPr lang="en" sz="1300">
                <a:solidFill>
                  <a:srgbClr val="434343"/>
                </a:solidFill>
                <a:latin typeface="Arial"/>
                <a:ea typeface="Arial"/>
                <a:cs typeface="Arial"/>
                <a:sym typeface="Arial"/>
              </a:rPr>
              <a:t>Negligible overhead on iteration time</a:t>
            </a:r>
            <a:endParaRPr sz="1300">
              <a:latin typeface="Arial"/>
              <a:ea typeface="Arial"/>
              <a:cs typeface="Arial"/>
              <a:sym typeface="Arial"/>
            </a:endParaRPr>
          </a:p>
        </p:txBody>
      </p:sp>
      <p:pic>
        <p:nvPicPr>
          <p:cNvPr id="1367" name="Google Shape;1367;p93"/>
          <p:cNvPicPr preferRelativeResize="0"/>
          <p:nvPr/>
        </p:nvPicPr>
        <p:blipFill rotWithShape="1">
          <a:blip r:embed="rId4">
            <a:alphaModFix/>
          </a:blip>
          <a:srcRect b="0" l="0" r="0" t="0"/>
          <a:stretch/>
        </p:blipFill>
        <p:spPr>
          <a:xfrm>
            <a:off x="4978032" y="2419363"/>
            <a:ext cx="3310408" cy="1873676"/>
          </a:xfrm>
          <a:prstGeom prst="rect">
            <a:avLst/>
          </a:prstGeom>
          <a:noFill/>
          <a:ln>
            <a:noFill/>
          </a:ln>
        </p:spPr>
      </p:pic>
      <p:sp>
        <p:nvSpPr>
          <p:cNvPr id="1368" name="Google Shape;1368;p93"/>
          <p:cNvSpPr/>
          <p:nvPr/>
        </p:nvSpPr>
        <p:spPr>
          <a:xfrm>
            <a:off x="5378415" y="4518795"/>
            <a:ext cx="2772524" cy="493773"/>
          </a:xfrm>
          <a:custGeom>
            <a:rect b="b" l="l" r="r" t="t"/>
            <a:pathLst>
              <a:path extrusionOk="0" h="1085215" w="6093459">
                <a:moveTo>
                  <a:pt x="5852952" y="0"/>
                </a:moveTo>
                <a:lnTo>
                  <a:pt x="240097" y="0"/>
                </a:lnTo>
                <a:lnTo>
                  <a:pt x="192316" y="183"/>
                </a:lnTo>
                <a:lnTo>
                  <a:pt x="153783" y="1470"/>
                </a:lnTo>
                <a:lnTo>
                  <a:pt x="99180" y="11765"/>
                </a:lnTo>
                <a:lnTo>
                  <a:pt x="45778" y="45784"/>
                </a:lnTo>
                <a:lnTo>
                  <a:pt x="11758" y="99184"/>
                </a:lnTo>
                <a:lnTo>
                  <a:pt x="1469" y="153787"/>
                </a:lnTo>
                <a:lnTo>
                  <a:pt x="183" y="192318"/>
                </a:lnTo>
                <a:lnTo>
                  <a:pt x="0" y="240096"/>
                </a:lnTo>
                <a:lnTo>
                  <a:pt x="0" y="844550"/>
                </a:lnTo>
                <a:lnTo>
                  <a:pt x="183" y="892328"/>
                </a:lnTo>
                <a:lnTo>
                  <a:pt x="1469" y="930859"/>
                </a:lnTo>
                <a:lnTo>
                  <a:pt x="11758" y="985462"/>
                </a:lnTo>
                <a:lnTo>
                  <a:pt x="45778" y="1038862"/>
                </a:lnTo>
                <a:lnTo>
                  <a:pt x="99180" y="1072881"/>
                </a:lnTo>
                <a:lnTo>
                  <a:pt x="153783" y="1083176"/>
                </a:lnTo>
                <a:lnTo>
                  <a:pt x="192316" y="1084463"/>
                </a:lnTo>
                <a:lnTo>
                  <a:pt x="240097" y="1084647"/>
                </a:lnTo>
                <a:lnTo>
                  <a:pt x="5852952" y="1084647"/>
                </a:lnTo>
                <a:lnTo>
                  <a:pt x="5900731" y="1084463"/>
                </a:lnTo>
                <a:lnTo>
                  <a:pt x="5939262" y="1083176"/>
                </a:lnTo>
                <a:lnTo>
                  <a:pt x="5993869" y="1072881"/>
                </a:lnTo>
                <a:lnTo>
                  <a:pt x="6047266" y="1038862"/>
                </a:lnTo>
                <a:lnTo>
                  <a:pt x="6081280" y="985462"/>
                </a:lnTo>
                <a:lnTo>
                  <a:pt x="6091578" y="930859"/>
                </a:lnTo>
                <a:lnTo>
                  <a:pt x="6092866" y="892328"/>
                </a:lnTo>
                <a:lnTo>
                  <a:pt x="6093050" y="844550"/>
                </a:lnTo>
                <a:lnTo>
                  <a:pt x="6093050" y="240096"/>
                </a:lnTo>
                <a:lnTo>
                  <a:pt x="6092866" y="192318"/>
                </a:lnTo>
                <a:lnTo>
                  <a:pt x="6091578" y="153787"/>
                </a:lnTo>
                <a:lnTo>
                  <a:pt x="6081280" y="99184"/>
                </a:lnTo>
                <a:lnTo>
                  <a:pt x="6047266" y="45784"/>
                </a:lnTo>
                <a:lnTo>
                  <a:pt x="5993869" y="11765"/>
                </a:lnTo>
                <a:lnTo>
                  <a:pt x="5939262" y="1470"/>
                </a:lnTo>
                <a:lnTo>
                  <a:pt x="5900731" y="183"/>
                </a:lnTo>
                <a:lnTo>
                  <a:pt x="5852952" y="0"/>
                </a:lnTo>
                <a:close/>
              </a:path>
            </a:pathLst>
          </a:custGeom>
          <a:solidFill>
            <a:srgbClr val="D5D5D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69" name="Google Shape;1369;p93"/>
          <p:cNvSpPr txBox="1"/>
          <p:nvPr/>
        </p:nvSpPr>
        <p:spPr>
          <a:xfrm>
            <a:off x="5500164" y="4549786"/>
            <a:ext cx="2565600" cy="406800"/>
          </a:xfrm>
          <a:prstGeom prst="rect">
            <a:avLst/>
          </a:prstGeom>
          <a:noFill/>
          <a:ln>
            <a:noFill/>
          </a:ln>
        </p:spPr>
        <p:txBody>
          <a:bodyPr anchorCtr="0" anchor="t" bIns="0" lIns="0" spcFirstLastPara="1" rIns="0" wrap="square" tIns="6650">
            <a:spAutoFit/>
          </a:bodyPr>
          <a:lstStyle/>
          <a:p>
            <a:pPr indent="-635000" lvl="0" marL="635000" marR="0" rtl="0" algn="l">
              <a:lnSpc>
                <a:spcPct val="100000"/>
              </a:lnSpc>
              <a:spcBef>
                <a:spcPts val="0"/>
              </a:spcBef>
              <a:spcAft>
                <a:spcPts val="0"/>
              </a:spcAft>
              <a:buNone/>
            </a:pPr>
            <a:r>
              <a:rPr lang="en" sz="1300">
                <a:solidFill>
                  <a:srgbClr val="434343"/>
                </a:solidFill>
                <a:latin typeface="Arial"/>
                <a:ea typeface="Arial"/>
                <a:cs typeface="Arial"/>
                <a:sym typeface="Arial"/>
              </a:rPr>
              <a:t>Idle timespans can accommodate checkpoint traffic</a:t>
            </a:r>
            <a:endParaRPr sz="1300">
              <a:latin typeface="Arial"/>
              <a:ea typeface="Arial"/>
              <a:cs typeface="Arial"/>
              <a:sym typeface="Arial"/>
            </a:endParaRPr>
          </a:p>
        </p:txBody>
      </p:sp>
      <p:sp>
        <p:nvSpPr>
          <p:cNvPr id="1370" name="Google Shape;1370;p93"/>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Efficient Training at Scale - Communication Overlapping</a:t>
            </a:r>
            <a:endParaRPr/>
          </a:p>
        </p:txBody>
      </p:sp>
      <p:sp>
        <p:nvSpPr>
          <p:cNvPr id="114" name="Google Shape;114;p2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Overlapping all-gather</a:t>
            </a:r>
            <a:endParaRPr/>
          </a:p>
          <a:p>
            <a:pPr indent="-317500" lvl="1" marL="914400" rtl="0" algn="l">
              <a:spcBef>
                <a:spcPts val="0"/>
              </a:spcBef>
              <a:spcAft>
                <a:spcPts val="0"/>
              </a:spcAft>
              <a:buSzPts val="1400"/>
              <a:buChar char="○"/>
            </a:pPr>
            <a:r>
              <a:rPr lang="en"/>
              <a:t>All-gather: gathering model parameters from workers in other ranks during forward pass</a:t>
            </a:r>
            <a:endParaRPr/>
          </a:p>
          <a:p>
            <a:pPr indent="-317500" lvl="1" marL="914400" rtl="0" algn="l">
              <a:spcBef>
                <a:spcPts val="0"/>
              </a:spcBef>
              <a:spcAft>
                <a:spcPts val="0"/>
              </a:spcAft>
              <a:buSzPts val="1400"/>
              <a:buChar char="○"/>
            </a:pPr>
            <a:r>
              <a:rPr lang="en"/>
              <a:t>Overlapping all-gather with data loading</a:t>
            </a:r>
            <a:endParaRPr/>
          </a:p>
          <a:p>
            <a:pPr indent="-342900" lvl="0" marL="457200" rtl="0" algn="l">
              <a:spcBef>
                <a:spcPts val="0"/>
              </a:spcBef>
              <a:spcAft>
                <a:spcPts val="0"/>
              </a:spcAft>
              <a:buSzPts val="1800"/>
              <a:buChar char="●"/>
            </a:pPr>
            <a:r>
              <a:rPr lang="en"/>
              <a:t>Overlapping send/receive operations with computation</a:t>
            </a:r>
            <a:endParaRPr/>
          </a:p>
          <a:p>
            <a:pPr indent="-317500" lvl="1" marL="914400" rtl="0" algn="l">
              <a:spcBef>
                <a:spcPts val="0"/>
              </a:spcBef>
              <a:spcAft>
                <a:spcPts val="0"/>
              </a:spcAft>
              <a:buSzPts val="1400"/>
              <a:buChar char="○"/>
            </a:pPr>
            <a:r>
              <a:rPr lang="en"/>
              <a:t>Data between workers rely on send/receive </a:t>
            </a:r>
            <a:r>
              <a:rPr lang="en"/>
              <a:t>communications to move between stages</a:t>
            </a:r>
            <a:endParaRPr/>
          </a:p>
          <a:p>
            <a:pPr indent="-317500" lvl="1" marL="914400" rtl="0" algn="l">
              <a:spcBef>
                <a:spcPts val="0"/>
              </a:spcBef>
              <a:spcAft>
                <a:spcPts val="0"/>
              </a:spcAft>
              <a:buSzPts val="1400"/>
              <a:buChar char="○"/>
            </a:pPr>
            <a:r>
              <a:rPr lang="en"/>
              <a:t>During warm-up, forward pass only rely on previous receive</a:t>
            </a:r>
            <a:endParaRPr/>
          </a:p>
          <a:p>
            <a:pPr indent="-317500" lvl="1" marL="914400" rtl="0" algn="l">
              <a:spcBef>
                <a:spcPts val="0"/>
              </a:spcBef>
              <a:spcAft>
                <a:spcPts val="0"/>
              </a:spcAft>
              <a:buSzPts val="1400"/>
              <a:buChar char="○"/>
            </a:pPr>
            <a:r>
              <a:rPr lang="en"/>
              <a:t>Decouples send and receive to overlap send with computation</a:t>
            </a:r>
            <a:endParaRPr/>
          </a:p>
        </p:txBody>
      </p:sp>
      <p:pic>
        <p:nvPicPr>
          <p:cNvPr id="115" name="Google Shape;115;p22"/>
          <p:cNvPicPr preferRelativeResize="0"/>
          <p:nvPr/>
        </p:nvPicPr>
        <p:blipFill>
          <a:blip r:embed="rId3">
            <a:alphaModFix/>
          </a:blip>
          <a:stretch>
            <a:fillRect/>
          </a:stretch>
        </p:blipFill>
        <p:spPr>
          <a:xfrm>
            <a:off x="4963688" y="1476850"/>
            <a:ext cx="3762375" cy="26860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74" name="Shape 1374"/>
        <p:cNvGrpSpPr/>
        <p:nvPr/>
      </p:nvGrpSpPr>
      <p:grpSpPr>
        <a:xfrm>
          <a:off x="0" y="0"/>
          <a:ext cx="0" cy="0"/>
          <a:chOff x="0" y="0"/>
          <a:chExt cx="0" cy="0"/>
        </a:xfrm>
      </p:grpSpPr>
      <p:sp>
        <p:nvSpPr>
          <p:cNvPr id="1375" name="Google Shape;1375;p94"/>
          <p:cNvSpPr txBox="1"/>
          <p:nvPr>
            <p:ph idx="12" type="sldNum"/>
          </p:nvPr>
        </p:nvSpPr>
        <p:spPr>
          <a:xfrm>
            <a:off x="4504664" y="4920808"/>
            <a:ext cx="135900" cy="111300"/>
          </a:xfrm>
          <a:prstGeom prst="rect">
            <a:avLst/>
          </a:prstGeom>
          <a:noFill/>
          <a:ln>
            <a:noFill/>
          </a:ln>
        </p:spPr>
        <p:txBody>
          <a:bodyPr anchorCtr="0" anchor="t" bIns="0" lIns="0" spcFirstLastPara="1" rIns="0" wrap="square" tIns="3450">
            <a:spAutoFit/>
          </a:bodyPr>
          <a:lstStyle/>
          <a:p>
            <a:pPr indent="0" lvl="0" marL="12700" rtl="0" algn="r">
              <a:lnSpc>
                <a:spcPct val="100000"/>
              </a:lnSpc>
              <a:spcBef>
                <a:spcPts val="0"/>
              </a:spcBef>
              <a:spcAft>
                <a:spcPts val="0"/>
              </a:spcAft>
              <a:buNone/>
            </a:pPr>
            <a:fld id="{00000000-1234-1234-1234-123412341234}" type="slidenum">
              <a:rPr lang="en"/>
              <a:t>‹#›</a:t>
            </a:fld>
            <a:endParaRPr/>
          </a:p>
        </p:txBody>
      </p:sp>
      <p:sp>
        <p:nvSpPr>
          <p:cNvPr id="1376" name="Google Shape;1376;p94"/>
          <p:cNvSpPr txBox="1"/>
          <p:nvPr>
            <p:ph type="title"/>
          </p:nvPr>
        </p:nvSpPr>
        <p:spPr>
          <a:xfrm>
            <a:off x="463806" y="404198"/>
            <a:ext cx="5483700" cy="498600"/>
          </a:xfrm>
          <a:prstGeom prst="rect">
            <a:avLst/>
          </a:prstGeom>
          <a:noFill/>
          <a:ln>
            <a:noFill/>
          </a:ln>
        </p:spPr>
        <p:txBody>
          <a:bodyPr anchorCtr="0" anchor="t" bIns="0" lIns="0" spcFirstLastPara="1" rIns="0" wrap="square" tIns="6050">
            <a:spAutoFit/>
          </a:bodyPr>
          <a:lstStyle/>
          <a:p>
            <a:pPr indent="0" lvl="0" marL="12700" rtl="0" algn="l">
              <a:lnSpc>
                <a:spcPct val="100000"/>
              </a:lnSpc>
              <a:spcBef>
                <a:spcPts val="0"/>
              </a:spcBef>
              <a:spcAft>
                <a:spcPts val="0"/>
              </a:spcAft>
              <a:buNone/>
            </a:pPr>
            <a:r>
              <a:rPr lang="en"/>
              <a:t>Summary</a:t>
            </a:r>
            <a:endParaRPr/>
          </a:p>
        </p:txBody>
      </p:sp>
      <p:sp>
        <p:nvSpPr>
          <p:cNvPr id="1377" name="Google Shape;1377;p94"/>
          <p:cNvSpPr txBox="1"/>
          <p:nvPr/>
        </p:nvSpPr>
        <p:spPr>
          <a:xfrm>
            <a:off x="465711" y="1567815"/>
            <a:ext cx="7311300" cy="2451900"/>
          </a:xfrm>
          <a:prstGeom prst="rect">
            <a:avLst/>
          </a:prstGeom>
          <a:noFill/>
          <a:ln>
            <a:noFill/>
          </a:ln>
        </p:spPr>
        <p:txBody>
          <a:bodyPr anchorCtr="0" anchor="t" bIns="0" lIns="0" spcFirstLastPara="1" rIns="0" wrap="square" tIns="32350">
            <a:spAutoFit/>
          </a:bodyPr>
          <a:lstStyle/>
          <a:p>
            <a:pPr indent="-228600" lvl="0" marL="228600" rtl="0" algn="l">
              <a:lnSpc>
                <a:spcPct val="100000"/>
              </a:lnSpc>
              <a:spcBef>
                <a:spcPts val="0"/>
              </a:spcBef>
              <a:spcAft>
                <a:spcPts val="0"/>
              </a:spcAft>
              <a:buSzPts val="2200"/>
              <a:buFont typeface="Arial"/>
              <a:buChar char="•"/>
            </a:pPr>
            <a:r>
              <a:rPr lang="en" sz="1800">
                <a:latin typeface="Arial"/>
                <a:ea typeface="Arial"/>
                <a:cs typeface="Arial"/>
                <a:sym typeface="Arial"/>
              </a:rPr>
              <a:t>Large model training suﬀers from frequent failures</a:t>
            </a:r>
            <a:endParaRPr sz="1800">
              <a:latin typeface="Arial"/>
              <a:ea typeface="Arial"/>
              <a:cs typeface="Arial"/>
              <a:sym typeface="Arial"/>
            </a:endParaRPr>
          </a:p>
          <a:p>
            <a:pPr indent="-228600" lvl="0" marL="228600" rtl="0" algn="l">
              <a:lnSpc>
                <a:spcPct val="100000"/>
              </a:lnSpc>
              <a:spcBef>
                <a:spcPts val="700"/>
              </a:spcBef>
              <a:spcAft>
                <a:spcPts val="0"/>
              </a:spcAft>
              <a:buSzPts val="2200"/>
              <a:buFont typeface="Arial"/>
              <a:buChar char="•"/>
            </a:pPr>
            <a:r>
              <a:rPr lang="en" sz="1800">
                <a:latin typeface="Arial"/>
                <a:ea typeface="Arial"/>
                <a:cs typeface="Arial"/>
                <a:sym typeface="Arial"/>
              </a:rPr>
              <a:t>Gemini checkpoints model states to CPU memory for failure recovery</a:t>
            </a:r>
            <a:endParaRPr sz="1800"/>
          </a:p>
          <a:p>
            <a:pPr indent="-228600" lvl="0" marL="228600" rtl="0" algn="l">
              <a:lnSpc>
                <a:spcPct val="100000"/>
              </a:lnSpc>
              <a:spcBef>
                <a:spcPts val="700"/>
              </a:spcBef>
              <a:spcAft>
                <a:spcPts val="0"/>
              </a:spcAft>
              <a:buSzPts val="2200"/>
              <a:buFont typeface="Arial"/>
              <a:buChar char="•"/>
            </a:pPr>
            <a:r>
              <a:rPr lang="en" sz="1500">
                <a:solidFill>
                  <a:schemeClr val="dk1"/>
                </a:solidFill>
              </a:rPr>
              <a:t>Optimal checkpoint frequency, i.e., every iteration </a:t>
            </a:r>
            <a:endParaRPr sz="1500">
              <a:solidFill>
                <a:schemeClr val="dk1"/>
              </a:solidFill>
            </a:endParaRPr>
          </a:p>
          <a:p>
            <a:pPr indent="-228600" lvl="0" marL="228600" rtl="0" algn="l">
              <a:lnSpc>
                <a:spcPct val="100000"/>
              </a:lnSpc>
              <a:spcBef>
                <a:spcPts val="700"/>
              </a:spcBef>
              <a:spcAft>
                <a:spcPts val="0"/>
              </a:spcAft>
              <a:buSzPts val="2200"/>
              <a:buFont typeface="Arial"/>
              <a:buChar char="•"/>
            </a:pPr>
            <a:r>
              <a:rPr lang="en" sz="1500">
                <a:solidFill>
                  <a:schemeClr val="dk1"/>
                </a:solidFill>
              </a:rPr>
              <a:t>Negligible overhead on training throughput</a:t>
            </a:r>
            <a:endParaRPr sz="1500">
              <a:solidFill>
                <a:schemeClr val="dk1"/>
              </a:solidFill>
            </a:endParaRPr>
          </a:p>
          <a:p>
            <a:pPr indent="-228600" lvl="0" marL="228600" rtl="0" algn="l">
              <a:lnSpc>
                <a:spcPct val="100000"/>
              </a:lnSpc>
              <a:spcBef>
                <a:spcPts val="700"/>
              </a:spcBef>
              <a:spcAft>
                <a:spcPts val="0"/>
              </a:spcAft>
              <a:buSzPts val="2200"/>
              <a:buFont typeface="Arial"/>
              <a:buChar char="•"/>
            </a:pPr>
            <a:r>
              <a:rPr lang="en" sz="1500">
                <a:solidFill>
                  <a:schemeClr val="dk1"/>
                </a:solidFill>
              </a:rPr>
              <a:t>Applicable to diﬀerent parallelism strategies of training</a:t>
            </a:r>
            <a:endParaRPr sz="1500">
              <a:solidFill>
                <a:schemeClr val="dk1"/>
              </a:solidFill>
            </a:endParaRPr>
          </a:p>
          <a:p>
            <a:pPr indent="0" lvl="0" marL="203200" rtl="0" algn="l">
              <a:lnSpc>
                <a:spcPct val="100000"/>
              </a:lnSpc>
              <a:spcBef>
                <a:spcPts val="700"/>
              </a:spcBef>
              <a:spcAft>
                <a:spcPts val="0"/>
              </a:spcAft>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Efficient Training at Scale - Communication Overlapping</a:t>
            </a:r>
            <a:endParaRPr/>
          </a:p>
        </p:txBody>
      </p:sp>
      <p:sp>
        <p:nvSpPr>
          <p:cNvPr id="121" name="Google Shape;121;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Overlapping Linears with all-gather and reduce-scatter </a:t>
            </a:r>
            <a:endParaRPr/>
          </a:p>
        </p:txBody>
      </p:sp>
      <p:pic>
        <p:nvPicPr>
          <p:cNvPr id="122" name="Google Shape;122;p23"/>
          <p:cNvPicPr preferRelativeResize="0"/>
          <p:nvPr/>
        </p:nvPicPr>
        <p:blipFill>
          <a:blip r:embed="rId3">
            <a:alphaModFix/>
          </a:blip>
          <a:stretch>
            <a:fillRect/>
          </a:stretch>
        </p:blipFill>
        <p:spPr>
          <a:xfrm>
            <a:off x="1471672" y="1704197"/>
            <a:ext cx="6200650" cy="3153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